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9016"/>
    <a:srgbClr val="FC59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US"/>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cs typeface="Arial" charset="0"/>
              </a:defRPr>
            </a:lvl1pPr>
          </a:lstStyle>
          <a:p>
            <a:pPr>
              <a:defRPr/>
            </a:pPr>
            <a:fld id="{1D951C25-548E-412C-8ED8-7C7A52C3A5C0}" type="datetimeFigureOut">
              <a:rPr lang="en-US"/>
              <a:pPr>
                <a:defRPr/>
              </a:pPr>
              <a:t>10/17/2021</a:t>
            </a:fld>
            <a:endParaRPr lang="en-US"/>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n-US" noProof="0" smtClean="0"/>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US"/>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8A51727-4C83-44F6-918B-2525A018A846}" type="slidenum">
              <a:rPr lang="en-US" altLang="el-GR"/>
              <a:pPr/>
              <a:t>‹#›</a:t>
            </a:fld>
            <a:endParaRPr lang="en-US" altLang="el-GR"/>
          </a:p>
        </p:txBody>
      </p:sp>
    </p:spTree>
    <p:extLst>
      <p:ext uri="{BB962C8B-B14F-4D97-AF65-F5344CB8AC3E}">
        <p14:creationId xmlns:p14="http://schemas.microsoft.com/office/powerpoint/2010/main" val="29492652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Θέση εικόνας διαφάνειας"/>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2 - Θέση σημειώσεων"/>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36868" name="3 - Θέση αριθμού διαφάνειας"/>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46D1A0A-45E2-45EE-BAF0-679047014389}" type="slidenum">
              <a:rPr lang="en-US" altLang="el-GR"/>
              <a:pPr eaLnBrk="1" hangingPunct="1"/>
              <a:t>17</a:t>
            </a:fld>
            <a:endParaRPr lang="en-US" altLang="el-GR"/>
          </a:p>
        </p:txBody>
      </p:sp>
    </p:spTree>
    <p:extLst>
      <p:ext uri="{BB962C8B-B14F-4D97-AF65-F5344CB8AC3E}">
        <p14:creationId xmlns:p14="http://schemas.microsoft.com/office/powerpoint/2010/main" val="4103879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lvl1pPr algn="ctr">
              <a:defRPr sz="3600"/>
            </a:lvl1pPr>
          </a:lstStyle>
          <a:p>
            <a:r>
              <a:rPr lang="el-GR" dirty="0" err="1" smtClean="0"/>
              <a:t>Kλικ</a:t>
            </a:r>
            <a:r>
              <a:rPr lang="el-GR" dirty="0" smtClean="0"/>
              <a:t> για επεξεργασία του τίτλου</a:t>
            </a:r>
            <a:endParaRPr lang="en-US" dirty="0"/>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8CBA291-9240-4441-AAF3-E3E5AFCC2DDB}"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38599B70-36A0-4BD5-B678-0258D14C2C37}" type="slidenum">
              <a:rPr lang="en-US" altLang="el-GR"/>
              <a:pPr/>
              <a:t>‹#›</a:t>
            </a:fld>
            <a:endParaRPr lang="en-US" altLang="el-GR"/>
          </a:p>
        </p:txBody>
      </p:sp>
    </p:spTree>
    <p:extLst>
      <p:ext uri="{BB962C8B-B14F-4D97-AF65-F5344CB8AC3E}">
        <p14:creationId xmlns:p14="http://schemas.microsoft.com/office/powerpoint/2010/main" val="4167959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41ED2F5-879E-4710-9F01-52EDD3E2174E}"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19976419-9DC1-4769-9A04-7745C3B43B3D}" type="slidenum">
              <a:rPr lang="en-US" altLang="el-GR"/>
              <a:pPr/>
              <a:t>‹#›</a:t>
            </a:fld>
            <a:endParaRPr lang="en-US" altLang="el-GR"/>
          </a:p>
        </p:txBody>
      </p:sp>
    </p:spTree>
    <p:extLst>
      <p:ext uri="{BB962C8B-B14F-4D97-AF65-F5344CB8AC3E}">
        <p14:creationId xmlns:p14="http://schemas.microsoft.com/office/powerpoint/2010/main" val="579901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C184965-2655-4E64-9EC6-99DBE9F0F20B}"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9E9ACE41-F37E-4A3C-A52D-7A983F689116}" type="slidenum">
              <a:rPr lang="en-US" altLang="el-GR"/>
              <a:pPr/>
              <a:t>‹#›</a:t>
            </a:fld>
            <a:endParaRPr lang="en-US" altLang="el-GR"/>
          </a:p>
        </p:txBody>
      </p:sp>
    </p:spTree>
    <p:extLst>
      <p:ext uri="{BB962C8B-B14F-4D97-AF65-F5344CB8AC3E}">
        <p14:creationId xmlns:p14="http://schemas.microsoft.com/office/powerpoint/2010/main" val="981588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Kλικ</a:t>
            </a:r>
            <a:r>
              <a:rPr lang="el-GR" dirty="0" smtClean="0"/>
              <a:t> για επεξεργασία του τίτλου</a:t>
            </a:r>
            <a:endParaRPr lang="en-US" dirty="0"/>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93B3252-EA0C-4AAC-B792-0D77B776DDE9}"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D61041B7-EB09-4187-979C-1B030677A4E7}" type="slidenum">
              <a:rPr lang="en-US" altLang="el-GR"/>
              <a:pPr/>
              <a:t>‹#›</a:t>
            </a:fld>
            <a:endParaRPr lang="en-US" altLang="el-GR"/>
          </a:p>
        </p:txBody>
      </p:sp>
    </p:spTree>
    <p:extLst>
      <p:ext uri="{BB962C8B-B14F-4D97-AF65-F5344CB8AC3E}">
        <p14:creationId xmlns:p14="http://schemas.microsoft.com/office/powerpoint/2010/main" val="2436796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3E00C72-455F-49A4-8C33-EEAC8D09969F}"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F9514128-815D-4B69-9EEC-F88423F88429}" type="slidenum">
              <a:rPr lang="en-US" altLang="el-GR"/>
              <a:pPr/>
              <a:t>‹#›</a:t>
            </a:fld>
            <a:endParaRPr lang="en-US" altLang="el-GR"/>
          </a:p>
        </p:txBody>
      </p:sp>
    </p:spTree>
    <p:extLst>
      <p:ext uri="{BB962C8B-B14F-4D97-AF65-F5344CB8AC3E}">
        <p14:creationId xmlns:p14="http://schemas.microsoft.com/office/powerpoint/2010/main" val="3236177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AC3AD02-99B0-49E3-A2C5-967D202EA4EE}"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B62FA5AF-25C8-47B7-996E-672EB66D1FD7}" type="slidenum">
              <a:rPr lang="en-US" altLang="el-GR"/>
              <a:pPr/>
              <a:t>‹#›</a:t>
            </a:fld>
            <a:endParaRPr lang="en-US" altLang="el-GR"/>
          </a:p>
        </p:txBody>
      </p:sp>
    </p:spTree>
    <p:extLst>
      <p:ext uri="{BB962C8B-B14F-4D97-AF65-F5344CB8AC3E}">
        <p14:creationId xmlns:p14="http://schemas.microsoft.com/office/powerpoint/2010/main" val="1942042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1087C60-8526-4131-AD65-E3CC6B3A079E}" type="datetimeFigureOut">
              <a:rPr lang="en-US"/>
              <a:pPr>
                <a:defRPr/>
              </a:pPr>
              <a:t>10/17/2021</a:t>
            </a:fld>
            <a:endParaRPr lang="en-US"/>
          </a:p>
        </p:txBody>
      </p:sp>
      <p:sp>
        <p:nvSpPr>
          <p:cNvPr id="8" name="7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9" name="8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3E43A884-8560-479B-93E8-1066BF21C60E}" type="slidenum">
              <a:rPr lang="en-US" altLang="el-GR"/>
              <a:pPr/>
              <a:t>‹#›</a:t>
            </a:fld>
            <a:endParaRPr lang="en-US" altLang="el-GR"/>
          </a:p>
        </p:txBody>
      </p:sp>
    </p:spTree>
    <p:extLst>
      <p:ext uri="{BB962C8B-B14F-4D97-AF65-F5344CB8AC3E}">
        <p14:creationId xmlns:p14="http://schemas.microsoft.com/office/powerpoint/2010/main" val="3860531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F74BC7E-C12C-46C2-BB3F-2AB953E82F4E}" type="datetimeFigureOut">
              <a:rPr lang="en-US"/>
              <a:pPr>
                <a:defRPr/>
              </a:pPr>
              <a:t>10/17/2021</a:t>
            </a:fld>
            <a:endParaRPr lang="en-US"/>
          </a:p>
        </p:txBody>
      </p:sp>
      <p:sp>
        <p:nvSpPr>
          <p:cNvPr id="4" name="3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5" name="4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E1766C45-5112-4E3A-9B81-C80AE03D8AB8}" type="slidenum">
              <a:rPr lang="en-US" altLang="el-GR"/>
              <a:pPr/>
              <a:t>‹#›</a:t>
            </a:fld>
            <a:endParaRPr lang="en-US" altLang="el-GR"/>
          </a:p>
        </p:txBody>
      </p:sp>
    </p:spTree>
    <p:extLst>
      <p:ext uri="{BB962C8B-B14F-4D97-AF65-F5344CB8AC3E}">
        <p14:creationId xmlns:p14="http://schemas.microsoft.com/office/powerpoint/2010/main" val="926111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64C1FA7-4559-4CCB-BE84-E44A83A07B08}" type="datetimeFigureOut">
              <a:rPr lang="en-US"/>
              <a:pPr>
                <a:defRPr/>
              </a:pPr>
              <a:t>10/17/2021</a:t>
            </a:fld>
            <a:endParaRPr lang="en-US"/>
          </a:p>
        </p:txBody>
      </p:sp>
      <p:sp>
        <p:nvSpPr>
          <p:cNvPr id="3" name="2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4" name="3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ACB14AF6-F425-4617-8CD1-F261DB49E861}" type="slidenum">
              <a:rPr lang="en-US" altLang="el-GR"/>
              <a:pPr/>
              <a:t>‹#›</a:t>
            </a:fld>
            <a:endParaRPr lang="en-US" altLang="el-GR"/>
          </a:p>
        </p:txBody>
      </p:sp>
    </p:spTree>
    <p:extLst>
      <p:ext uri="{BB962C8B-B14F-4D97-AF65-F5344CB8AC3E}">
        <p14:creationId xmlns:p14="http://schemas.microsoft.com/office/powerpoint/2010/main" val="4025481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2546CEE4-1937-4F75-B10B-47EDA9E4A30C}"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7F7832C9-9FD1-4746-9745-AD1FA0C90E63}" type="slidenum">
              <a:rPr lang="en-US" altLang="el-GR"/>
              <a:pPr/>
              <a:t>‹#›</a:t>
            </a:fld>
            <a:endParaRPr lang="en-US" altLang="el-GR"/>
          </a:p>
        </p:txBody>
      </p:sp>
    </p:spTree>
    <p:extLst>
      <p:ext uri="{BB962C8B-B14F-4D97-AF65-F5344CB8AC3E}">
        <p14:creationId xmlns:p14="http://schemas.microsoft.com/office/powerpoint/2010/main" val="1701375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4989599-C1A2-40CF-8CD4-36BFF69DDEA4}"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3A363B64-89E5-425D-B416-076191C8F36A}" type="slidenum">
              <a:rPr lang="en-US" altLang="el-GR"/>
              <a:pPr/>
              <a:t>‹#›</a:t>
            </a:fld>
            <a:endParaRPr lang="en-US" altLang="el-GR"/>
          </a:p>
        </p:txBody>
      </p:sp>
    </p:spTree>
    <p:extLst>
      <p:ext uri="{BB962C8B-B14F-4D97-AF65-F5344CB8AC3E}">
        <p14:creationId xmlns:p14="http://schemas.microsoft.com/office/powerpoint/2010/main" val="2571218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27" name="2 - Θέση κειμένου"/>
          <p:cNvSpPr>
            <a:spLocks noGrp="1"/>
          </p:cNvSpPr>
          <p:nvPr>
            <p:ph type="body" idx="1"/>
          </p:nvPr>
        </p:nvSpPr>
        <p:spPr bwMode="auto">
          <a:xfrm>
            <a:off x="457200" y="10525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cxnSp>
        <p:nvCxnSpPr>
          <p:cNvPr id="8" name="7 - Ευθεία γραμμή σύνδεσης"/>
          <p:cNvCxnSpPr/>
          <p:nvPr userDrawn="1"/>
        </p:nvCxnSpPr>
        <p:spPr>
          <a:xfrm>
            <a:off x="468313" y="908050"/>
            <a:ext cx="8207375" cy="0"/>
          </a:xfrm>
          <a:prstGeom prst="line">
            <a:avLst/>
          </a:prstGeom>
          <a:ln w="31750">
            <a:solidFill>
              <a:srgbClr val="DC9016"/>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3000" kern="120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Calibri" pitchFamily="34" charset="0"/>
        </a:defRPr>
      </a:lvl2pPr>
      <a:lvl3pPr algn="l" rtl="0" eaLnBrk="0" fontAlgn="base" hangingPunct="0">
        <a:spcBef>
          <a:spcPct val="0"/>
        </a:spcBef>
        <a:spcAft>
          <a:spcPct val="0"/>
        </a:spcAft>
        <a:defRPr sz="3000">
          <a:solidFill>
            <a:schemeClr val="tx1"/>
          </a:solidFill>
          <a:latin typeface="Calibri" pitchFamily="34" charset="0"/>
        </a:defRPr>
      </a:lvl3pPr>
      <a:lvl4pPr algn="l" rtl="0" eaLnBrk="0" fontAlgn="base" hangingPunct="0">
        <a:spcBef>
          <a:spcPct val="0"/>
        </a:spcBef>
        <a:spcAft>
          <a:spcPct val="0"/>
        </a:spcAft>
        <a:defRPr sz="3000">
          <a:solidFill>
            <a:schemeClr val="tx1"/>
          </a:solidFill>
          <a:latin typeface="Calibri" pitchFamily="34" charset="0"/>
        </a:defRPr>
      </a:lvl4pPr>
      <a:lvl5pPr algn="l" rtl="0" eaLnBrk="0" fontAlgn="base" hangingPunct="0">
        <a:spcBef>
          <a:spcPct val="0"/>
        </a:spcBef>
        <a:spcAft>
          <a:spcPct val="0"/>
        </a:spcAft>
        <a:defRPr sz="3000">
          <a:solidFill>
            <a:schemeClr val="tx1"/>
          </a:solidFill>
          <a:latin typeface="Calibri" pitchFamily="34" charset="0"/>
        </a:defRPr>
      </a:lvl5pPr>
      <a:lvl6pPr marL="457200" algn="l" rtl="0" fontAlgn="base">
        <a:spcBef>
          <a:spcPct val="0"/>
        </a:spcBef>
        <a:spcAft>
          <a:spcPct val="0"/>
        </a:spcAft>
        <a:defRPr sz="3000">
          <a:solidFill>
            <a:schemeClr val="tx1"/>
          </a:solidFill>
          <a:latin typeface="Calibri" pitchFamily="34" charset="0"/>
        </a:defRPr>
      </a:lvl6pPr>
      <a:lvl7pPr marL="914400" algn="l" rtl="0" fontAlgn="base">
        <a:spcBef>
          <a:spcPct val="0"/>
        </a:spcBef>
        <a:spcAft>
          <a:spcPct val="0"/>
        </a:spcAft>
        <a:defRPr sz="3000">
          <a:solidFill>
            <a:schemeClr val="tx1"/>
          </a:solidFill>
          <a:latin typeface="Calibri" pitchFamily="34" charset="0"/>
        </a:defRPr>
      </a:lvl7pPr>
      <a:lvl8pPr marL="1371600" algn="l" rtl="0" fontAlgn="base">
        <a:spcBef>
          <a:spcPct val="0"/>
        </a:spcBef>
        <a:spcAft>
          <a:spcPct val="0"/>
        </a:spcAft>
        <a:defRPr sz="3000">
          <a:solidFill>
            <a:schemeClr val="tx1"/>
          </a:solidFill>
          <a:latin typeface="Calibri" pitchFamily="34" charset="0"/>
        </a:defRPr>
      </a:lvl8pPr>
      <a:lvl9pPr marL="1828800" algn="l" rtl="0" fontAlgn="base">
        <a:spcBef>
          <a:spcPct val="0"/>
        </a:spcBef>
        <a:spcAft>
          <a:spcPct val="0"/>
        </a:spcAft>
        <a:defRPr sz="30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ctrTitle"/>
          </p:nvPr>
        </p:nvSpPr>
        <p:spPr/>
        <p:txBody>
          <a:bodyPr/>
          <a:lstStyle/>
          <a:p>
            <a:pPr eaLnBrk="1" hangingPunct="1"/>
            <a:r>
              <a:rPr lang="el-GR" altLang="el-GR" smtClean="0"/>
              <a:t>Ευέλικτες Διαδικασίες Ανάπτυξης</a:t>
            </a:r>
            <a:endParaRPr lang="en-US" altLang="el-GR" smtClean="0"/>
          </a:p>
        </p:txBody>
      </p:sp>
      <p:sp>
        <p:nvSpPr>
          <p:cNvPr id="3" name="2 - Υπότιτλος"/>
          <p:cNvSpPr>
            <a:spLocks noGrp="1"/>
          </p:cNvSpPr>
          <p:nvPr>
            <p:ph type="subTitle" idx="1"/>
          </p:nvPr>
        </p:nvSpPr>
        <p:spPr/>
        <p:txBody>
          <a:bodyPr rtlCol="0">
            <a:normAutofit/>
          </a:bodyPr>
          <a:lstStyle/>
          <a:p>
            <a:pPr eaLnBrk="1" fontAlgn="auto" hangingPunct="1">
              <a:spcAft>
                <a:spcPts val="0"/>
              </a:spcAft>
              <a:defRPr/>
            </a:pP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lstStyle/>
          <a:p>
            <a:r>
              <a:rPr lang="el-GR" altLang="el-GR" smtClean="0"/>
              <a:t>ακραίος προγραμματισμός </a:t>
            </a:r>
            <a:r>
              <a:rPr lang="en-US" altLang="el-GR" smtClean="0"/>
              <a:t>(extreme programming)</a:t>
            </a:r>
          </a:p>
        </p:txBody>
      </p:sp>
      <p:sp>
        <p:nvSpPr>
          <p:cNvPr id="22531" name="2 - Θέση περιεχομένου"/>
          <p:cNvSpPr>
            <a:spLocks noGrp="1"/>
          </p:cNvSpPr>
          <p:nvPr>
            <p:ph idx="1"/>
          </p:nvPr>
        </p:nvSpPr>
        <p:spPr/>
        <p:txBody>
          <a:bodyPr/>
          <a:lstStyle/>
          <a:p>
            <a:r>
              <a:rPr lang="el-GR" altLang="el-GR" smtClean="0"/>
              <a:t>επαναληπτική διαδικασία</a:t>
            </a:r>
          </a:p>
          <a:p>
            <a:r>
              <a:rPr lang="el-GR" altLang="el-GR" smtClean="0"/>
              <a:t>γρήγορη προσαρμογή στην αλλαγή</a:t>
            </a:r>
          </a:p>
          <a:p>
            <a:r>
              <a:rPr lang="el-GR" altLang="el-GR" smtClean="0"/>
              <a:t>ελαχιστοποίηση ενδιάμεσων προϊόντων</a:t>
            </a:r>
            <a:endParaRPr lang="en-US" altLang="el-G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lstStyle/>
          <a:p>
            <a:r>
              <a:rPr lang="el-GR" altLang="el-GR" smtClean="0"/>
              <a:t>ακραίος προγραμματισμός: αξίες</a:t>
            </a:r>
            <a:endParaRPr lang="en-US" altLang="el-GR" smtClean="0"/>
          </a:p>
        </p:txBody>
      </p:sp>
      <p:sp>
        <p:nvSpPr>
          <p:cNvPr id="23555" name="2 - Θέση περιεχομένου"/>
          <p:cNvSpPr>
            <a:spLocks noGrp="1"/>
          </p:cNvSpPr>
          <p:nvPr>
            <p:ph idx="1"/>
          </p:nvPr>
        </p:nvSpPr>
        <p:spPr/>
        <p:txBody>
          <a:bodyPr/>
          <a:lstStyle/>
          <a:p>
            <a:r>
              <a:rPr lang="el-GR" altLang="el-GR" smtClean="0"/>
              <a:t>Επικοινωνία</a:t>
            </a:r>
          </a:p>
          <a:p>
            <a:r>
              <a:rPr lang="el-GR" altLang="el-GR" smtClean="0"/>
              <a:t>Απλότητα</a:t>
            </a:r>
          </a:p>
          <a:p>
            <a:r>
              <a:rPr lang="el-GR" altLang="el-GR" smtClean="0"/>
              <a:t>Ανατροφοδότηση</a:t>
            </a:r>
          </a:p>
          <a:p>
            <a:r>
              <a:rPr lang="el-GR" altLang="el-GR" smtClean="0"/>
              <a:t>Θάρρος</a:t>
            </a:r>
          </a:p>
          <a:p>
            <a:r>
              <a:rPr lang="el-GR" altLang="el-GR" smtClean="0"/>
              <a:t>Σεβασμός</a:t>
            </a:r>
            <a:endParaRPr lang="en-US" altLang="el-GR"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lstStyle/>
          <a:p>
            <a:r>
              <a:rPr lang="el-GR" altLang="el-GR" smtClean="0"/>
              <a:t>ακραίος προγραμματισμός: πρακτικές</a:t>
            </a:r>
            <a:endParaRPr lang="en-US" altLang="el-GR" smtClean="0"/>
          </a:p>
        </p:txBody>
      </p:sp>
      <p:sp>
        <p:nvSpPr>
          <p:cNvPr id="24579" name="2 - Θέση περιεχομένου"/>
          <p:cNvSpPr>
            <a:spLocks noGrp="1"/>
          </p:cNvSpPr>
          <p:nvPr>
            <p:ph idx="1"/>
          </p:nvPr>
        </p:nvSpPr>
        <p:spPr/>
        <p:txBody>
          <a:bodyPr/>
          <a:lstStyle/>
          <a:p>
            <a:r>
              <a:rPr lang="el-GR" altLang="el-GR" smtClean="0"/>
              <a:t>Ο ακραίος προγραμματισμός δεν προδιαγράφει με λεπτομέρεια φάσεις και βήματα ανάπτυξης.</a:t>
            </a:r>
          </a:p>
          <a:p>
            <a:r>
              <a:rPr lang="el-GR" altLang="el-GR" smtClean="0"/>
              <a:t>Προτείνει ένα σύνολο πρακτικών </a:t>
            </a:r>
            <a:r>
              <a:rPr lang="en-US" altLang="el-GR" smtClean="0"/>
              <a:t>(practices)</a:t>
            </a:r>
            <a:r>
              <a:rPr lang="el-GR" altLang="el-GR" smtClean="0"/>
              <a:t> που πρέπει να ακολουθούνται.</a:t>
            </a:r>
          </a:p>
          <a:p>
            <a:r>
              <a:rPr lang="el-GR" altLang="el-GR" smtClean="0"/>
              <a:t>Περιλαμβάνει 24 πρακτικές από τις οποίες 13 θεωρούνται ως πρωτεύουσες (primary) πρακτικές και οι 11 επακόλουθες (corollary)</a:t>
            </a:r>
          </a:p>
          <a:p>
            <a:endParaRPr lang="el-GR" altLang="el-GR"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p:txBody>
          <a:bodyPr/>
          <a:lstStyle/>
          <a:p>
            <a:r>
              <a:rPr lang="el-GR" altLang="el-GR" smtClean="0"/>
              <a:t>ακραίος προγραμματισμός: πρακτικές</a:t>
            </a:r>
            <a:endParaRPr lang="en-US" altLang="el-GR" smtClean="0"/>
          </a:p>
        </p:txBody>
      </p:sp>
      <p:sp>
        <p:nvSpPr>
          <p:cNvPr id="25603" name="2 - Θέση περιεχομένου"/>
          <p:cNvSpPr>
            <a:spLocks noGrp="1"/>
          </p:cNvSpPr>
          <p:nvPr>
            <p:ph idx="1"/>
          </p:nvPr>
        </p:nvSpPr>
        <p:spPr/>
        <p:txBody>
          <a:bodyPr/>
          <a:lstStyle/>
          <a:p>
            <a:r>
              <a:rPr lang="el-GR" altLang="el-GR" smtClean="0"/>
              <a:t>Συγκατοίκηση (</a:t>
            </a:r>
            <a:r>
              <a:rPr lang="en-US" altLang="el-GR" smtClean="0"/>
              <a:t>sit together). </a:t>
            </a:r>
            <a:r>
              <a:rPr lang="el-GR" altLang="el-GR" smtClean="0"/>
              <a:t>Ενιαίος χώρος εργασίας.</a:t>
            </a:r>
          </a:p>
          <a:p>
            <a:r>
              <a:rPr lang="el-GR" altLang="el-GR" smtClean="0"/>
              <a:t>Ενιαία ομάδα </a:t>
            </a:r>
            <a:r>
              <a:rPr lang="en-US" altLang="el-GR" smtClean="0"/>
              <a:t>(whole team). </a:t>
            </a:r>
            <a:r>
              <a:rPr lang="el-GR" altLang="el-GR" smtClean="0"/>
              <a:t>Δεν υπάρχουν αυστηροί ρόλοι ούτε και στεγανά αρμοδιοτήτων.</a:t>
            </a:r>
          </a:p>
          <a:p>
            <a:r>
              <a:rPr lang="el-GR" altLang="el-GR" smtClean="0"/>
              <a:t>Κατατοπιστικός χώρος εργασίας (informative workspace). Η πληροφόρηση για την κατάσταση του έργου είναι δημόσια και αναρτάται σε πίνακες ή στους τοίχους του χώρου εργασίας.</a:t>
            </a:r>
          </a:p>
          <a:p>
            <a:r>
              <a:rPr lang="el-GR" altLang="el-GR" smtClean="0"/>
              <a:t>Δραστήρια εργασία (</a:t>
            </a:r>
            <a:r>
              <a:rPr lang="en-US" altLang="el-GR" smtClean="0"/>
              <a:t>energized work)</a:t>
            </a:r>
            <a:r>
              <a:rPr lang="el-GR" altLang="el-GR" smtClean="0"/>
              <a:t>. Κάθε μέλος της ομάδας ανάπτυξης θα πρέπει να εργάζεται όσο είναι παραγωγικό. Ο XP υποστηρίζει ότι θα πρέπει να αποφεύγεται η  υπερωριακή απασχόληση.</a:t>
            </a:r>
          </a:p>
          <a:p>
            <a:r>
              <a:rPr lang="el-GR" altLang="el-GR" smtClean="0"/>
              <a:t>Προγραμματισμός κατά ζεύγη (pair programming).</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r>
              <a:rPr lang="el-GR" altLang="el-GR" smtClean="0"/>
              <a:t>ακραίος προγραμματισμός: πρακτικές</a:t>
            </a:r>
            <a:endParaRPr lang="en-US" altLang="el-GR" smtClean="0"/>
          </a:p>
        </p:txBody>
      </p:sp>
      <p:sp>
        <p:nvSpPr>
          <p:cNvPr id="26627" name="2 - Θέση περιεχομένου"/>
          <p:cNvSpPr>
            <a:spLocks noGrp="1"/>
          </p:cNvSpPr>
          <p:nvPr>
            <p:ph idx="1"/>
          </p:nvPr>
        </p:nvSpPr>
        <p:spPr/>
        <p:txBody>
          <a:bodyPr/>
          <a:lstStyle/>
          <a:p>
            <a:r>
              <a:rPr lang="el-GR" altLang="el-GR" smtClean="0"/>
              <a:t>Διηγήσεις (</a:t>
            </a:r>
            <a:r>
              <a:rPr lang="en-US" altLang="el-GR" smtClean="0"/>
              <a:t>Stories)</a:t>
            </a:r>
            <a:r>
              <a:rPr lang="el-GR" altLang="el-GR" smtClean="0"/>
              <a:t>. Οι απαιτήσεις καταγράφονται ως πολύ συνοπτικές περιγραφές των απαιτήσεων με τη μορφή διακριτής λειτουργικότητας που επιθυμεί ο πελάτης. </a:t>
            </a:r>
            <a:endParaRPr lang="en-US" altLang="el-GR" smtClean="0"/>
          </a:p>
          <a:p>
            <a:r>
              <a:rPr lang="el-GR" altLang="el-GR" smtClean="0"/>
              <a:t>Εβδομαδιαίος κύκλος (</a:t>
            </a:r>
            <a:r>
              <a:rPr lang="en-US" altLang="el-GR" smtClean="0"/>
              <a:t>weekly cycle)</a:t>
            </a:r>
            <a:r>
              <a:rPr lang="el-GR" altLang="el-GR" smtClean="0"/>
              <a:t>. Η τυπική διάρκεια μίας επανάληψης.</a:t>
            </a:r>
          </a:p>
          <a:p>
            <a:r>
              <a:rPr lang="el-GR" altLang="el-GR" smtClean="0"/>
              <a:t>Τριμηνιαίος κύκλος (</a:t>
            </a:r>
            <a:r>
              <a:rPr lang="en-US" altLang="el-GR" smtClean="0"/>
              <a:t>quarterly cycle)</a:t>
            </a:r>
            <a:r>
              <a:rPr lang="el-GR" altLang="el-GR" smtClean="0"/>
              <a:t>. Σχεδιασμός και αξιολόγηση της πορείας του έργου σε βάθος χρόνου. Ο τριμηνιαίος κύκλος παρέχει τους μεσοπρόθεσμους σε μακροπρόθεσμους στόχους. </a:t>
            </a:r>
          </a:p>
          <a:p>
            <a:r>
              <a:rPr lang="el-GR" altLang="el-GR" smtClean="0"/>
              <a:t>Νωθρότητα (</a:t>
            </a:r>
            <a:r>
              <a:rPr lang="en-US" altLang="el-GR" smtClean="0"/>
              <a:t>slack)</a:t>
            </a:r>
            <a:r>
              <a:rPr lang="el-GR" altLang="el-GR" smtClean="0"/>
              <a:t>. Στο σχεδιασμό της επανάληψης θα πρέπει να συμπεριλάβουμε εργασίες οι οποίες δεν αποτελούν στόχο ολοκλήρωσης της επανάληψης. Μας δίνει ένα περιθώριο απόκλισης από το σχεδιασμό της επανάληψης.</a:t>
            </a:r>
            <a:endParaRPr lang="en-US" altLang="el-GR"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p:txBody>
          <a:bodyPr/>
          <a:lstStyle/>
          <a:p>
            <a:r>
              <a:rPr lang="el-GR" altLang="el-GR" smtClean="0"/>
              <a:t>ακραίος προγραμματισμός: πρακτικές</a:t>
            </a:r>
            <a:endParaRPr lang="en-US" altLang="el-GR" smtClean="0"/>
          </a:p>
        </p:txBody>
      </p:sp>
      <p:sp>
        <p:nvSpPr>
          <p:cNvPr id="27651" name="2 - Θέση περιεχομένου"/>
          <p:cNvSpPr>
            <a:spLocks noGrp="1"/>
          </p:cNvSpPr>
          <p:nvPr>
            <p:ph idx="1"/>
          </p:nvPr>
        </p:nvSpPr>
        <p:spPr/>
        <p:txBody>
          <a:bodyPr/>
          <a:lstStyle/>
          <a:p>
            <a:r>
              <a:rPr lang="el-GR" altLang="el-GR" smtClean="0"/>
              <a:t>Δεκάλεπτη οικοδόμηση (</a:t>
            </a:r>
            <a:r>
              <a:rPr lang="en-US" altLang="el-GR" smtClean="0"/>
              <a:t>ten-minute build)</a:t>
            </a:r>
            <a:r>
              <a:rPr lang="el-GR" altLang="el-GR" smtClean="0"/>
              <a:t>. Η πλήρως αυτόματη οικοδόμηση του συστήματος και η εκτέλεση των αυτόματων ελέγχων ολοκληρώνεται εντός δέκα λεπτών.</a:t>
            </a:r>
          </a:p>
          <a:p>
            <a:r>
              <a:rPr lang="el-GR" altLang="el-GR" smtClean="0"/>
              <a:t>Συνεχής συνένωση (</a:t>
            </a:r>
            <a:r>
              <a:rPr lang="en-US" altLang="el-GR" smtClean="0"/>
              <a:t>continuous integration)</a:t>
            </a:r>
            <a:r>
              <a:rPr lang="el-GR" altLang="el-GR" smtClean="0"/>
              <a:t>.</a:t>
            </a:r>
          </a:p>
          <a:p>
            <a:r>
              <a:rPr lang="el-GR" altLang="el-GR" smtClean="0"/>
              <a:t>Ανάπτυξη καθοδηγούμενη από τον έλεγχο (test-first programming). </a:t>
            </a:r>
          </a:p>
          <a:p>
            <a:r>
              <a:rPr lang="el-GR" altLang="el-GR" smtClean="0"/>
              <a:t>Επαυξητική σχεδίαση (incremental design). Η σχεδίαση του λογισμικού δεν είναι μία φάση της ανάπτυξης με διακριτά όρια. Πραγματοποιείται συνεχώς μέσω της αναδόμησης (</a:t>
            </a:r>
            <a:r>
              <a:rPr lang="en-US" altLang="el-GR" smtClean="0"/>
              <a:t>refactoring) </a:t>
            </a:r>
            <a:r>
              <a:rPr lang="el-GR" altLang="el-GR" smtClean="0"/>
              <a:t>του κώδικα.</a:t>
            </a:r>
            <a:endParaRPr lang="en-US" altLang="el-GR" smtClean="0"/>
          </a:p>
          <a:p>
            <a:endParaRPr lang="en-US" altLang="el-GR"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p:cNvSpPr>
            <a:spLocks noGrp="1"/>
          </p:cNvSpPr>
          <p:nvPr>
            <p:ph type="title"/>
          </p:nvPr>
        </p:nvSpPr>
        <p:spPr/>
        <p:txBody>
          <a:bodyPr/>
          <a:lstStyle/>
          <a:p>
            <a:r>
              <a:rPr lang="en-US" altLang="el-GR" smtClean="0"/>
              <a:t>XP </a:t>
            </a:r>
            <a:r>
              <a:rPr lang="el-GR" altLang="el-GR" smtClean="0"/>
              <a:t>και </a:t>
            </a:r>
            <a:r>
              <a:rPr lang="en-US" altLang="el-GR" smtClean="0"/>
              <a:t>UP</a:t>
            </a:r>
          </a:p>
        </p:txBody>
      </p:sp>
      <p:sp>
        <p:nvSpPr>
          <p:cNvPr id="28675" name="2 - Θέση περιεχομένου"/>
          <p:cNvSpPr>
            <a:spLocks noGrp="1"/>
          </p:cNvSpPr>
          <p:nvPr>
            <p:ph idx="1"/>
          </p:nvPr>
        </p:nvSpPr>
        <p:spPr/>
        <p:txBody>
          <a:bodyPr/>
          <a:lstStyle/>
          <a:p>
            <a:r>
              <a:rPr lang="el-GR" altLang="el-GR" sz="2000" smtClean="0"/>
              <a:t>Η UP αφήνει περιθώρια προσαρμογής της διαδικασίας ανάπτυξης ανάλογα με τη φύση του έργου. Μπορεί να δημιουργηθεί και «ευέλικτη» UP. Ο XP αν και ευέλικτη διαδικασία είναι περισσότερο της λογικής «όλα-ή-τίποτα»</a:t>
            </a:r>
          </a:p>
          <a:p>
            <a:r>
              <a:rPr lang="el-GR" altLang="el-GR" sz="2000" smtClean="0"/>
              <a:t>Οι επαναλήψεις της UP καθοδηγούνται από τον συνδυασμό της αξίας της λειτουργικότητας και της εξάλειψης των κινδύνων. Η καταγραφή και εξάλειψη των κινδύνων του έργου, είναι δευτερεύουσας σημασίας για τον XP</a:t>
            </a:r>
          </a:p>
          <a:p>
            <a:r>
              <a:rPr lang="el-GR" altLang="el-GR" sz="2000" smtClean="0"/>
              <a:t>Η UP δίνει μεγαλύτερη σημασία στην προκαταρκτική σχεδίαση ιδιαίτερα στον τομέα της αρχιτεκτονικής. Ο XP προάγει την εξελικτική σχεδίαση χωρίς να διαχωρίζει την αρχιτεκτονική.</a:t>
            </a:r>
          </a:p>
          <a:p>
            <a:r>
              <a:rPr lang="el-GR" altLang="el-GR" sz="2000" smtClean="0"/>
              <a:t>Οι περιπτώσεις χρήσης της UP είναι αναλυτικότερες από τις διηγήσεις του XP. Ανάλογα τα υπόλοιπα προϊόντα (μοντέλα ανάλυσης και σχεδίασης) είναι λεπτομερέστερα.</a:t>
            </a:r>
          </a:p>
          <a:p>
            <a:r>
              <a:rPr lang="el-GR" altLang="el-GR" sz="2000" smtClean="0"/>
              <a:t>Πολλές από τις πρακτικές του XP μπορεί να χρησιμοποιηθούν σε έργα της UP.</a:t>
            </a:r>
          </a:p>
          <a:p>
            <a:endParaRPr lang="en-US" altLang="el-GR" sz="20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p:txBody>
          <a:bodyPr/>
          <a:lstStyle/>
          <a:p>
            <a:r>
              <a:rPr lang="en-US" altLang="el-GR" smtClean="0"/>
              <a:t>Scrum</a:t>
            </a:r>
          </a:p>
        </p:txBody>
      </p:sp>
      <p:sp>
        <p:nvSpPr>
          <p:cNvPr id="29699" name="2 - Θέση περιεχομένου"/>
          <p:cNvSpPr>
            <a:spLocks noGrp="1"/>
          </p:cNvSpPr>
          <p:nvPr>
            <p:ph idx="1"/>
          </p:nvPr>
        </p:nvSpPr>
        <p:spPr/>
        <p:txBody>
          <a:bodyPr/>
          <a:lstStyle/>
          <a:p>
            <a:r>
              <a:rPr lang="el-GR" altLang="el-GR" smtClean="0"/>
              <a:t>Δεν επιβάλει κάποιες πρακτικές τεχνικού χαρακτήρα στην ανάπτυξη του λογισμικού </a:t>
            </a:r>
            <a:r>
              <a:rPr lang="en-US" altLang="el-GR" smtClean="0"/>
              <a:t>(</a:t>
            </a:r>
            <a:r>
              <a:rPr lang="el-GR" altLang="el-GR" smtClean="0"/>
              <a:t>όπως ο </a:t>
            </a:r>
            <a:r>
              <a:rPr lang="en-US" altLang="el-GR" smtClean="0"/>
              <a:t>XP)</a:t>
            </a:r>
            <a:r>
              <a:rPr lang="el-GR" altLang="el-GR" smtClean="0"/>
              <a:t>. </a:t>
            </a:r>
            <a:endParaRPr lang="en-US" altLang="el-GR" smtClean="0"/>
          </a:p>
          <a:p>
            <a:r>
              <a:rPr lang="el-GR" altLang="el-GR" smtClean="0"/>
              <a:t>Η ομάδα θα επιλέξει τις πρακτικές που θα ακολουθήσει. </a:t>
            </a:r>
            <a:endParaRPr lang="en-US" altLang="el-GR" smtClean="0"/>
          </a:p>
          <a:p>
            <a:r>
              <a:rPr lang="el-GR" altLang="el-GR" smtClean="0"/>
              <a:t>Οι πρακτικές αυτές μπορεί να αναθεωρούνται στο τέλος της επανάληψης.</a:t>
            </a:r>
          </a:p>
          <a:p>
            <a:r>
              <a:rPr lang="el-GR" altLang="el-GR" smtClean="0"/>
              <a:t>Επαναλήψεις 30 ημερών που ονομάζονται (όχι τυχαία) sprints.</a:t>
            </a:r>
          </a:p>
          <a:p>
            <a:r>
              <a:rPr lang="el-GR" altLang="el-GR" smtClean="0"/>
              <a:t>Αυτο-οργανούμενες ομάδες.</a:t>
            </a:r>
          </a:p>
          <a:p>
            <a:r>
              <a:rPr lang="el-GR" altLang="el-GR" smtClean="0"/>
              <a:t>Ημερήσιες </a:t>
            </a:r>
            <a:r>
              <a:rPr lang="en-US" altLang="el-GR" smtClean="0"/>
              <a:t>(</a:t>
            </a:r>
            <a:r>
              <a:rPr lang="el-GR" altLang="el-GR" smtClean="0"/>
              <a:t>παρά πόδας) </a:t>
            </a:r>
            <a:r>
              <a:rPr lang="en-US" altLang="el-GR" smtClean="0"/>
              <a:t>(stand up) </a:t>
            </a:r>
            <a:r>
              <a:rPr lang="el-GR" altLang="el-GR" smtClean="0"/>
              <a:t>συσκέψεις της ομάδας για την πρόοδο του έργου.</a:t>
            </a:r>
          </a:p>
          <a:p>
            <a:r>
              <a:rPr lang="el-GR" altLang="el-GR" smtClean="0"/>
              <a:t>Επίδειξη της λειτουργικότητας του λογισμικού στους ενδιαφερομένους του έργου στο τέλος μίας επανάληψης.</a:t>
            </a:r>
          </a:p>
          <a:p>
            <a:r>
              <a:rPr lang="el-GR" altLang="el-GR" smtClean="0"/>
              <a:t>Προσαρμοστικός σχεδιασμός (adaptive planning) του έργου στην αρχή κάθε επανάληψης. </a:t>
            </a:r>
          </a:p>
          <a:p>
            <a:endParaRPr lang="en-US" altLang="el-G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r>
              <a:rPr lang="en-US" altLang="el-GR" smtClean="0"/>
              <a:t>Scrum</a:t>
            </a:r>
            <a:r>
              <a:rPr lang="el-GR" altLang="el-GR" smtClean="0"/>
              <a:t>: ρόλοι</a:t>
            </a:r>
            <a:endParaRPr lang="en-US" altLang="el-GR" smtClean="0"/>
          </a:p>
        </p:txBody>
      </p:sp>
      <p:sp>
        <p:nvSpPr>
          <p:cNvPr id="30723" name="2 - Θέση περιεχομένου"/>
          <p:cNvSpPr>
            <a:spLocks noGrp="1"/>
          </p:cNvSpPr>
          <p:nvPr>
            <p:ph idx="1"/>
          </p:nvPr>
        </p:nvSpPr>
        <p:spPr/>
        <p:txBody>
          <a:bodyPr/>
          <a:lstStyle/>
          <a:p>
            <a:r>
              <a:rPr lang="el-GR" altLang="el-GR" smtClean="0"/>
              <a:t>Ο ιδιόκτητης του προϊόντος, (product owner), ο Scrum Master. Ο ιδιοκτήτης του προϊόντος είναι το πρόσωπο ή η ομάδα που εκπροσωπεί τον πελάτη. Αναλαμβάνει να προδιαγράψει και να προτεραιοποιήσει τις απαιτήσεις. </a:t>
            </a:r>
          </a:p>
          <a:p>
            <a:r>
              <a:rPr lang="el-GR" altLang="el-GR" smtClean="0"/>
              <a:t>Η ομάδα ανάπτυξης. Προβαίνει σε εκτιμήσεις και λαμβάνει τις αποφάσεις για το έργο. </a:t>
            </a:r>
          </a:p>
          <a:p>
            <a:r>
              <a:rPr lang="el-GR" altLang="el-GR" smtClean="0"/>
              <a:t>Ο Scrum Master αντί του διοικητή του έργου (project manager). Διευκολύνει την επικοινωνία μεταξύ της ομάδας ανάπτυξης και των ενδιαφερομένων του έργου και να απομακρύνει πιθανά εμπόδια κατά την ανάπτυξη του λογισμικού. </a:t>
            </a:r>
            <a:endParaRPr lang="en-US" altLang="el-GR"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p:txBody>
          <a:bodyPr/>
          <a:lstStyle/>
          <a:p>
            <a:r>
              <a:rPr lang="en-US" altLang="el-GR" smtClean="0"/>
              <a:t>Scrum: </a:t>
            </a:r>
            <a:r>
              <a:rPr lang="el-GR" altLang="el-GR" smtClean="0"/>
              <a:t>προϊόντα</a:t>
            </a:r>
            <a:endParaRPr lang="en-US" altLang="el-GR" smtClean="0"/>
          </a:p>
        </p:txBody>
      </p:sp>
      <p:sp>
        <p:nvSpPr>
          <p:cNvPr id="31747" name="2 - Θέση περιεχομένου"/>
          <p:cNvSpPr>
            <a:spLocks noGrp="1"/>
          </p:cNvSpPr>
          <p:nvPr>
            <p:ph idx="1"/>
          </p:nvPr>
        </p:nvSpPr>
        <p:spPr/>
        <p:txBody>
          <a:bodyPr/>
          <a:lstStyle/>
          <a:p>
            <a:r>
              <a:rPr lang="el-GR" altLang="el-GR" smtClean="0"/>
              <a:t>Κατάλογος εκκρεμοτήτων του προϊόντος (</a:t>
            </a:r>
            <a:r>
              <a:rPr lang="en-US" altLang="el-GR" smtClean="0"/>
              <a:t>product backlog</a:t>
            </a:r>
            <a:r>
              <a:rPr lang="el-GR" altLang="el-GR" smtClean="0"/>
              <a:t>). </a:t>
            </a:r>
          </a:p>
          <a:p>
            <a:pPr lvl="1"/>
            <a:r>
              <a:rPr lang="el-GR" altLang="el-GR" smtClean="0"/>
              <a:t>περιέχει λειτουργικά χαρακτηριστικά του προϊόντος (features), περιπτώσεις χρήσης και μη λειτουργικές απαιτήσεις. </a:t>
            </a:r>
          </a:p>
          <a:p>
            <a:pPr lvl="1"/>
            <a:r>
              <a:rPr lang="el-GR" altLang="el-GR" smtClean="0"/>
              <a:t>συντηρείται από τον ιδιοκτήτη του προϊόντος. </a:t>
            </a:r>
          </a:p>
          <a:p>
            <a:pPr lvl="1"/>
            <a:r>
              <a:rPr lang="el-GR" altLang="el-GR" smtClean="0"/>
              <a:t>οι απαιτήσεις προτεραιοποιούνται ανάλογα με την αξία τους. </a:t>
            </a:r>
          </a:p>
          <a:p>
            <a:pPr lvl="1"/>
            <a:r>
              <a:rPr lang="el-GR" altLang="el-GR" smtClean="0"/>
              <a:t>εξελίσσεται και αλλάζει με την πρόοδο του έργου αλλά και με τις αλλαγές που προκύπτουν από το περιβάλλον του έργου. </a:t>
            </a:r>
          </a:p>
          <a:p>
            <a:r>
              <a:rPr lang="el-GR" altLang="el-GR" smtClean="0"/>
              <a:t>Κατάλογος εκκρεμοτήτων της κυκλοφορίας (release backlog) που περιλαμβάνει καταχωρήσεις του καταλόγου του προϊόντος που σχεδιάζονται για την επόμενη κυκλοφορία.</a:t>
            </a:r>
          </a:p>
          <a:p>
            <a:r>
              <a:rPr lang="el-GR" altLang="el-GR" smtClean="0"/>
              <a:t>Κατάλογος εκκρεμοτήτων της επανάληψης (sprint backlog). </a:t>
            </a:r>
          </a:p>
          <a:p>
            <a:pPr lvl="1"/>
            <a:r>
              <a:rPr lang="el-GR" altLang="el-GR" smtClean="0"/>
              <a:t>Περιλαμβάνει τις καταχωρήσεις του product backlog που συμπεριλαμβάνονται στην επανάληψη. </a:t>
            </a:r>
          </a:p>
          <a:p>
            <a:pPr lvl="1"/>
            <a:r>
              <a:rPr lang="el-GR" altLang="el-GR" smtClean="0"/>
              <a:t>Επιπλέον περιλαμβάνει όλες τις εργασίες (tasks) που θα πραγματοποιηθούν στην τρέχουσα επανάληψη.</a:t>
            </a:r>
            <a:endParaRPr lang="en-US" altLang="el-GR"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pPr eaLnBrk="1" hangingPunct="1"/>
            <a:r>
              <a:rPr lang="el-GR" altLang="el-GR" smtClean="0"/>
              <a:t>περιεχόμενα παρουσίασης</a:t>
            </a:r>
            <a:endParaRPr lang="en-US" altLang="el-GR" smtClean="0"/>
          </a:p>
        </p:txBody>
      </p:sp>
      <p:sp>
        <p:nvSpPr>
          <p:cNvPr id="14339" name="2 - Θέση περιεχομένου"/>
          <p:cNvSpPr>
            <a:spLocks noGrp="1"/>
          </p:cNvSpPr>
          <p:nvPr>
            <p:ph idx="1"/>
          </p:nvPr>
        </p:nvSpPr>
        <p:spPr/>
        <p:txBody>
          <a:bodyPr/>
          <a:lstStyle/>
          <a:p>
            <a:pPr eaLnBrk="1" hangingPunct="1"/>
            <a:r>
              <a:rPr lang="el-GR" altLang="el-GR" smtClean="0"/>
              <a:t>Αξίες ευέλικτων διαδικασιών</a:t>
            </a:r>
          </a:p>
          <a:p>
            <a:pPr eaLnBrk="1" hangingPunct="1"/>
            <a:r>
              <a:rPr lang="el-GR" altLang="el-GR" smtClean="0"/>
              <a:t>Αρχές ευέλικτων διαδικασιών</a:t>
            </a:r>
          </a:p>
          <a:p>
            <a:pPr eaLnBrk="1" hangingPunct="1"/>
            <a:r>
              <a:rPr lang="el-GR" altLang="el-GR" smtClean="0"/>
              <a:t>Ακραίος προγραμματισμός</a:t>
            </a:r>
          </a:p>
          <a:p>
            <a:pPr eaLnBrk="1" hangingPunct="1"/>
            <a:r>
              <a:rPr lang="en-US" altLang="el-GR" smtClean="0"/>
              <a:t>Scrum</a:t>
            </a:r>
            <a:endParaRPr lang="el-GR" altLang="el-GR" smtClean="0"/>
          </a:p>
          <a:p>
            <a:pPr eaLnBrk="1" hangingPunct="1"/>
            <a:endParaRPr lang="en-US" altLang="el-GR"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p:cNvSpPr>
            <a:spLocks noGrp="1"/>
          </p:cNvSpPr>
          <p:nvPr>
            <p:ph type="title"/>
          </p:nvPr>
        </p:nvSpPr>
        <p:spPr/>
        <p:txBody>
          <a:bodyPr/>
          <a:lstStyle/>
          <a:p>
            <a:r>
              <a:rPr lang="en-US" altLang="el-GR" smtClean="0"/>
              <a:t>Srum:</a:t>
            </a:r>
            <a:r>
              <a:rPr lang="el-GR" altLang="el-GR" smtClean="0"/>
              <a:t> επαναλήψεις</a:t>
            </a:r>
            <a:endParaRPr lang="en-US" altLang="el-GR" smtClean="0"/>
          </a:p>
        </p:txBody>
      </p:sp>
      <p:sp>
        <p:nvSpPr>
          <p:cNvPr id="32771" name="2 - Θέση περιεχομένου"/>
          <p:cNvSpPr>
            <a:spLocks noGrp="1"/>
          </p:cNvSpPr>
          <p:nvPr>
            <p:ph idx="1"/>
          </p:nvPr>
        </p:nvSpPr>
        <p:spPr>
          <a:xfrm>
            <a:off x="457200" y="3213100"/>
            <a:ext cx="8229600" cy="3095625"/>
          </a:xfrm>
        </p:spPr>
        <p:txBody>
          <a:bodyPr/>
          <a:lstStyle/>
          <a:p>
            <a:r>
              <a:rPr lang="el-GR" altLang="el-GR" smtClean="0"/>
              <a:t>Η σύσκεψη του σχεδιασμού διαρκεί οκτώ ώρες. Ο ιδιοκτήτης του προϊόντος προτεραιοποιεί και επιλέγει τις καταχωρήσεις του product backlog που επιθυμεί να υλοποιηθούν.</a:t>
            </a:r>
          </a:p>
          <a:p>
            <a:r>
              <a:rPr lang="el-GR" altLang="el-GR" smtClean="0"/>
              <a:t>Η σύσκεψη καταλήγει στο ποιες καταχωρίσεις του product backlog θα υλοποιηθούν στην επόμενη επανάληψη έτσι ώστε να καταρτιστεί το sprint backlog.</a:t>
            </a:r>
          </a:p>
          <a:p>
            <a:r>
              <a:rPr lang="el-GR" altLang="el-GR" smtClean="0"/>
              <a:t>Όταν ολοκληρωθεί ο σχεδιασμός της επανάληψης ξεκινούν οι δραστηριότητες της ανάπτυξης (απαιτήσεις, σχεδίαση, κωδικοποίηση και έλεγχος). </a:t>
            </a:r>
          </a:p>
          <a:p>
            <a:endParaRPr lang="en-US" altLang="el-GR" smtClean="0"/>
          </a:p>
        </p:txBody>
      </p:sp>
      <p:pic>
        <p:nvPicPr>
          <p:cNvPr id="32772" name="Picture 2" descr="ΣυσκέψειςScru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1052513"/>
            <a:ext cx="6034088"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p:cNvSpPr>
            <a:spLocks noGrp="1"/>
          </p:cNvSpPr>
          <p:nvPr>
            <p:ph type="title"/>
          </p:nvPr>
        </p:nvSpPr>
        <p:spPr/>
        <p:txBody>
          <a:bodyPr/>
          <a:lstStyle/>
          <a:p>
            <a:r>
              <a:rPr lang="en-US" altLang="el-GR" smtClean="0"/>
              <a:t>Scrum: </a:t>
            </a:r>
            <a:r>
              <a:rPr lang="el-GR" altLang="el-GR" smtClean="0"/>
              <a:t>ημερήσιες συσκέψεις</a:t>
            </a:r>
            <a:endParaRPr lang="en-US" altLang="el-GR" smtClean="0"/>
          </a:p>
        </p:txBody>
      </p:sp>
      <p:sp>
        <p:nvSpPr>
          <p:cNvPr id="33795" name="2 - Θέση περιεχομένου"/>
          <p:cNvSpPr>
            <a:spLocks noGrp="1"/>
          </p:cNvSpPr>
          <p:nvPr>
            <p:ph idx="1"/>
          </p:nvPr>
        </p:nvSpPr>
        <p:spPr/>
        <p:txBody>
          <a:bodyPr/>
          <a:lstStyle/>
          <a:p>
            <a:r>
              <a:rPr lang="el-GR" altLang="el-GR" smtClean="0"/>
              <a:t>Κατά τη διάρκεια μίας επανάληψης διεξάγονται ημερήσιες συσκέψεις (daily scrum) της ομάδας. </a:t>
            </a:r>
          </a:p>
          <a:p>
            <a:r>
              <a:rPr lang="el-GR" altLang="el-GR" smtClean="0"/>
              <a:t>Οι ημερήσιες συσκέψεις είναι χρονικά πλαισιωμένες και διαρκούν 15 λεπτά και όλοι οι συμμετέχοντες είναι όρθιοι (stand up meetings). </a:t>
            </a:r>
          </a:p>
          <a:p>
            <a:r>
              <a:rPr lang="el-GR" altLang="el-GR" smtClean="0"/>
              <a:t>Συμμετέχουν ο Scum Master και η ομάδα ανάπτυξης. </a:t>
            </a:r>
          </a:p>
          <a:p>
            <a:r>
              <a:rPr lang="el-GR" altLang="el-GR" smtClean="0"/>
              <a:t>Κάθε μέλος της ομάδας οφείλει να απαντήσει σε τρία ερωτήματα:</a:t>
            </a:r>
          </a:p>
          <a:p>
            <a:pPr lvl="1"/>
            <a:r>
              <a:rPr lang="el-GR" altLang="el-GR" smtClean="0"/>
              <a:t>Τι έκανε για το έργο στο διάστημα από την προηγούμενη ημερήσια σύσκεψη.</a:t>
            </a:r>
          </a:p>
          <a:p>
            <a:pPr lvl="1"/>
            <a:r>
              <a:rPr lang="el-GR" altLang="el-GR" smtClean="0"/>
              <a:t>Τι θα κάνει έως την επόμενη ημερήσια σύσκεψη.</a:t>
            </a:r>
          </a:p>
          <a:p>
            <a:pPr lvl="1"/>
            <a:r>
              <a:rPr lang="el-GR" altLang="el-GR" smtClean="0"/>
              <a:t>Ποια είναι τα εμπόδια που συναντά για την επίτευξη των στόχων της επανάληψης.</a:t>
            </a:r>
            <a:endParaRPr lang="en-US" altLang="el-GR"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 Τίτλος"/>
          <p:cNvSpPr>
            <a:spLocks noGrp="1"/>
          </p:cNvSpPr>
          <p:nvPr>
            <p:ph type="title"/>
          </p:nvPr>
        </p:nvSpPr>
        <p:spPr/>
        <p:txBody>
          <a:bodyPr/>
          <a:lstStyle/>
          <a:p>
            <a:r>
              <a:rPr lang="en-US" altLang="el-GR" smtClean="0"/>
              <a:t>Scrum</a:t>
            </a:r>
            <a:r>
              <a:rPr lang="el-GR" altLang="el-GR" smtClean="0"/>
              <a:t>: ανασκοπήσεις</a:t>
            </a:r>
            <a:endParaRPr lang="en-US" altLang="el-GR" smtClean="0"/>
          </a:p>
        </p:txBody>
      </p:sp>
      <p:sp>
        <p:nvSpPr>
          <p:cNvPr id="34819" name="2 - Θέση περιεχομένου"/>
          <p:cNvSpPr>
            <a:spLocks noGrp="1"/>
          </p:cNvSpPr>
          <p:nvPr>
            <p:ph idx="1"/>
          </p:nvPr>
        </p:nvSpPr>
        <p:spPr/>
        <p:txBody>
          <a:bodyPr/>
          <a:lstStyle/>
          <a:p>
            <a:r>
              <a:rPr lang="el-GR" altLang="el-GR" smtClean="0"/>
              <a:t>Με την ολοκλήρωση της επανάληψης διεξάγεται η σύσκεψη για την ανασκόπηση της επανάληψης (sprint review) διάρκειας τεσσάρων ωρών. </a:t>
            </a:r>
          </a:p>
          <a:p>
            <a:r>
              <a:rPr lang="el-GR" altLang="el-GR" smtClean="0"/>
              <a:t>Ο σκοπός της συνάντησης είναι να παρουσιάσει η ομάδα τη λειτουργικότητα που έχει αναπτύξει στον ιδιοκτήτη του προϊόντος και σε άλλους ενδιαφερόμενους. </a:t>
            </a:r>
          </a:p>
          <a:p>
            <a:r>
              <a:rPr lang="el-GR" altLang="el-GR" smtClean="0"/>
              <a:t>Ο ιδιοκτήτης του προϊόντος και οι υπόλοιποι ενδιαφερόμενοι μπορεί να επιλέξουν να θέσουν το προϊόν σε παραγωγική λειτουργία.</a:t>
            </a:r>
          </a:p>
          <a:p>
            <a:r>
              <a:rPr lang="el-GR" altLang="el-GR" smtClean="0"/>
              <a:t>Στις υπόλοιπες τέσσερις ώρες διεξάγεται η σύσκεψη της αναθεώρησης της επανάληψης (sprint retrospective). </a:t>
            </a:r>
          </a:p>
          <a:p>
            <a:r>
              <a:rPr lang="el-GR" altLang="el-GR" smtClean="0"/>
              <a:t>Το αποτέλεσμα της σύσκεψης είναι η πιθανή αναθεώρηση των πρακτικών που θα ακολουθηθούν στην επόμενη επανάληψη. </a:t>
            </a:r>
          </a:p>
          <a:p>
            <a:endParaRPr lang="el-GR" altLang="el-G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r>
              <a:rPr lang="el-GR" altLang="el-GR" smtClean="0"/>
              <a:t>ευέλικτες διαδικασίες</a:t>
            </a:r>
            <a:endParaRPr lang="en-US" altLang="el-GR" smtClean="0"/>
          </a:p>
        </p:txBody>
      </p:sp>
      <p:sp>
        <p:nvSpPr>
          <p:cNvPr id="15363" name="2 - Θέση περιεχομένου"/>
          <p:cNvSpPr>
            <a:spLocks noGrp="1"/>
          </p:cNvSpPr>
          <p:nvPr>
            <p:ph idx="1"/>
          </p:nvPr>
        </p:nvSpPr>
        <p:spPr/>
        <p:txBody>
          <a:bodyPr/>
          <a:lstStyle/>
          <a:p>
            <a:r>
              <a:rPr lang="el-GR" altLang="el-GR" smtClean="0"/>
              <a:t>Οι ευέλικτες διαδικασίες ανάπτυξης (</a:t>
            </a:r>
            <a:r>
              <a:rPr lang="en-US" altLang="el-GR" smtClean="0"/>
              <a:t>agile development processes</a:t>
            </a:r>
            <a:r>
              <a:rPr lang="el-GR" altLang="el-GR" smtClean="0"/>
              <a:t>) βάζουν μία νέα οπτική στον τρόπο ανάπτυξης του λογισμικού</a:t>
            </a:r>
          </a:p>
          <a:p>
            <a:r>
              <a:rPr lang="el-GR" altLang="el-GR" smtClean="0"/>
              <a:t>Αυτό που τις διαχωρίζει από «παραδοσιακές» διαδικασίες είναι η έμφαση στην προσαρμοστικότητα της ανάπτυξης σε δυναμικά περιβάλλοντα έναντι της προβλεψιμότητας των τυπικών διαδικασιών παραγωγής</a:t>
            </a:r>
          </a:p>
          <a:p>
            <a:endParaRPr lang="en-US" altLang="el-G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r>
              <a:rPr lang="el-GR" altLang="el-GR" smtClean="0"/>
              <a:t>διακήρυξη ευέλικτων διαδικασιών: αξίες</a:t>
            </a:r>
            <a:endParaRPr lang="en-US" altLang="el-GR" smtClean="0"/>
          </a:p>
        </p:txBody>
      </p:sp>
      <p:sp>
        <p:nvSpPr>
          <p:cNvPr id="16387" name="2 - Θέση περιεχομένου"/>
          <p:cNvSpPr>
            <a:spLocks noGrp="1"/>
          </p:cNvSpPr>
          <p:nvPr>
            <p:ph idx="1"/>
          </p:nvPr>
        </p:nvSpPr>
        <p:spPr/>
        <p:txBody>
          <a:bodyPr/>
          <a:lstStyle/>
          <a:p>
            <a:pPr>
              <a:buFont typeface="Arial" panose="020B0604020202020204" pitchFamily="34" charset="0"/>
              <a:buNone/>
            </a:pPr>
            <a:r>
              <a:rPr lang="el-GR" altLang="el-GR" smtClean="0"/>
              <a:t>Εκτιμούν</a:t>
            </a:r>
          </a:p>
          <a:p>
            <a:r>
              <a:rPr lang="el-GR" altLang="el-GR" smtClean="0"/>
              <a:t>Τα άτομα και την αλληλεπίδρασή τους από τις διαδικασίες και τα εργαλεία</a:t>
            </a:r>
          </a:p>
          <a:p>
            <a:r>
              <a:rPr lang="el-GR" altLang="el-GR" smtClean="0"/>
              <a:t>Λειτουργικό λογισμικό έναντι αναλυτικής τεκμηρίωσης</a:t>
            </a:r>
          </a:p>
          <a:p>
            <a:r>
              <a:rPr lang="el-GR" altLang="el-GR" smtClean="0"/>
              <a:t>Συνεργασία με τον πελάτη έναντι συμβατικών διαπραγματεύσεων </a:t>
            </a:r>
          </a:p>
          <a:p>
            <a:r>
              <a:rPr lang="el-GR" altLang="el-GR" smtClean="0"/>
              <a:t>Απόκριση στην αλλαγή έναντι της στοίχισης σε ένα πλάνο</a:t>
            </a:r>
          </a:p>
          <a:p>
            <a:endParaRPr lang="en-US" altLang="el-G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r>
              <a:rPr lang="el-GR" altLang="el-GR" smtClean="0"/>
              <a:t>διακήρυξη ευέλικτων διαδικασιών: αρχές</a:t>
            </a:r>
            <a:endParaRPr lang="en-US" altLang="el-GR" smtClean="0"/>
          </a:p>
        </p:txBody>
      </p:sp>
      <p:sp>
        <p:nvSpPr>
          <p:cNvPr id="17411" name="2 - Θέση περιεχομένου"/>
          <p:cNvSpPr>
            <a:spLocks noGrp="1"/>
          </p:cNvSpPr>
          <p:nvPr>
            <p:ph idx="1"/>
          </p:nvPr>
        </p:nvSpPr>
        <p:spPr/>
        <p:txBody>
          <a:bodyPr/>
          <a:lstStyle/>
          <a:p>
            <a:r>
              <a:rPr lang="el-GR" altLang="el-GR" smtClean="0"/>
              <a:t>Η ικανοποίηση του πελάτη μέσω σύντομων και συνεχών παραδόσεων λειτουργικού λογισμικού</a:t>
            </a:r>
          </a:p>
          <a:p>
            <a:r>
              <a:rPr lang="el-GR" altLang="el-GR" smtClean="0"/>
              <a:t>Οι αλλαγές στις απαιτήσεις είναι καλοδεχούμενες ακόμα και σε προχωρημένα στάδια του έργου ανάπτυξης. </a:t>
            </a:r>
          </a:p>
          <a:p>
            <a:r>
              <a:rPr lang="el-GR" altLang="el-GR" smtClean="0"/>
              <a:t>Συχνή παράδοση του λογισμικού από λίγες εβδομάδες έως λίγους μήνες με προτίμηση στις συχνότερες παραδόσεις</a:t>
            </a:r>
          </a:p>
          <a:p>
            <a:r>
              <a:rPr lang="el-GR" altLang="el-GR" smtClean="0"/>
              <a:t>Οι εκπρόσωποι των πελατών και η ομάδα ανάπτυξης εργάζονται καθημερινά καθ’ όλη τη διάρκεια του έργου </a:t>
            </a:r>
          </a:p>
          <a:p>
            <a:r>
              <a:rPr lang="el-GR" altLang="el-GR" smtClean="0"/>
              <a:t>Τα έργα δημιουργούνται με παρακινούμενα (motivated) άτομα σε κατάλληλο εργασιακό περιβάλλον. </a:t>
            </a:r>
          </a:p>
          <a:p>
            <a:r>
              <a:rPr lang="el-GR" altLang="el-GR" smtClean="0"/>
              <a:t>Η αποδοτικότερη μέθοδος διάδοσης της πληροφορίας, είναι η επικοινωνία πρόσωπο με πρόσωπο</a:t>
            </a:r>
          </a:p>
          <a:p>
            <a:endParaRPr lang="en-US" altLang="el-G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r>
              <a:rPr lang="el-GR" altLang="el-GR" smtClean="0"/>
              <a:t>διακήρυξη ευέλικτων διαδικασιών: αρχές</a:t>
            </a:r>
            <a:endParaRPr lang="en-US" altLang="el-GR" smtClean="0"/>
          </a:p>
        </p:txBody>
      </p:sp>
      <p:sp>
        <p:nvSpPr>
          <p:cNvPr id="18435" name="2 - Θέση περιεχομένου"/>
          <p:cNvSpPr>
            <a:spLocks noGrp="1"/>
          </p:cNvSpPr>
          <p:nvPr>
            <p:ph idx="1"/>
          </p:nvPr>
        </p:nvSpPr>
        <p:spPr/>
        <p:txBody>
          <a:bodyPr/>
          <a:lstStyle/>
          <a:p>
            <a:r>
              <a:rPr lang="el-GR" altLang="el-GR" smtClean="0"/>
              <a:t>Το λειτουργικό λογισμικό είναι η πρωτεύουσα μέτρηση της πορείας του έργου</a:t>
            </a:r>
          </a:p>
          <a:p>
            <a:r>
              <a:rPr lang="el-GR" altLang="el-GR" smtClean="0"/>
              <a:t>Οι ευέλικτες διαδικασίες ευνοούν σταθερό ρυθμό στην ανάπτυξη. Οι εκπρόσωποι του πελάτη οι χρήστες και οι μηχανικού λογισμικού διατηρούν σταθερό ρυθμό σε όλο το έργο</a:t>
            </a:r>
          </a:p>
          <a:p>
            <a:r>
              <a:rPr lang="el-GR" altLang="el-GR" smtClean="0"/>
              <a:t>Συνεχής προσήλωση στην τεχνική αριστεία και την καλή σχεδίαση</a:t>
            </a:r>
          </a:p>
          <a:p>
            <a:r>
              <a:rPr lang="el-GR" altLang="el-GR" smtClean="0"/>
              <a:t>Απλότητα (η τέχνη μεγιστοποίηση του αποτελέσματος της εργασίας)</a:t>
            </a:r>
          </a:p>
          <a:p>
            <a:r>
              <a:rPr lang="el-GR" altLang="el-GR" smtClean="0"/>
              <a:t>Οι καλύτερες αρχιτεκτονικές, απαιτήσεις και σχεδίαση προκύπτουν από αυτο-οργανούμενες ομάδες</a:t>
            </a:r>
          </a:p>
          <a:p>
            <a:r>
              <a:rPr lang="el-GR" altLang="el-GR" smtClean="0"/>
              <a:t>Σε κανονικά διαστήματα η ομάδα αναλογίζεται για τρόπους βελτίωσης της αποδοτικότητας και προσαρμόζεται ανάλογα.</a:t>
            </a:r>
          </a:p>
          <a:p>
            <a:endParaRPr lang="en-US" altLang="el-G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r>
              <a:rPr lang="el-GR" altLang="el-GR" smtClean="0"/>
              <a:t>πρώτα συμπεράσματα</a:t>
            </a:r>
            <a:endParaRPr lang="en-US" altLang="el-GR" smtClean="0"/>
          </a:p>
        </p:txBody>
      </p:sp>
      <p:sp>
        <p:nvSpPr>
          <p:cNvPr id="19459" name="2 - Θέση περιεχομένου"/>
          <p:cNvSpPr>
            <a:spLocks noGrp="1"/>
          </p:cNvSpPr>
          <p:nvPr>
            <p:ph idx="1"/>
          </p:nvPr>
        </p:nvSpPr>
        <p:spPr/>
        <p:txBody>
          <a:bodyPr/>
          <a:lstStyle/>
          <a:p>
            <a:r>
              <a:rPr lang="el-GR" altLang="el-GR" smtClean="0"/>
              <a:t>Τα έργα ανάπτυξης λογισμικού δεν είναι αμιγώς «τεχνικά» έργα</a:t>
            </a:r>
          </a:p>
          <a:p>
            <a:r>
              <a:rPr lang="el-GR" altLang="el-GR" smtClean="0"/>
              <a:t>Τα έργα ανάπτυξης λογισμικού έχουν χαμηλή προβλεψιμότητα</a:t>
            </a:r>
          </a:p>
          <a:p>
            <a:r>
              <a:rPr lang="el-GR" altLang="el-GR" smtClean="0"/>
              <a:t>Η «ευθύνη» για πετυχημένο λογισμικό «μοιράζεται» με τον πελάτη</a:t>
            </a:r>
          </a:p>
          <a:p>
            <a:r>
              <a:rPr lang="el-GR" altLang="el-GR" smtClean="0"/>
              <a:t>Οι αλλαγές στις απαιτήσεις είναι αναπόφευκτες οπότε η ομάδα δεν αντιστέκεται σε αυτές </a:t>
            </a:r>
          </a:p>
          <a:p>
            <a:endParaRPr lang="en-US" altLang="el-GR"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r>
              <a:rPr lang="el-GR" altLang="el-GR" smtClean="0"/>
              <a:t>κοινά χαρακτηριστικά ευέλικτων διαδικασιών</a:t>
            </a:r>
            <a:endParaRPr lang="en-US" altLang="el-GR" smtClean="0"/>
          </a:p>
        </p:txBody>
      </p:sp>
      <p:sp>
        <p:nvSpPr>
          <p:cNvPr id="20483" name="2 - Θέση περιεχομένου"/>
          <p:cNvSpPr>
            <a:spLocks noGrp="1"/>
          </p:cNvSpPr>
          <p:nvPr>
            <p:ph idx="1"/>
          </p:nvPr>
        </p:nvSpPr>
        <p:spPr/>
        <p:txBody>
          <a:bodyPr/>
          <a:lstStyle/>
          <a:p>
            <a:r>
              <a:rPr lang="el-GR" altLang="el-GR" smtClean="0"/>
              <a:t>Επαναληπτικό (και επαυξητικό) μοντέλο ανάπτυξης. Επαναλήψεις μικρής διάρκειας με χρονική πλαισίωση</a:t>
            </a:r>
          </a:p>
          <a:p>
            <a:r>
              <a:rPr lang="el-GR" altLang="el-GR" smtClean="0"/>
              <a:t>Ελαφρές μορφές τεκμηρίωσης (απαιτήσεις, σχεδίαση κλπ). Η τεκμηρίωση περιορίζεται στα «απολύτως απαραίτητα»</a:t>
            </a:r>
          </a:p>
          <a:p>
            <a:r>
              <a:rPr lang="el-GR" altLang="el-GR" smtClean="0"/>
              <a:t>Συνεχείς παραδόσεις εκδόσεων λογισμικού που προσθέτουν λειτουργικότητα</a:t>
            </a:r>
          </a:p>
          <a:p>
            <a:r>
              <a:rPr lang="el-GR" altLang="el-GR" smtClean="0"/>
              <a:t>Μεγαλύτερη έμφαση στο βραχυχρόνιο σχεδιασμό του έργου</a:t>
            </a:r>
          </a:p>
          <a:p>
            <a:endParaRPr lang="en-US" altLang="el-GR"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altLang="el-GR" smtClean="0"/>
              <a:t>ορισμένες ευέλικτες διαδικασίες</a:t>
            </a:r>
            <a:endParaRPr lang="en-US" altLang="el-GR" smtClean="0"/>
          </a:p>
        </p:txBody>
      </p:sp>
      <p:sp>
        <p:nvSpPr>
          <p:cNvPr id="21507" name="2 - Θέση περιεχομένου"/>
          <p:cNvSpPr>
            <a:spLocks noGrp="1"/>
          </p:cNvSpPr>
          <p:nvPr>
            <p:ph idx="1"/>
          </p:nvPr>
        </p:nvSpPr>
        <p:spPr/>
        <p:txBody>
          <a:bodyPr/>
          <a:lstStyle/>
          <a:p>
            <a:r>
              <a:rPr lang="en-US" altLang="el-GR" smtClean="0"/>
              <a:t>Extreme Programming (XP)</a:t>
            </a:r>
          </a:p>
          <a:p>
            <a:r>
              <a:rPr lang="en-US" altLang="el-GR" smtClean="0"/>
              <a:t>Scrum</a:t>
            </a:r>
          </a:p>
          <a:p>
            <a:r>
              <a:rPr lang="en-US" altLang="el-GR" smtClean="0"/>
              <a:t>Crystal</a:t>
            </a:r>
          </a:p>
          <a:p>
            <a:r>
              <a:rPr lang="en-US" altLang="el-GR" smtClean="0"/>
              <a:t>Feature-Driven Development (FDD)</a:t>
            </a:r>
          </a:p>
          <a:p>
            <a:r>
              <a:rPr lang="en-US" altLang="el-GR" smtClean="0"/>
              <a:t>Lean Development (LD)</a:t>
            </a:r>
          </a:p>
          <a:p>
            <a:r>
              <a:rPr lang="en-US" altLang="el-GR" smtClean="0"/>
              <a:t>Dynamic Systems Development Method (DSDM)</a:t>
            </a:r>
          </a:p>
          <a:p>
            <a:endParaRPr lang="en-US" altLang="el-GR" smtClean="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1453</Words>
  <Application>Microsoft Office PowerPoint</Application>
  <PresentationFormat>Προβολή στην οθόνη (4:3)</PresentationFormat>
  <Paragraphs>124</Paragraphs>
  <Slides>22</Slides>
  <Notes>1</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22</vt:i4>
      </vt:variant>
    </vt:vector>
  </HeadingPairs>
  <TitlesOfParts>
    <vt:vector size="25" baseType="lpstr">
      <vt:lpstr>Arial</vt:lpstr>
      <vt:lpstr>Calibri</vt:lpstr>
      <vt:lpstr>Θέμα του Office</vt:lpstr>
      <vt:lpstr>Ευέλικτες Διαδικασίες Ανάπτυξης</vt:lpstr>
      <vt:lpstr>περιεχόμενα παρουσίασης</vt:lpstr>
      <vt:lpstr>ευέλικτες διαδικασίες</vt:lpstr>
      <vt:lpstr>διακήρυξη ευέλικτων διαδικασιών: αξίες</vt:lpstr>
      <vt:lpstr>διακήρυξη ευέλικτων διαδικασιών: αρχές</vt:lpstr>
      <vt:lpstr>διακήρυξη ευέλικτων διαδικασιών: αρχές</vt:lpstr>
      <vt:lpstr>πρώτα συμπεράσματα</vt:lpstr>
      <vt:lpstr>κοινά χαρακτηριστικά ευέλικτων διαδικασιών</vt:lpstr>
      <vt:lpstr>ορισμένες ευέλικτες διαδικασίες</vt:lpstr>
      <vt:lpstr>ακραίος προγραμματισμός (extreme programming)</vt:lpstr>
      <vt:lpstr>ακραίος προγραμματισμός: αξίες</vt:lpstr>
      <vt:lpstr>ακραίος προγραμματισμός: πρακτικές</vt:lpstr>
      <vt:lpstr>ακραίος προγραμματισμός: πρακτικές</vt:lpstr>
      <vt:lpstr>ακραίος προγραμματισμός: πρακτικές</vt:lpstr>
      <vt:lpstr>ακραίος προγραμματισμός: πρακτικές</vt:lpstr>
      <vt:lpstr>XP και UP</vt:lpstr>
      <vt:lpstr>Scrum</vt:lpstr>
      <vt:lpstr>Scrum: ρόλοι</vt:lpstr>
      <vt:lpstr>Scrum: προϊόντα</vt:lpstr>
      <vt:lpstr>Srum: επαναλήψεις</vt:lpstr>
      <vt:lpstr>Scrum: ημερήσιες συσκέψεις</vt:lpstr>
      <vt:lpstr>Scrum: ανασκοπήσεις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ndia</cp:lastModifiedBy>
  <cp:revision>12</cp:revision>
  <dcterms:created xsi:type="dcterms:W3CDTF">2012-08-02T15:55:49Z</dcterms:created>
  <dcterms:modified xsi:type="dcterms:W3CDTF">2021-10-17T14:17:07Z</dcterms:modified>
</cp:coreProperties>
</file>