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4" autoAdjust="0"/>
    <p:restoredTop sz="94660"/>
  </p:normalViewPr>
  <p:slideViewPr>
    <p:cSldViewPr>
      <p:cViewPr varScale="1">
        <p:scale>
          <a:sx n="87" d="100"/>
          <a:sy n="87" d="100"/>
        </p:scale>
        <p:origin x="105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F8B6AC5-E196-47AD-96FF-990B6BAD972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1482FD9-780E-4178-9B9E-A45F5E9329AE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150430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26ABF9D-A6DA-4C06-9EE7-0B0AA9CC3B5C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D265F1D-41A1-4717-8535-75441D29BC3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142103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E8746AC-AC94-4FF7-B02A-CD8A24D94A95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324340-A12E-42FC-9897-EC2BDE9520F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7765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DB203FE6-30E9-4A02-9E6D-30C0D7C9DC49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9B58AC8-AF26-493A-870E-130E09AF37A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9297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2D42DBA-3100-48C2-9A71-ED749C6C2116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CA67D4E-5958-478D-B84D-EB7C21C7462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05972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181F5F8-994A-43B0-BEE2-5755DF50A5C0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4A90A6B-78E5-4565-B278-5B91BB882E8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371065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006DA8E-513A-4F04-9F2A-67335656B55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7CAC280-6B64-48C9-B980-898F1E5FC63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694000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74D7063-B3C6-4069-8F58-66BB96760885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55BD62E-F366-4A93-9E11-ECEE4F8F8BF3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73283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F7C4DD5-3165-4E92-90E6-59D205AC91D0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D56BA4B-5E49-4584-AE39-504EC4D16731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96907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63AE909-4268-4CB8-9968-554157A9DD0A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F78B5F6-C3C0-45E8-9F5D-BCA3DC42AFD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404530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3E89061-4798-4EB1-AC43-8F6034C03F36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831EA00-CBE1-4C62-8668-19012046C4AF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98601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Unified Process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ορόσημο της Σύλληψης</a:t>
            </a:r>
            <a:endParaRPr lang="en-US" altLang="el-GR" smtClean="0"/>
          </a:p>
        </p:txBody>
      </p:sp>
      <p:sp>
        <p:nvSpPr>
          <p:cNvPr id="2253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Αρχικό συμπέρασμα για την εφικτότητα του έργου.</a:t>
            </a:r>
          </a:p>
          <a:p>
            <a:r>
              <a:rPr lang="el-GR" altLang="el-GR" smtClean="0"/>
              <a:t>Συμφωνία με τον πελάτη για την εμβέλεια του λογισμικού.</a:t>
            </a:r>
          </a:p>
          <a:p>
            <a:r>
              <a:rPr lang="el-GR" altLang="el-GR" smtClean="0"/>
              <a:t>Βασική λειτουργικότητα του λογισμικού</a:t>
            </a:r>
          </a:p>
          <a:p>
            <a:r>
              <a:rPr lang="el-GR" altLang="el-GR" smtClean="0"/>
              <a:t>Αρχική προσέγγιση για το χρονοδιάγραμμα και το κόστος ανάπτυξης.</a:t>
            </a:r>
          </a:p>
          <a:p>
            <a:r>
              <a:rPr lang="el-GR" altLang="el-GR" smtClean="0"/>
              <a:t>Εντοπισμός κυριότερων κινδύνων και καθορισμός αντιμετώπισής τους.</a:t>
            </a:r>
          </a:p>
          <a:p>
            <a:r>
              <a:rPr lang="el-GR" altLang="el-GR" smtClean="0"/>
              <a:t>Κατάρτιση του πλάνου της Επεξεργασίας. 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ορόσημο της Επεξεργασίας</a:t>
            </a:r>
            <a:endParaRPr lang="en-US" altLang="el-GR" smtClean="0"/>
          </a:p>
        </p:txBody>
      </p:sp>
      <p:sp>
        <p:nvSpPr>
          <p:cNvPr id="2355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πλειονότητα των απαιτήσεων έχει προσδιοριστεί και αναλυθεί.</a:t>
            </a:r>
          </a:p>
          <a:p>
            <a:r>
              <a:rPr lang="el-GR" altLang="el-GR" smtClean="0"/>
              <a:t>Το κόστος και ο χρόνος ανάπτυξης έχουν προσδιοριστεί με ακρίβεια.</a:t>
            </a:r>
          </a:p>
          <a:p>
            <a:r>
              <a:rPr lang="el-GR" altLang="el-GR" smtClean="0"/>
              <a:t>Έχει υλοποιηθεί και ελεγχθεί το λογισμικό που προσδιορίζει την αρχιτεκτονική. </a:t>
            </a:r>
          </a:p>
          <a:p>
            <a:r>
              <a:rPr lang="el-GR" altLang="el-GR" smtClean="0"/>
              <a:t>Οι κυριότεροι κίνδυνοι έχουν αντιμετωπιστεί.</a:t>
            </a:r>
          </a:p>
          <a:p>
            <a:r>
              <a:rPr lang="el-GR" altLang="el-GR" smtClean="0"/>
              <a:t>Έχει καταρτιστεί το λεπτομερές πλάνο της Κατασκευής 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ορόσημο της Κατασκευής</a:t>
            </a:r>
            <a:endParaRPr lang="en-US" altLang="el-GR" smtClean="0"/>
          </a:p>
        </p:txBody>
      </p:sp>
      <p:sp>
        <p:nvSpPr>
          <p:cNvPr id="2457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Το λογισμικό είναι έτοιμο προς παράδοση</a:t>
            </a:r>
          </a:p>
          <a:p>
            <a:r>
              <a:rPr lang="el-GR" altLang="el-GR" smtClean="0"/>
              <a:t>Ο πελάτης και οι χρήστες είναι έτοιμοι να παραλάβουν το λογισμικό</a:t>
            </a:r>
          </a:p>
          <a:p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ορόσημο της Μετάβασης</a:t>
            </a:r>
            <a:endParaRPr lang="en-US" altLang="el-GR" smtClean="0"/>
          </a:p>
        </p:txBody>
      </p:sp>
      <p:sp>
        <p:nvSpPr>
          <p:cNvPr id="2560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Το λογισμικό έχει παραδοθεί</a:t>
            </a:r>
          </a:p>
          <a:p>
            <a:r>
              <a:rPr lang="el-GR" altLang="el-GR" smtClean="0"/>
              <a:t>Έχουν εκτελεστεί οι έλεγχοι beta </a:t>
            </a:r>
          </a:p>
          <a:p>
            <a:r>
              <a:rPr lang="el-GR" altLang="el-GR" smtClean="0"/>
              <a:t>Έχει γίνει η πιθανή μετάπτωση παλαιών δεδομένων στο νέο σύστημα</a:t>
            </a:r>
          </a:p>
          <a:p>
            <a:r>
              <a:rPr lang="el-GR" altLang="el-GR" smtClean="0"/>
              <a:t>Έχουν ολοκληρωθεί οι συμπληρωματικές δραστηριότητες (εκπαίδευση, συγγραφή εγχειριδίων κλπ).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προϊόντα</a:t>
            </a:r>
            <a:endParaRPr lang="en-US" altLang="el-GR" smtClean="0"/>
          </a:p>
        </p:txBody>
      </p:sp>
      <p:sp>
        <p:nvSpPr>
          <p:cNvPr id="2662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Κάθε εργασία στη UP έχει ως αποτέλεσμα ένα προϊόν (artifact).</a:t>
            </a:r>
          </a:p>
          <a:p>
            <a:r>
              <a:rPr lang="el-GR" altLang="el-GR" smtClean="0"/>
              <a:t>Η έννοια artifact εστιάζει στην πληροφορία και όχι στο μέσο. Ένα προϊόν μπορεί να είναι κάποιο έγγραφο, κάποια Web σελίδα στον ιστοχώρο του έργου ή κάποιο μοντέλο στον πίνακα. </a:t>
            </a:r>
          </a:p>
          <a:p>
            <a:r>
              <a:rPr lang="el-GR" altLang="el-GR" smtClean="0"/>
              <a:t>Οι διαφορετικοί άξονες της UP δίδουν έμφαση και στα διαφορετικά προϊόντα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επιχειρησιακή μοντελοποίηση</a:t>
            </a:r>
            <a:endParaRPr lang="en-US" altLang="el-GR" smtClean="0"/>
          </a:p>
        </p:txBody>
      </p:sp>
      <p:sp>
        <p:nvSpPr>
          <p:cNvPr id="2765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Βασικές δραστηριότητες. </a:t>
            </a:r>
          </a:p>
          <a:p>
            <a:pPr lvl="1"/>
            <a:r>
              <a:rPr lang="el-GR" altLang="el-GR" smtClean="0"/>
              <a:t>Κτίσιμο μοντέλου (ή μοντέλων) του οργανισμού που υποδέχεται το λογισμικό.</a:t>
            </a:r>
          </a:p>
          <a:p>
            <a:r>
              <a:rPr lang="el-GR" altLang="el-GR" smtClean="0"/>
              <a:t>Κύρια Προϊόντα</a:t>
            </a:r>
          </a:p>
          <a:p>
            <a:pPr lvl="1"/>
            <a:r>
              <a:rPr lang="el-GR" altLang="el-GR" smtClean="0"/>
              <a:t>Οργανόγραμμα Οργανισμού.</a:t>
            </a:r>
          </a:p>
          <a:p>
            <a:pPr lvl="1"/>
            <a:r>
              <a:rPr lang="el-GR" altLang="el-GR" smtClean="0"/>
              <a:t>Απεικόνιση λειτουργιών και διαδικασιών (πχ με διαγράμματα δραστηριότητας)</a:t>
            </a:r>
          </a:p>
          <a:p>
            <a:pPr lvl="1"/>
            <a:r>
              <a:rPr lang="el-GR" altLang="el-GR" smtClean="0"/>
              <a:t>Μοντέλο Πεδίου. Ένα επιχειρησιακό μοντέλο πεδίου που αναφέρεται στον οργανισμό και όχι μόνο στο λογισμικό.</a:t>
            </a:r>
          </a:p>
          <a:p>
            <a:r>
              <a:rPr lang="el-GR" altLang="el-GR" smtClean="0"/>
              <a:t>Η επιχειρησιακή μοντελοποίηση εκτελείται κυρίως στη φάση της Σύλληψης και λιγότερο στη φάση της Επεξεργασίας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απαιτήσεις</a:t>
            </a:r>
            <a:endParaRPr lang="en-US" altLang="el-GR" smtClean="0"/>
          </a:p>
        </p:txBody>
      </p:sp>
      <p:sp>
        <p:nvSpPr>
          <p:cNvPr id="2867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Βασικές Δραστηριότητες</a:t>
            </a:r>
          </a:p>
          <a:p>
            <a:pPr lvl="1"/>
            <a:r>
              <a:rPr lang="el-GR" altLang="el-GR" smtClean="0"/>
              <a:t>Προσδιορισμός των λειτουργικών και μη λειτουργικών απαιτήσεων. Οι λειτουργικές απαιτήσεις καταγράφονται με περιπτώσεις χρήσης.</a:t>
            </a:r>
          </a:p>
          <a:p>
            <a:r>
              <a:rPr lang="el-GR" altLang="el-GR" smtClean="0"/>
              <a:t>Κύρια Προϊόντα</a:t>
            </a:r>
          </a:p>
          <a:p>
            <a:pPr lvl="1"/>
            <a:r>
              <a:rPr lang="el-GR" altLang="el-GR" smtClean="0"/>
              <a:t>Έγγραφο Προοπτικής (Vision Document). Συνοπτική περιγραφή του προβλήματος. </a:t>
            </a:r>
          </a:p>
          <a:p>
            <a:pPr lvl="1"/>
            <a:r>
              <a:rPr lang="el-GR" altLang="el-GR" smtClean="0"/>
              <a:t>Μοντέλο περιπτώσεων χρήσης (use case model).</a:t>
            </a:r>
          </a:p>
          <a:p>
            <a:pPr lvl="1"/>
            <a:r>
              <a:rPr lang="el-GR" altLang="el-GR" smtClean="0"/>
              <a:t>Συμπληρωματικές προδιαγραφές. Μη λειτουργικές απαιτήσεις και περιορισμοί σχεδίασης.</a:t>
            </a:r>
          </a:p>
          <a:p>
            <a:pPr lvl="1"/>
            <a:r>
              <a:rPr lang="el-GR" altLang="el-GR" smtClean="0"/>
              <a:t>(Εναλλακτικά για τα παραπάνω: ΕΠΑΛ)</a:t>
            </a:r>
          </a:p>
          <a:p>
            <a:r>
              <a:rPr lang="el-GR" altLang="el-GR" smtClean="0"/>
              <a:t>Οι απαιτήσεις προσδιορίζονται στη Σύλληψη και κυρίως στην Επεξεργασία. Δίνεται έμφαση στις απαιτήσεις που παρέχουν τη μεγαλύτερη αξία στον πελάτη και στις απαιτήσεις που συνοδεύονται από σημαντικούς κινδύνους.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ανάλυση και σχεδίαση</a:t>
            </a:r>
            <a:endParaRPr lang="en-US" altLang="el-GR" smtClean="0"/>
          </a:p>
        </p:txBody>
      </p:sp>
      <p:sp>
        <p:nvSpPr>
          <p:cNvPr id="2969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Βασικές Δραστηριότητες</a:t>
            </a:r>
          </a:p>
          <a:p>
            <a:pPr lvl="1"/>
            <a:r>
              <a:rPr lang="el-GR" altLang="el-GR" smtClean="0"/>
              <a:t>Ανάλυση των απαιτήσεων και Σχεδίαση του λογισμικού.</a:t>
            </a:r>
          </a:p>
          <a:p>
            <a:pPr lvl="1"/>
            <a:r>
              <a:rPr lang="el-GR" altLang="el-GR" smtClean="0"/>
              <a:t>Προσδιορισμός και τεκμηρίωση της Αρχιτεκτονικής</a:t>
            </a:r>
          </a:p>
          <a:p>
            <a:r>
              <a:rPr lang="el-GR" altLang="el-GR" smtClean="0"/>
              <a:t>Κύρια Προϊόντα </a:t>
            </a:r>
          </a:p>
          <a:p>
            <a:pPr lvl="1"/>
            <a:r>
              <a:rPr lang="el-GR" altLang="el-GR" smtClean="0"/>
              <a:t>Μοντέλο Ανάλυσης</a:t>
            </a:r>
          </a:p>
          <a:p>
            <a:pPr lvl="1"/>
            <a:r>
              <a:rPr lang="el-GR" altLang="el-GR" smtClean="0"/>
              <a:t>Μοντέλο Σχεδίασης</a:t>
            </a:r>
          </a:p>
          <a:p>
            <a:pPr lvl="1"/>
            <a:r>
              <a:rPr lang="el-GR" altLang="el-GR" smtClean="0"/>
              <a:t>Αρχιτεκτονικό Σχέδιο</a:t>
            </a:r>
          </a:p>
          <a:p>
            <a:r>
              <a:rPr lang="el-GR" altLang="el-GR" smtClean="0"/>
              <a:t>Η ανάλυση και η σχεδίαση είναι αντικείμενο της Επεξεργασίας και της Κατασκευής. 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υλοποίηση</a:t>
            </a:r>
            <a:endParaRPr lang="en-US" altLang="el-GR" smtClean="0"/>
          </a:p>
        </p:txBody>
      </p:sp>
      <p:sp>
        <p:nvSpPr>
          <p:cNvPr id="3072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Βασικές δραστηριότητες</a:t>
            </a:r>
          </a:p>
          <a:p>
            <a:pPr lvl="1"/>
            <a:r>
              <a:rPr lang="el-GR" altLang="el-GR" smtClean="0"/>
              <a:t>Ο προγραμματισμός των μονάδων του λογισμικού.</a:t>
            </a:r>
          </a:p>
          <a:p>
            <a:pPr lvl="1"/>
            <a:r>
              <a:rPr lang="el-GR" altLang="el-GR" smtClean="0"/>
              <a:t>Η συνένωση των μονάδων λογισμικού</a:t>
            </a:r>
          </a:p>
          <a:p>
            <a:r>
              <a:rPr lang="el-GR" altLang="el-GR" smtClean="0"/>
              <a:t>Προϊόντα</a:t>
            </a:r>
          </a:p>
          <a:p>
            <a:pPr lvl="1"/>
            <a:r>
              <a:rPr lang="el-GR" altLang="el-GR" smtClean="0"/>
              <a:t>Μοντέλο υλοποίησης. Το σύνολο των φυσικών μονάδων του λογισμικού και φυσική οργάνωσή τους (αρχεία πηγαίου κώδικα, αρχεία ρυθμίσεων κλπ).</a:t>
            </a:r>
          </a:p>
          <a:p>
            <a:r>
              <a:rPr lang="el-GR" altLang="el-GR" smtClean="0"/>
              <a:t>Η υλοποίηση του λογισμικού εκτελείται στη φάσης της Επεξεργασίας και κυρίως στη φάση της Κατασκευής. Στη φάση της Μετάβασης γίνονται κυρίως διορθώσεις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έλεγχος</a:t>
            </a:r>
            <a:endParaRPr lang="en-US" altLang="el-GR" smtClean="0"/>
          </a:p>
        </p:txBody>
      </p:sp>
      <p:sp>
        <p:nvSpPr>
          <p:cNvPr id="3174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Βασικές Δραστηριότητες.</a:t>
            </a:r>
          </a:p>
          <a:p>
            <a:pPr lvl="1"/>
            <a:r>
              <a:rPr lang="el-GR" altLang="el-GR" smtClean="0"/>
              <a:t>Εκτέλεση των ελέγχων στο λογισμικό (μονάδας, συνένωσης, συστήματος, απόδοσης, κλπ). </a:t>
            </a:r>
          </a:p>
          <a:p>
            <a:r>
              <a:rPr lang="el-GR" altLang="el-GR" smtClean="0"/>
              <a:t>Κύρια Προϊόντα. </a:t>
            </a:r>
          </a:p>
          <a:p>
            <a:pPr lvl="1"/>
            <a:r>
              <a:rPr lang="el-GR" altLang="el-GR" smtClean="0"/>
              <a:t>Σουίτες Ελέγχων. Συλλογή από αυτόματους ελέγχους.</a:t>
            </a:r>
          </a:p>
          <a:p>
            <a:r>
              <a:rPr lang="el-GR" altLang="el-GR" smtClean="0"/>
              <a:t>Ο έλεγχος ξεκινά από τις πρώτες επαναλήψεις της Επεξεργασίας έως και στη Μετάβαση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περιεχόμενα παρουσίασης</a:t>
            </a:r>
            <a:endParaRPr lang="en-US" altLang="el-GR" smtClean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Βασικές αρχές</a:t>
            </a:r>
          </a:p>
          <a:p>
            <a:r>
              <a:rPr lang="el-GR" altLang="el-GR" smtClean="0"/>
              <a:t>Επαναλήψεις στη </a:t>
            </a:r>
            <a:r>
              <a:rPr lang="en-US" altLang="el-GR" smtClean="0"/>
              <a:t>UP</a:t>
            </a:r>
          </a:p>
          <a:p>
            <a:r>
              <a:rPr lang="el-GR" altLang="el-GR" smtClean="0"/>
              <a:t>Επισκόπηση </a:t>
            </a:r>
            <a:r>
              <a:rPr lang="en-US" altLang="el-GR" smtClean="0"/>
              <a:t>UP</a:t>
            </a:r>
            <a:endParaRPr lang="el-GR" altLang="el-GR" smtClean="0"/>
          </a:p>
          <a:p>
            <a:r>
              <a:rPr lang="el-GR" altLang="el-GR" smtClean="0"/>
              <a:t>Φάσεις και ορόσημα </a:t>
            </a:r>
            <a:r>
              <a:rPr lang="en-US" altLang="el-GR" smtClean="0"/>
              <a:t>UP</a:t>
            </a:r>
            <a:endParaRPr lang="el-GR" altLang="el-GR" smtClean="0"/>
          </a:p>
          <a:p>
            <a:r>
              <a:rPr lang="el-GR" altLang="el-GR" smtClean="0"/>
              <a:t>Άξονες – Φάσεις –  Προϊόντα</a:t>
            </a:r>
            <a:endParaRPr lang="en-US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παράδοση</a:t>
            </a:r>
            <a:endParaRPr lang="en-US" altLang="el-GR" smtClean="0"/>
          </a:p>
        </p:txBody>
      </p:sp>
      <p:sp>
        <p:nvSpPr>
          <p:cNvPr id="3277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Βασικές Δραστηριότητες</a:t>
            </a:r>
          </a:p>
          <a:p>
            <a:pPr lvl="1"/>
            <a:r>
              <a:rPr lang="el-GR" altLang="el-GR" smtClean="0"/>
              <a:t>Πακετοποίηση του λογισμικού και εκτέλεση ελέγχων αποδοχής.</a:t>
            </a:r>
          </a:p>
          <a:p>
            <a:r>
              <a:rPr lang="el-GR" altLang="el-GR" smtClean="0"/>
              <a:t>Κύρια Προϊόντα</a:t>
            </a:r>
          </a:p>
          <a:p>
            <a:pPr lvl="1"/>
            <a:r>
              <a:rPr lang="el-GR" altLang="el-GR" smtClean="0"/>
              <a:t>Το τελικό προϊόν του λογισμικού</a:t>
            </a:r>
          </a:p>
          <a:p>
            <a:pPr lvl="1"/>
            <a:r>
              <a:rPr lang="el-GR" altLang="el-GR" smtClean="0"/>
              <a:t>Σχέδιο δοκιμών αποδοχής</a:t>
            </a:r>
          </a:p>
          <a:p>
            <a:pPr lvl="1"/>
            <a:r>
              <a:rPr lang="el-GR" altLang="el-GR" smtClean="0"/>
              <a:t>Αποτελέσματα δοκιμών αποδοχής</a:t>
            </a:r>
          </a:p>
          <a:p>
            <a:r>
              <a:rPr lang="el-GR" altLang="el-GR" smtClean="0"/>
              <a:t>Οι δραστηριότητες της παράδοσης του λογισμικού εκτελούνται στη φάση της Κατασκευής και της Μετάβασης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υποστηρικτικοί άξονες</a:t>
            </a:r>
            <a:endParaRPr lang="en-US" altLang="el-GR" smtClean="0"/>
          </a:p>
        </p:txBody>
      </p:sp>
      <p:sp>
        <p:nvSpPr>
          <p:cNvPr id="3379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Οι άξονες της Διαχείρισης Διάταξης, Διοίκησης Έργου και Περιβάλλοντος εκτείνονται οριζόντια κατά την εξέλιξη του έργου.</a:t>
            </a:r>
          </a:p>
          <a:p>
            <a:r>
              <a:rPr lang="el-GR" altLang="el-GR" smtClean="0"/>
              <a:t>Κύρια Προϊόντα Διοίκησης</a:t>
            </a:r>
          </a:p>
          <a:p>
            <a:pPr lvl="1"/>
            <a:r>
              <a:rPr lang="el-GR" altLang="el-GR" smtClean="0"/>
              <a:t>Πλάνο Έργου. Οργάνωση της ομάδας ανάπτυξη και προδιαγραφή των ρόλων. Αριθμός και διάρκεια επαναλήψεων. Ανθρώπινοι πόροι. Κατανομή προϋπολογισμού</a:t>
            </a:r>
          </a:p>
          <a:p>
            <a:pPr lvl="1"/>
            <a:r>
              <a:rPr lang="el-GR" altLang="el-GR" smtClean="0"/>
              <a:t>Πλάνο Επανάληψης. Αναλυτικός σχεδιασμός της επανάληψης. Περιέχει τις εργασίες που θα πρέπει να γίνουν και την ανάθεσή τους στα μέλη της ομάδας.</a:t>
            </a:r>
          </a:p>
          <a:p>
            <a:pPr lvl="1"/>
            <a:r>
              <a:rPr lang="el-GR" altLang="el-GR" smtClean="0"/>
              <a:t>Κατάλογος κινδύνων. Περιγραφή των κινδύνων του έργου, αξιολόγησή τους και ενέργειες εξάλειψής τους.</a:t>
            </a:r>
          </a:p>
          <a:p>
            <a:pPr lvl="1"/>
            <a:r>
              <a:rPr lang="el-GR" altLang="el-GR" smtClean="0"/>
              <a:t>Ανασκόπηση Επανάληψης. Αποτελέσματα επανάληψης. Επίτευξη στόχων και πιθανές διορθωτικές ενέργειες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περιεχόμενα παρουσίασης</a:t>
            </a:r>
            <a:endParaRPr lang="en-US" alt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l-GR" smtClean="0"/>
              <a:t>H Unified Process (UP) </a:t>
            </a:r>
            <a:r>
              <a:rPr lang="el-GR" altLang="el-GR" smtClean="0"/>
              <a:t>είναι μία διαδικασία ανάπτυξης λογισμικού. Η αρχική διατύπωση: </a:t>
            </a:r>
            <a:r>
              <a:rPr lang="en-US" altLang="el-GR" smtClean="0"/>
              <a:t>Jacobson, I., Booch, G., and Rumbaugh, J. 1999. The Unified Software Development Process. Reading, MA.: Addison-Wesley.</a:t>
            </a:r>
          </a:p>
          <a:p>
            <a:pPr eaLnBrk="1" hangingPunct="1"/>
            <a:r>
              <a:rPr lang="el-GR" altLang="el-GR" smtClean="0"/>
              <a:t>Η </a:t>
            </a:r>
            <a:r>
              <a:rPr lang="en-US" altLang="el-GR" smtClean="0"/>
              <a:t>Unified Process </a:t>
            </a:r>
            <a:r>
              <a:rPr lang="el-GR" altLang="el-GR" smtClean="0"/>
              <a:t>είναι ταυτόχρονα και ένας σκελετός διαδικασιών (</a:t>
            </a:r>
            <a:r>
              <a:rPr lang="en-US" altLang="el-GR" smtClean="0"/>
              <a:t>Process Framework) </a:t>
            </a:r>
            <a:r>
              <a:rPr lang="el-GR" altLang="el-GR" smtClean="0"/>
              <a:t>ανάπτυξης. </a:t>
            </a:r>
            <a:r>
              <a:rPr lang="en-US" altLang="el-GR" smtClean="0"/>
              <a:t>H UP </a:t>
            </a:r>
            <a:r>
              <a:rPr lang="el-GR" altLang="el-GR" smtClean="0"/>
              <a:t>προσαρμόζεται ανάλογα με τη φύση του έργου. </a:t>
            </a:r>
          </a:p>
          <a:p>
            <a:pPr eaLnBrk="1" hangingPunct="1"/>
            <a:r>
              <a:rPr lang="el-GR" altLang="el-GR" smtClean="0"/>
              <a:t>Μπορούν να δημιουργηθούν και παραλλαγές της διαδικασίας</a:t>
            </a:r>
            <a:endParaRPr lang="en-US" altLang="el-G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βασικές αρχές</a:t>
            </a:r>
            <a:endParaRPr lang="en-US" altLang="el-GR" smtClean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UP είναι επαναληπτική και επαυξητική (iterative and incremental). Η UP υιοθετεί το επαναληπτικό μοντέλο διαδικασίας</a:t>
            </a:r>
          </a:p>
          <a:p>
            <a:r>
              <a:rPr lang="el-GR" altLang="el-GR" smtClean="0"/>
              <a:t>Η UP καθοδηγείται από τις περιπτώσεις χρήσης (use case driven). Η UP προωθεί τις περιπτώσεις χρήσης για τον προσδιορισμό των απαιτήσεων. </a:t>
            </a:r>
          </a:p>
          <a:p>
            <a:r>
              <a:rPr lang="el-GR" altLang="el-GR" smtClean="0"/>
              <a:t>Η UP είναι αρχιτεκτονικοκεντρική (architecture-centric). Η UP θεωρεί την αρχιτεκτονική του λογισμικού ως το κεντρικό σημείο αναφοράς της σχεδίασης, της υλοποίησης και του ελέγχου.</a:t>
            </a:r>
          </a:p>
          <a:p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βασικές αρχές</a:t>
            </a:r>
            <a:endParaRPr lang="en-US" altLang="el-GR" smtClean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Ενεργητική αντιμετώπιση των κινδύνων του έργου.</a:t>
            </a:r>
          </a:p>
          <a:p>
            <a:r>
              <a:rPr lang="el-GR" altLang="el-GR" smtClean="0"/>
              <a:t>Διαχείριση απαιτήσεων αλλαγών</a:t>
            </a:r>
          </a:p>
          <a:p>
            <a:r>
              <a:rPr lang="el-GR" altLang="el-GR" smtClean="0"/>
              <a:t>Ενεργητική συμμετοχή των χρηστών </a:t>
            </a:r>
          </a:p>
          <a:p>
            <a:r>
              <a:rPr lang="el-GR" altLang="el-GR" smtClean="0"/>
              <a:t>Εστίαση σε εκτελέσιμο λογισμικό</a:t>
            </a:r>
          </a:p>
          <a:p>
            <a:r>
              <a:rPr lang="el-GR" altLang="el-GR" smtClean="0"/>
              <a:t>Συνεχής επιβεβαίωση της ποιότητας του λογισμικού</a:t>
            </a:r>
          </a:p>
          <a:p>
            <a:r>
              <a:rPr lang="el-GR" altLang="el-GR" smtClean="0"/>
              <a:t>Χρήση συστατικών (components)</a:t>
            </a:r>
          </a:p>
          <a:p>
            <a:r>
              <a:rPr lang="el-GR" altLang="el-GR" smtClean="0"/>
              <a:t>Οπτική μοντελοποίηση λογισμικού (UML).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επαναλήψεις στη </a:t>
            </a:r>
            <a:r>
              <a:rPr lang="en-US" altLang="el-GR" smtClean="0"/>
              <a:t>UP</a:t>
            </a:r>
          </a:p>
        </p:txBody>
      </p:sp>
      <p:sp>
        <p:nvSpPr>
          <p:cNvPr id="18435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Επαναλήψεις με χρονική πλαισίωση (timeboxing). Η ημερομηνία λήξης της επανάληψης είναι προκαθορισμένη. Δεν μετατίθεται ακόμα και αν το έργο που είχε προδιαγραφεί να γίνει δεν έχει ολοκληρωθεί.</a:t>
            </a:r>
          </a:p>
          <a:p>
            <a:r>
              <a:rPr lang="el-GR" altLang="el-GR" smtClean="0"/>
              <a:t>Σε μία επανάληψη εκτελούνται όλες οι δραστηριότητες ανάπτυξης (απαιτήσεις, ανάλυση, σχεδίαση, υλοποίηση, έλεγχος κλπ).</a:t>
            </a:r>
          </a:p>
          <a:p>
            <a:r>
              <a:rPr lang="el-GR" altLang="el-GR" smtClean="0"/>
              <a:t>Η τυπική διάρκεια μίας επανάληψης είναι μεταξύ μίας και έξι εβδομάδων.</a:t>
            </a:r>
          </a:p>
          <a:p>
            <a:r>
              <a:rPr lang="el-GR" altLang="el-GR" smtClean="0"/>
              <a:t>Η επανάληψη ολοκληρώνεται με εκτελέσιμο και ελεγμένο λογισμικό.</a:t>
            </a:r>
          </a:p>
          <a:p>
            <a:r>
              <a:rPr lang="el-GR" altLang="el-GR" smtClean="0"/>
              <a:t>Η UP προτείνει το μοντέλο της εξελικτικής πρωτοτυποποίησης (evolutionary prototyping). 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επισκόπηση </a:t>
            </a:r>
            <a:r>
              <a:rPr lang="en-US" altLang="el-GR" smtClean="0"/>
              <a:t>UP</a:t>
            </a:r>
          </a:p>
        </p:txBody>
      </p:sp>
      <p:grpSp>
        <p:nvGrpSpPr>
          <p:cNvPr id="19459" name="Group 3"/>
          <p:cNvGrpSpPr>
            <a:grpSpLocks/>
          </p:cNvGrpSpPr>
          <p:nvPr/>
        </p:nvGrpSpPr>
        <p:grpSpPr bwMode="auto">
          <a:xfrm>
            <a:off x="206375" y="1133475"/>
            <a:ext cx="7908925" cy="5197475"/>
            <a:chOff x="360" y="712"/>
            <a:chExt cx="4982" cy="3274"/>
          </a:xfrm>
        </p:grpSpPr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 flipH="1" flipV="1">
              <a:off x="3317" y="1150"/>
              <a:ext cx="4" cy="2337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  <p:sp>
          <p:nvSpPr>
            <p:cNvPr id="19461" name="Line 5"/>
            <p:cNvSpPr>
              <a:spLocks noChangeShapeType="1"/>
            </p:cNvSpPr>
            <p:nvPr/>
          </p:nvSpPr>
          <p:spPr bwMode="auto">
            <a:xfrm flipH="1" flipV="1">
              <a:off x="3990" y="1151"/>
              <a:ext cx="0" cy="2338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  <p:sp>
          <p:nvSpPr>
            <p:cNvPr id="19462" name="Line 6"/>
            <p:cNvSpPr>
              <a:spLocks noChangeShapeType="1"/>
            </p:cNvSpPr>
            <p:nvPr/>
          </p:nvSpPr>
          <p:spPr bwMode="auto">
            <a:xfrm flipH="1" flipV="1">
              <a:off x="4314" y="1148"/>
              <a:ext cx="1" cy="2316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 flipH="1" flipV="1">
              <a:off x="4982" y="1151"/>
              <a:ext cx="0" cy="2330"/>
            </a:xfrm>
            <a:prstGeom prst="line">
              <a:avLst/>
            </a:prstGeom>
            <a:noFill/>
            <a:ln w="3175">
              <a:solidFill>
                <a:schemeClr val="tx1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  <p:sp>
          <p:nvSpPr>
            <p:cNvPr id="19464" name="Line 8"/>
            <p:cNvSpPr>
              <a:spLocks noChangeShapeType="1"/>
            </p:cNvSpPr>
            <p:nvPr/>
          </p:nvSpPr>
          <p:spPr bwMode="auto">
            <a:xfrm flipH="1" flipV="1">
              <a:off x="3010" y="1147"/>
              <a:ext cx="2" cy="234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  <p:sp>
          <p:nvSpPr>
            <p:cNvPr id="19465" name="Line 9"/>
            <p:cNvSpPr>
              <a:spLocks noChangeShapeType="1"/>
            </p:cNvSpPr>
            <p:nvPr/>
          </p:nvSpPr>
          <p:spPr bwMode="auto">
            <a:xfrm flipH="1" flipV="1">
              <a:off x="3649" y="1147"/>
              <a:ext cx="0" cy="2349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 flipV="1">
              <a:off x="4611" y="1150"/>
              <a:ext cx="0" cy="233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l-GR"/>
            </a:p>
          </p:txBody>
        </p:sp>
        <p:sp>
          <p:nvSpPr>
            <p:cNvPr id="19467" name="Rectangle 11"/>
            <p:cNvSpPr>
              <a:spLocks noChangeArrowheads="1"/>
            </p:cNvSpPr>
            <p:nvPr/>
          </p:nvSpPr>
          <p:spPr bwMode="auto">
            <a:xfrm>
              <a:off x="1475" y="3140"/>
              <a:ext cx="62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800" b="1">
                  <a:latin typeface="Arial" panose="020B0604020202020204" pitchFamily="34" charset="0"/>
                </a:rPr>
                <a:t>Διοίκηση</a:t>
              </a:r>
              <a:endParaRPr lang="en-US" altLang="el-GR" sz="2300" b="1">
                <a:latin typeface="Arial" panose="020B0604020202020204" pitchFamily="34" charset="0"/>
              </a:endParaRPr>
            </a:p>
          </p:txBody>
        </p:sp>
        <p:sp>
          <p:nvSpPr>
            <p:cNvPr id="19468" name="Rectangle 12"/>
            <p:cNvSpPr>
              <a:spLocks noChangeArrowheads="1"/>
            </p:cNvSpPr>
            <p:nvPr/>
          </p:nvSpPr>
          <p:spPr bwMode="auto">
            <a:xfrm>
              <a:off x="1475" y="3363"/>
              <a:ext cx="806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800" b="1">
                  <a:latin typeface="Arial" panose="020B0604020202020204" pitchFamily="34" charset="0"/>
                </a:rPr>
                <a:t>Περιβάλλον</a:t>
              </a:r>
              <a:endParaRPr lang="en-US" altLang="el-GR" sz="2300" b="1">
                <a:latin typeface="Arial" panose="020B0604020202020204" pitchFamily="34" charset="0"/>
              </a:endParaRPr>
            </a:p>
          </p:txBody>
        </p:sp>
        <p:sp>
          <p:nvSpPr>
            <p:cNvPr id="19469" name="Rectangle 13"/>
            <p:cNvSpPr>
              <a:spLocks noChangeArrowheads="1"/>
            </p:cNvSpPr>
            <p:nvPr/>
          </p:nvSpPr>
          <p:spPr bwMode="auto">
            <a:xfrm>
              <a:off x="857" y="1224"/>
              <a:ext cx="1460" cy="2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600" b="1">
                  <a:latin typeface="Arial" panose="020B0604020202020204" pitchFamily="34" charset="0"/>
                </a:rPr>
                <a:t>Επιχειρησιακή Μοντελοποίηση</a:t>
              </a:r>
              <a:endParaRPr lang="en-US" altLang="el-GR" sz="1600" b="1">
                <a:latin typeface="Arial" panose="020B0604020202020204" pitchFamily="34" charset="0"/>
              </a:endParaRPr>
            </a:p>
          </p:txBody>
        </p:sp>
        <p:sp>
          <p:nvSpPr>
            <p:cNvPr id="19470" name="Rectangle 14"/>
            <p:cNvSpPr>
              <a:spLocks noChangeArrowheads="1"/>
            </p:cNvSpPr>
            <p:nvPr/>
          </p:nvSpPr>
          <p:spPr bwMode="auto">
            <a:xfrm>
              <a:off x="1540" y="1970"/>
              <a:ext cx="77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800" b="1">
                  <a:latin typeface="Arial" panose="020B0604020202020204" pitchFamily="34" charset="0"/>
                </a:rPr>
                <a:t>Υλοποίηση</a:t>
              </a:r>
              <a:endParaRPr lang="en-US" altLang="el-GR" sz="2300" b="1">
                <a:latin typeface="Arial" panose="020B0604020202020204" pitchFamily="34" charset="0"/>
              </a:endParaRPr>
            </a:p>
          </p:txBody>
        </p:sp>
        <p:sp>
          <p:nvSpPr>
            <p:cNvPr id="19471" name="Rectangle 15"/>
            <p:cNvSpPr>
              <a:spLocks noChangeArrowheads="1"/>
            </p:cNvSpPr>
            <p:nvPr/>
          </p:nvSpPr>
          <p:spPr bwMode="auto">
            <a:xfrm>
              <a:off x="1703" y="2194"/>
              <a:ext cx="59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800" b="1">
                  <a:latin typeface="Arial" panose="020B0604020202020204" pitchFamily="34" charset="0"/>
                </a:rPr>
                <a:t>Έλεγχος</a:t>
              </a:r>
              <a:endParaRPr lang="en-US" altLang="el-GR" sz="2300" b="1">
                <a:latin typeface="Arial" panose="020B0604020202020204" pitchFamily="34" charset="0"/>
              </a:endParaRPr>
            </a:p>
          </p:txBody>
        </p:sp>
        <p:sp>
          <p:nvSpPr>
            <p:cNvPr id="19472" name="Rectangle 16"/>
            <p:cNvSpPr>
              <a:spLocks noChangeArrowheads="1"/>
            </p:cNvSpPr>
            <p:nvPr/>
          </p:nvSpPr>
          <p:spPr bwMode="auto">
            <a:xfrm>
              <a:off x="764" y="1707"/>
              <a:ext cx="155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800" b="1">
                  <a:latin typeface="Arial" panose="020B0604020202020204" pitchFamily="34" charset="0"/>
                </a:rPr>
                <a:t>Ανάλυση και Σχεδίαση</a:t>
              </a:r>
              <a:endParaRPr lang="en-US" altLang="el-GR" sz="2300" b="1">
                <a:latin typeface="Arial" panose="020B0604020202020204" pitchFamily="34" charset="0"/>
              </a:endParaRPr>
            </a:p>
          </p:txBody>
        </p:sp>
        <p:sp>
          <p:nvSpPr>
            <p:cNvPr id="19473" name="Rectangle 17"/>
            <p:cNvSpPr>
              <a:spLocks noChangeArrowheads="1"/>
            </p:cNvSpPr>
            <p:nvPr/>
          </p:nvSpPr>
          <p:spPr bwMode="auto">
            <a:xfrm>
              <a:off x="2729" y="3518"/>
              <a:ext cx="1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endParaRPr lang="el-GR" altLang="el-GR" sz="1300">
                <a:latin typeface="Arial" panose="020B0604020202020204" pitchFamily="34" charset="0"/>
              </a:endParaRPr>
            </a:p>
          </p:txBody>
        </p:sp>
        <p:sp>
          <p:nvSpPr>
            <p:cNvPr id="19474" name="Rectangle 18"/>
            <p:cNvSpPr>
              <a:spLocks noChangeArrowheads="1"/>
            </p:cNvSpPr>
            <p:nvPr/>
          </p:nvSpPr>
          <p:spPr bwMode="auto">
            <a:xfrm>
              <a:off x="3127" y="3518"/>
              <a:ext cx="109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300">
                  <a:latin typeface="Arial" panose="020B0604020202020204" pitchFamily="34" charset="0"/>
                </a:rPr>
                <a:t>Ε</a:t>
              </a:r>
              <a:r>
                <a:rPr lang="en-US" altLang="el-GR" sz="1300" baseline="-250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19475" name="Freeform 19"/>
            <p:cNvSpPr>
              <a:spLocks/>
            </p:cNvSpPr>
            <p:nvPr/>
          </p:nvSpPr>
          <p:spPr bwMode="auto">
            <a:xfrm>
              <a:off x="2455" y="3182"/>
              <a:ext cx="2860" cy="71"/>
            </a:xfrm>
            <a:custGeom>
              <a:avLst/>
              <a:gdLst>
                <a:gd name="T0" fmla="*/ 290 w 3169"/>
                <a:gd name="T1" fmla="*/ 4 h 79"/>
                <a:gd name="T2" fmla="*/ 505 w 3169"/>
                <a:gd name="T3" fmla="*/ 58 h 79"/>
                <a:gd name="T4" fmla="*/ 582 w 3169"/>
                <a:gd name="T5" fmla="*/ 44 h 79"/>
                <a:gd name="T6" fmla="*/ 660 w 3169"/>
                <a:gd name="T7" fmla="*/ 31 h 79"/>
                <a:gd name="T8" fmla="*/ 739 w 3169"/>
                <a:gd name="T9" fmla="*/ 19 h 79"/>
                <a:gd name="T10" fmla="*/ 816 w 3169"/>
                <a:gd name="T11" fmla="*/ 4 h 79"/>
                <a:gd name="T12" fmla="*/ 857 w 3169"/>
                <a:gd name="T13" fmla="*/ 4 h 79"/>
                <a:gd name="T14" fmla="*/ 900 w 3169"/>
                <a:gd name="T15" fmla="*/ 0 h 79"/>
                <a:gd name="T16" fmla="*/ 941 w 3169"/>
                <a:gd name="T17" fmla="*/ 0 h 79"/>
                <a:gd name="T18" fmla="*/ 983 w 3169"/>
                <a:gd name="T19" fmla="*/ 4 h 79"/>
                <a:gd name="T20" fmla="*/ 998 w 3169"/>
                <a:gd name="T21" fmla="*/ 11 h 79"/>
                <a:gd name="T22" fmla="*/ 1008 w 3169"/>
                <a:gd name="T23" fmla="*/ 20 h 79"/>
                <a:gd name="T24" fmla="*/ 1016 w 3169"/>
                <a:gd name="T25" fmla="*/ 31 h 79"/>
                <a:gd name="T26" fmla="*/ 1027 w 3169"/>
                <a:gd name="T27" fmla="*/ 41 h 79"/>
                <a:gd name="T28" fmla="*/ 1199 w 3169"/>
                <a:gd name="T29" fmla="*/ 37 h 79"/>
                <a:gd name="T30" fmla="*/ 1374 w 3169"/>
                <a:gd name="T31" fmla="*/ 64 h 79"/>
                <a:gd name="T32" fmla="*/ 1542 w 3169"/>
                <a:gd name="T33" fmla="*/ 27 h 79"/>
                <a:gd name="T34" fmla="*/ 1672 w 3169"/>
                <a:gd name="T35" fmla="*/ 60 h 79"/>
                <a:gd name="T36" fmla="*/ 1704 w 3169"/>
                <a:gd name="T37" fmla="*/ 49 h 79"/>
                <a:gd name="T38" fmla="*/ 1734 w 3169"/>
                <a:gd name="T39" fmla="*/ 40 h 79"/>
                <a:gd name="T40" fmla="*/ 1760 w 3169"/>
                <a:gd name="T41" fmla="*/ 29 h 79"/>
                <a:gd name="T42" fmla="*/ 1787 w 3169"/>
                <a:gd name="T43" fmla="*/ 20 h 79"/>
                <a:gd name="T44" fmla="*/ 1810 w 3169"/>
                <a:gd name="T45" fmla="*/ 16 h 79"/>
                <a:gd name="T46" fmla="*/ 1827 w 3169"/>
                <a:gd name="T47" fmla="*/ 14 h 79"/>
                <a:gd name="T48" fmla="*/ 1842 w 3169"/>
                <a:gd name="T49" fmla="*/ 14 h 79"/>
                <a:gd name="T50" fmla="*/ 1854 w 3169"/>
                <a:gd name="T51" fmla="*/ 16 h 79"/>
                <a:gd name="T52" fmla="*/ 1868 w 3169"/>
                <a:gd name="T53" fmla="*/ 19 h 79"/>
                <a:gd name="T54" fmla="*/ 1882 w 3169"/>
                <a:gd name="T55" fmla="*/ 25 h 79"/>
                <a:gd name="T56" fmla="*/ 1896 w 3169"/>
                <a:gd name="T57" fmla="*/ 31 h 79"/>
                <a:gd name="T58" fmla="*/ 1906 w 3169"/>
                <a:gd name="T59" fmla="*/ 37 h 79"/>
                <a:gd name="T60" fmla="*/ 2284 w 3169"/>
                <a:gd name="T61" fmla="*/ 20 h 79"/>
                <a:gd name="T62" fmla="*/ 2327 w 3169"/>
                <a:gd name="T63" fmla="*/ 19 h 79"/>
                <a:gd name="T64" fmla="*/ 2368 w 3169"/>
                <a:gd name="T65" fmla="*/ 16 h 79"/>
                <a:gd name="T66" fmla="*/ 2408 w 3169"/>
                <a:gd name="T67" fmla="*/ 14 h 79"/>
                <a:gd name="T68" fmla="*/ 2441 w 3169"/>
                <a:gd name="T69" fmla="*/ 16 h 79"/>
                <a:gd name="T70" fmla="*/ 2464 w 3169"/>
                <a:gd name="T71" fmla="*/ 20 h 79"/>
                <a:gd name="T72" fmla="*/ 2481 w 3169"/>
                <a:gd name="T73" fmla="*/ 27 h 79"/>
                <a:gd name="T74" fmla="*/ 2494 w 3169"/>
                <a:gd name="T75" fmla="*/ 35 h 79"/>
                <a:gd name="T76" fmla="*/ 2510 w 3169"/>
                <a:gd name="T77" fmla="*/ 41 h 79"/>
                <a:gd name="T78" fmla="*/ 2313 w 3169"/>
                <a:gd name="T79" fmla="*/ 62 h 79"/>
                <a:gd name="T80" fmla="*/ 0 w 3169"/>
                <a:gd name="T81" fmla="*/ 64 h 79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3169"/>
                <a:gd name="T124" fmla="*/ 0 h 79"/>
                <a:gd name="T125" fmla="*/ 3169 w 3169"/>
                <a:gd name="T126" fmla="*/ 79 h 79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3169" h="79">
                  <a:moveTo>
                    <a:pt x="0" y="79"/>
                  </a:moveTo>
                  <a:lnTo>
                    <a:pt x="356" y="5"/>
                  </a:lnTo>
                  <a:lnTo>
                    <a:pt x="538" y="20"/>
                  </a:lnTo>
                  <a:lnTo>
                    <a:pt x="620" y="72"/>
                  </a:lnTo>
                  <a:lnTo>
                    <a:pt x="666" y="61"/>
                  </a:lnTo>
                  <a:lnTo>
                    <a:pt x="715" y="54"/>
                  </a:lnTo>
                  <a:lnTo>
                    <a:pt x="764" y="46"/>
                  </a:lnTo>
                  <a:lnTo>
                    <a:pt x="810" y="38"/>
                  </a:lnTo>
                  <a:lnTo>
                    <a:pt x="859" y="31"/>
                  </a:lnTo>
                  <a:lnTo>
                    <a:pt x="907" y="23"/>
                  </a:lnTo>
                  <a:lnTo>
                    <a:pt x="954" y="15"/>
                  </a:lnTo>
                  <a:lnTo>
                    <a:pt x="1002" y="5"/>
                  </a:lnTo>
                  <a:lnTo>
                    <a:pt x="1028" y="5"/>
                  </a:lnTo>
                  <a:lnTo>
                    <a:pt x="1053" y="5"/>
                  </a:lnTo>
                  <a:lnTo>
                    <a:pt x="1079" y="2"/>
                  </a:lnTo>
                  <a:lnTo>
                    <a:pt x="1105" y="0"/>
                  </a:lnTo>
                  <a:lnTo>
                    <a:pt x="1130" y="0"/>
                  </a:lnTo>
                  <a:lnTo>
                    <a:pt x="1156" y="0"/>
                  </a:lnTo>
                  <a:lnTo>
                    <a:pt x="1182" y="2"/>
                  </a:lnTo>
                  <a:lnTo>
                    <a:pt x="1207" y="5"/>
                  </a:lnTo>
                  <a:lnTo>
                    <a:pt x="1218" y="10"/>
                  </a:lnTo>
                  <a:lnTo>
                    <a:pt x="1225" y="13"/>
                  </a:lnTo>
                  <a:lnTo>
                    <a:pt x="1233" y="20"/>
                  </a:lnTo>
                  <a:lnTo>
                    <a:pt x="1238" y="25"/>
                  </a:lnTo>
                  <a:lnTo>
                    <a:pt x="1243" y="33"/>
                  </a:lnTo>
                  <a:lnTo>
                    <a:pt x="1248" y="38"/>
                  </a:lnTo>
                  <a:lnTo>
                    <a:pt x="1253" y="46"/>
                  </a:lnTo>
                  <a:lnTo>
                    <a:pt x="1261" y="51"/>
                  </a:lnTo>
                  <a:lnTo>
                    <a:pt x="1300" y="79"/>
                  </a:lnTo>
                  <a:lnTo>
                    <a:pt x="1471" y="46"/>
                  </a:lnTo>
                  <a:lnTo>
                    <a:pt x="1564" y="38"/>
                  </a:lnTo>
                  <a:lnTo>
                    <a:pt x="1687" y="79"/>
                  </a:lnTo>
                  <a:lnTo>
                    <a:pt x="1807" y="51"/>
                  </a:lnTo>
                  <a:lnTo>
                    <a:pt x="1894" y="33"/>
                  </a:lnTo>
                  <a:lnTo>
                    <a:pt x="1964" y="43"/>
                  </a:lnTo>
                  <a:lnTo>
                    <a:pt x="2053" y="74"/>
                  </a:lnTo>
                  <a:lnTo>
                    <a:pt x="2074" y="69"/>
                  </a:lnTo>
                  <a:lnTo>
                    <a:pt x="2092" y="61"/>
                  </a:lnTo>
                  <a:lnTo>
                    <a:pt x="2112" y="54"/>
                  </a:lnTo>
                  <a:lnTo>
                    <a:pt x="2128" y="49"/>
                  </a:lnTo>
                  <a:lnTo>
                    <a:pt x="2146" y="41"/>
                  </a:lnTo>
                  <a:lnTo>
                    <a:pt x="2161" y="36"/>
                  </a:lnTo>
                  <a:lnTo>
                    <a:pt x="2179" y="31"/>
                  </a:lnTo>
                  <a:lnTo>
                    <a:pt x="2194" y="25"/>
                  </a:lnTo>
                  <a:lnTo>
                    <a:pt x="2210" y="23"/>
                  </a:lnTo>
                  <a:lnTo>
                    <a:pt x="2223" y="20"/>
                  </a:lnTo>
                  <a:lnTo>
                    <a:pt x="2233" y="18"/>
                  </a:lnTo>
                  <a:lnTo>
                    <a:pt x="2243" y="18"/>
                  </a:lnTo>
                  <a:lnTo>
                    <a:pt x="2253" y="18"/>
                  </a:lnTo>
                  <a:lnTo>
                    <a:pt x="2261" y="18"/>
                  </a:lnTo>
                  <a:lnTo>
                    <a:pt x="2269" y="18"/>
                  </a:lnTo>
                  <a:lnTo>
                    <a:pt x="2276" y="20"/>
                  </a:lnTo>
                  <a:lnTo>
                    <a:pt x="2284" y="20"/>
                  </a:lnTo>
                  <a:lnTo>
                    <a:pt x="2294" y="23"/>
                  </a:lnTo>
                  <a:lnTo>
                    <a:pt x="2302" y="25"/>
                  </a:lnTo>
                  <a:lnTo>
                    <a:pt x="2310" y="31"/>
                  </a:lnTo>
                  <a:lnTo>
                    <a:pt x="2320" y="33"/>
                  </a:lnTo>
                  <a:lnTo>
                    <a:pt x="2328" y="38"/>
                  </a:lnTo>
                  <a:lnTo>
                    <a:pt x="2333" y="41"/>
                  </a:lnTo>
                  <a:lnTo>
                    <a:pt x="2340" y="46"/>
                  </a:lnTo>
                  <a:lnTo>
                    <a:pt x="2392" y="77"/>
                  </a:lnTo>
                  <a:lnTo>
                    <a:pt x="2805" y="25"/>
                  </a:lnTo>
                  <a:lnTo>
                    <a:pt x="2830" y="25"/>
                  </a:lnTo>
                  <a:lnTo>
                    <a:pt x="2856" y="23"/>
                  </a:lnTo>
                  <a:lnTo>
                    <a:pt x="2881" y="20"/>
                  </a:lnTo>
                  <a:lnTo>
                    <a:pt x="2907" y="20"/>
                  </a:lnTo>
                  <a:lnTo>
                    <a:pt x="2933" y="18"/>
                  </a:lnTo>
                  <a:lnTo>
                    <a:pt x="2956" y="18"/>
                  </a:lnTo>
                  <a:lnTo>
                    <a:pt x="2976" y="18"/>
                  </a:lnTo>
                  <a:lnTo>
                    <a:pt x="2997" y="20"/>
                  </a:lnTo>
                  <a:lnTo>
                    <a:pt x="3012" y="20"/>
                  </a:lnTo>
                  <a:lnTo>
                    <a:pt x="3025" y="25"/>
                  </a:lnTo>
                  <a:lnTo>
                    <a:pt x="3035" y="28"/>
                  </a:lnTo>
                  <a:lnTo>
                    <a:pt x="3046" y="33"/>
                  </a:lnTo>
                  <a:lnTo>
                    <a:pt x="3056" y="38"/>
                  </a:lnTo>
                  <a:lnTo>
                    <a:pt x="3063" y="43"/>
                  </a:lnTo>
                  <a:lnTo>
                    <a:pt x="3071" y="49"/>
                  </a:lnTo>
                  <a:lnTo>
                    <a:pt x="3081" y="51"/>
                  </a:lnTo>
                  <a:lnTo>
                    <a:pt x="3169" y="79"/>
                  </a:lnTo>
                  <a:lnTo>
                    <a:pt x="2840" y="77"/>
                  </a:lnTo>
                  <a:lnTo>
                    <a:pt x="1546" y="79"/>
                  </a:lnTo>
                  <a:lnTo>
                    <a:pt x="0" y="79"/>
                  </a:lnTo>
                  <a:close/>
                </a:path>
              </a:pathLst>
            </a:custGeom>
            <a:solidFill>
              <a:schemeClr val="accent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476" name="Freeform 20"/>
            <p:cNvSpPr>
              <a:spLocks/>
            </p:cNvSpPr>
            <p:nvPr/>
          </p:nvSpPr>
          <p:spPr bwMode="auto">
            <a:xfrm>
              <a:off x="2469" y="3393"/>
              <a:ext cx="2830" cy="71"/>
            </a:xfrm>
            <a:custGeom>
              <a:avLst/>
              <a:gdLst>
                <a:gd name="T0" fmla="*/ 151 w 3136"/>
                <a:gd name="T1" fmla="*/ 8 h 79"/>
                <a:gd name="T2" fmla="*/ 195 w 3136"/>
                <a:gd name="T3" fmla="*/ 0 h 79"/>
                <a:gd name="T4" fmla="*/ 229 w 3136"/>
                <a:gd name="T5" fmla="*/ 5 h 79"/>
                <a:gd name="T6" fmla="*/ 267 w 3136"/>
                <a:gd name="T7" fmla="*/ 11 h 79"/>
                <a:gd name="T8" fmla="*/ 311 w 3136"/>
                <a:gd name="T9" fmla="*/ 20 h 79"/>
                <a:gd name="T10" fmla="*/ 351 w 3136"/>
                <a:gd name="T11" fmla="*/ 27 h 79"/>
                <a:gd name="T12" fmla="*/ 478 w 3136"/>
                <a:gd name="T13" fmla="*/ 45 h 79"/>
                <a:gd name="T14" fmla="*/ 507 w 3136"/>
                <a:gd name="T15" fmla="*/ 45 h 79"/>
                <a:gd name="T16" fmla="*/ 529 w 3136"/>
                <a:gd name="T17" fmla="*/ 45 h 79"/>
                <a:gd name="T18" fmla="*/ 570 w 3136"/>
                <a:gd name="T19" fmla="*/ 48 h 79"/>
                <a:gd name="T20" fmla="*/ 604 w 3136"/>
                <a:gd name="T21" fmla="*/ 49 h 79"/>
                <a:gd name="T22" fmla="*/ 630 w 3136"/>
                <a:gd name="T23" fmla="*/ 52 h 79"/>
                <a:gd name="T24" fmla="*/ 654 w 3136"/>
                <a:gd name="T25" fmla="*/ 53 h 79"/>
                <a:gd name="T26" fmla="*/ 702 w 3136"/>
                <a:gd name="T27" fmla="*/ 53 h 79"/>
                <a:gd name="T28" fmla="*/ 752 w 3136"/>
                <a:gd name="T29" fmla="*/ 53 h 79"/>
                <a:gd name="T30" fmla="*/ 774 w 3136"/>
                <a:gd name="T31" fmla="*/ 53 h 79"/>
                <a:gd name="T32" fmla="*/ 814 w 3136"/>
                <a:gd name="T33" fmla="*/ 58 h 79"/>
                <a:gd name="T34" fmla="*/ 860 w 3136"/>
                <a:gd name="T35" fmla="*/ 58 h 79"/>
                <a:gd name="T36" fmla="*/ 911 w 3136"/>
                <a:gd name="T37" fmla="*/ 58 h 79"/>
                <a:gd name="T38" fmla="*/ 947 w 3136"/>
                <a:gd name="T39" fmla="*/ 58 h 79"/>
                <a:gd name="T40" fmla="*/ 994 w 3136"/>
                <a:gd name="T41" fmla="*/ 58 h 79"/>
                <a:gd name="T42" fmla="*/ 1013 w 3136"/>
                <a:gd name="T43" fmla="*/ 62 h 79"/>
                <a:gd name="T44" fmla="*/ 1030 w 3136"/>
                <a:gd name="T45" fmla="*/ 62 h 79"/>
                <a:gd name="T46" fmla="*/ 1080 w 3136"/>
                <a:gd name="T47" fmla="*/ 62 h 79"/>
                <a:gd name="T48" fmla="*/ 1128 w 3136"/>
                <a:gd name="T49" fmla="*/ 58 h 79"/>
                <a:gd name="T50" fmla="*/ 1161 w 3136"/>
                <a:gd name="T51" fmla="*/ 60 h 79"/>
                <a:gd name="T52" fmla="*/ 1267 w 3136"/>
                <a:gd name="T53" fmla="*/ 64 h 79"/>
                <a:gd name="T54" fmla="*/ 1373 w 3136"/>
                <a:gd name="T55" fmla="*/ 60 h 79"/>
                <a:gd name="T56" fmla="*/ 1384 w 3136"/>
                <a:gd name="T57" fmla="*/ 62 h 79"/>
                <a:gd name="T58" fmla="*/ 1410 w 3136"/>
                <a:gd name="T59" fmla="*/ 60 h 79"/>
                <a:gd name="T60" fmla="*/ 1437 w 3136"/>
                <a:gd name="T61" fmla="*/ 60 h 79"/>
                <a:gd name="T62" fmla="*/ 1495 w 3136"/>
                <a:gd name="T63" fmla="*/ 60 h 79"/>
                <a:gd name="T64" fmla="*/ 1554 w 3136"/>
                <a:gd name="T65" fmla="*/ 62 h 79"/>
                <a:gd name="T66" fmla="*/ 1602 w 3136"/>
                <a:gd name="T67" fmla="*/ 62 h 79"/>
                <a:gd name="T68" fmla="*/ 1664 w 3136"/>
                <a:gd name="T69" fmla="*/ 62 h 79"/>
                <a:gd name="T70" fmla="*/ 1723 w 3136"/>
                <a:gd name="T71" fmla="*/ 60 h 79"/>
                <a:gd name="T72" fmla="*/ 1762 w 3136"/>
                <a:gd name="T73" fmla="*/ 62 h 79"/>
                <a:gd name="T74" fmla="*/ 1804 w 3136"/>
                <a:gd name="T75" fmla="*/ 62 h 79"/>
                <a:gd name="T76" fmla="*/ 1844 w 3136"/>
                <a:gd name="T77" fmla="*/ 62 h 79"/>
                <a:gd name="T78" fmla="*/ 1840 w 3136"/>
                <a:gd name="T79" fmla="*/ 62 h 79"/>
                <a:gd name="T80" fmla="*/ 1948 w 3136"/>
                <a:gd name="T81" fmla="*/ 62 h 79"/>
                <a:gd name="T82" fmla="*/ 2209 w 3136"/>
                <a:gd name="T83" fmla="*/ 62 h 79"/>
                <a:gd name="T84" fmla="*/ 2349 w 3136"/>
                <a:gd name="T85" fmla="*/ 62 h 79"/>
                <a:gd name="T86" fmla="*/ 2428 w 3136"/>
                <a:gd name="T87" fmla="*/ 62 h 79"/>
                <a:gd name="T88" fmla="*/ 2489 w 3136"/>
                <a:gd name="T89" fmla="*/ 64 h 79"/>
                <a:gd name="T90" fmla="*/ 2508 w 3136"/>
                <a:gd name="T91" fmla="*/ 60 h 79"/>
                <a:gd name="T92" fmla="*/ 2526 w 3136"/>
                <a:gd name="T93" fmla="*/ 60 h 79"/>
                <a:gd name="T94" fmla="*/ 2551 w 3136"/>
                <a:gd name="T95" fmla="*/ 62 h 79"/>
                <a:gd name="T96" fmla="*/ 2449 w 3136"/>
                <a:gd name="T97" fmla="*/ 62 h 79"/>
                <a:gd name="T98" fmla="*/ 2384 w 3136"/>
                <a:gd name="T99" fmla="*/ 62 h 79"/>
                <a:gd name="T100" fmla="*/ 2311 w 3136"/>
                <a:gd name="T101" fmla="*/ 62 h 79"/>
                <a:gd name="T102" fmla="*/ 2238 w 3136"/>
                <a:gd name="T103" fmla="*/ 62 h 79"/>
                <a:gd name="T104" fmla="*/ 1955 w 3136"/>
                <a:gd name="T105" fmla="*/ 62 h 79"/>
                <a:gd name="T106" fmla="*/ 1564 w 3136"/>
                <a:gd name="T107" fmla="*/ 62 h 79"/>
                <a:gd name="T108" fmla="*/ 1190 w 3136"/>
                <a:gd name="T109" fmla="*/ 62 h 79"/>
                <a:gd name="T110" fmla="*/ 961 w 3136"/>
                <a:gd name="T111" fmla="*/ 62 h 79"/>
                <a:gd name="T112" fmla="*/ 808 w 3136"/>
                <a:gd name="T113" fmla="*/ 62 h 79"/>
                <a:gd name="T114" fmla="*/ 755 w 3136"/>
                <a:gd name="T115" fmla="*/ 62 h 7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3136"/>
                <a:gd name="T175" fmla="*/ 0 h 79"/>
                <a:gd name="T176" fmla="*/ 3136 w 3136"/>
                <a:gd name="T177" fmla="*/ 79 h 7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3136" h="79">
                  <a:moveTo>
                    <a:pt x="0" y="77"/>
                  </a:moveTo>
                  <a:lnTo>
                    <a:pt x="151" y="15"/>
                  </a:lnTo>
                  <a:lnTo>
                    <a:pt x="162" y="13"/>
                  </a:lnTo>
                  <a:lnTo>
                    <a:pt x="172" y="10"/>
                  </a:lnTo>
                  <a:lnTo>
                    <a:pt x="185" y="10"/>
                  </a:lnTo>
                  <a:lnTo>
                    <a:pt x="195" y="7"/>
                  </a:lnTo>
                  <a:lnTo>
                    <a:pt x="208" y="5"/>
                  </a:lnTo>
                  <a:lnTo>
                    <a:pt x="218" y="2"/>
                  </a:lnTo>
                  <a:lnTo>
                    <a:pt x="228" y="2"/>
                  </a:lnTo>
                  <a:lnTo>
                    <a:pt x="239" y="0"/>
                  </a:lnTo>
                  <a:lnTo>
                    <a:pt x="249" y="0"/>
                  </a:lnTo>
                  <a:lnTo>
                    <a:pt x="257" y="2"/>
                  </a:lnTo>
                  <a:lnTo>
                    <a:pt x="267" y="2"/>
                  </a:lnTo>
                  <a:lnTo>
                    <a:pt x="275" y="5"/>
                  </a:lnTo>
                  <a:lnTo>
                    <a:pt x="282" y="7"/>
                  </a:lnTo>
                  <a:lnTo>
                    <a:pt x="292" y="10"/>
                  </a:lnTo>
                  <a:lnTo>
                    <a:pt x="300" y="10"/>
                  </a:lnTo>
                  <a:lnTo>
                    <a:pt x="310" y="10"/>
                  </a:lnTo>
                  <a:lnTo>
                    <a:pt x="321" y="10"/>
                  </a:lnTo>
                  <a:lnTo>
                    <a:pt x="328" y="13"/>
                  </a:lnTo>
                  <a:lnTo>
                    <a:pt x="341" y="15"/>
                  </a:lnTo>
                  <a:lnTo>
                    <a:pt x="351" y="18"/>
                  </a:lnTo>
                  <a:lnTo>
                    <a:pt x="362" y="20"/>
                  </a:lnTo>
                  <a:lnTo>
                    <a:pt x="372" y="23"/>
                  </a:lnTo>
                  <a:lnTo>
                    <a:pt x="382" y="25"/>
                  </a:lnTo>
                  <a:lnTo>
                    <a:pt x="392" y="25"/>
                  </a:lnTo>
                  <a:lnTo>
                    <a:pt x="403" y="28"/>
                  </a:lnTo>
                  <a:lnTo>
                    <a:pt x="413" y="28"/>
                  </a:lnTo>
                  <a:lnTo>
                    <a:pt x="421" y="31"/>
                  </a:lnTo>
                  <a:lnTo>
                    <a:pt x="431" y="33"/>
                  </a:lnTo>
                  <a:lnTo>
                    <a:pt x="441" y="36"/>
                  </a:lnTo>
                  <a:lnTo>
                    <a:pt x="451" y="38"/>
                  </a:lnTo>
                  <a:lnTo>
                    <a:pt x="462" y="38"/>
                  </a:lnTo>
                  <a:lnTo>
                    <a:pt x="474" y="41"/>
                  </a:lnTo>
                  <a:lnTo>
                    <a:pt x="587" y="56"/>
                  </a:lnTo>
                  <a:lnTo>
                    <a:pt x="605" y="56"/>
                  </a:lnTo>
                  <a:lnTo>
                    <a:pt x="615" y="56"/>
                  </a:lnTo>
                  <a:lnTo>
                    <a:pt x="621" y="56"/>
                  </a:lnTo>
                  <a:lnTo>
                    <a:pt x="623" y="56"/>
                  </a:lnTo>
                  <a:lnTo>
                    <a:pt x="631" y="56"/>
                  </a:lnTo>
                  <a:lnTo>
                    <a:pt x="639" y="56"/>
                  </a:lnTo>
                  <a:lnTo>
                    <a:pt x="649" y="56"/>
                  </a:lnTo>
                  <a:lnTo>
                    <a:pt x="659" y="56"/>
                  </a:lnTo>
                  <a:lnTo>
                    <a:pt x="669" y="56"/>
                  </a:lnTo>
                  <a:lnTo>
                    <a:pt x="680" y="56"/>
                  </a:lnTo>
                  <a:lnTo>
                    <a:pt x="690" y="56"/>
                  </a:lnTo>
                  <a:lnTo>
                    <a:pt x="700" y="59"/>
                  </a:lnTo>
                  <a:lnTo>
                    <a:pt x="708" y="59"/>
                  </a:lnTo>
                  <a:lnTo>
                    <a:pt x="718" y="59"/>
                  </a:lnTo>
                  <a:lnTo>
                    <a:pt x="726" y="61"/>
                  </a:lnTo>
                  <a:lnTo>
                    <a:pt x="733" y="61"/>
                  </a:lnTo>
                  <a:lnTo>
                    <a:pt x="741" y="61"/>
                  </a:lnTo>
                  <a:lnTo>
                    <a:pt x="749" y="61"/>
                  </a:lnTo>
                  <a:lnTo>
                    <a:pt x="756" y="61"/>
                  </a:lnTo>
                  <a:lnTo>
                    <a:pt x="764" y="61"/>
                  </a:lnTo>
                  <a:lnTo>
                    <a:pt x="772" y="61"/>
                  </a:lnTo>
                  <a:lnTo>
                    <a:pt x="774" y="64"/>
                  </a:lnTo>
                  <a:lnTo>
                    <a:pt x="780" y="64"/>
                  </a:lnTo>
                  <a:lnTo>
                    <a:pt x="785" y="66"/>
                  </a:lnTo>
                  <a:lnTo>
                    <a:pt x="790" y="66"/>
                  </a:lnTo>
                  <a:lnTo>
                    <a:pt x="795" y="66"/>
                  </a:lnTo>
                  <a:lnTo>
                    <a:pt x="803" y="66"/>
                  </a:lnTo>
                  <a:lnTo>
                    <a:pt x="810" y="66"/>
                  </a:lnTo>
                  <a:lnTo>
                    <a:pt x="821" y="66"/>
                  </a:lnTo>
                  <a:lnTo>
                    <a:pt x="833" y="66"/>
                  </a:lnTo>
                  <a:lnTo>
                    <a:pt x="846" y="66"/>
                  </a:lnTo>
                  <a:lnTo>
                    <a:pt x="862" y="66"/>
                  </a:lnTo>
                  <a:lnTo>
                    <a:pt x="874" y="64"/>
                  </a:lnTo>
                  <a:lnTo>
                    <a:pt x="890" y="64"/>
                  </a:lnTo>
                  <a:lnTo>
                    <a:pt x="903" y="66"/>
                  </a:lnTo>
                  <a:lnTo>
                    <a:pt x="913" y="66"/>
                  </a:lnTo>
                  <a:lnTo>
                    <a:pt x="923" y="66"/>
                  </a:lnTo>
                  <a:lnTo>
                    <a:pt x="931" y="66"/>
                  </a:lnTo>
                  <a:lnTo>
                    <a:pt x="936" y="66"/>
                  </a:lnTo>
                  <a:lnTo>
                    <a:pt x="941" y="66"/>
                  </a:lnTo>
                  <a:lnTo>
                    <a:pt x="946" y="66"/>
                  </a:lnTo>
                  <a:lnTo>
                    <a:pt x="951" y="66"/>
                  </a:lnTo>
                  <a:lnTo>
                    <a:pt x="959" y="66"/>
                  </a:lnTo>
                  <a:lnTo>
                    <a:pt x="967" y="66"/>
                  </a:lnTo>
                  <a:lnTo>
                    <a:pt x="974" y="69"/>
                  </a:lnTo>
                  <a:lnTo>
                    <a:pt x="987" y="69"/>
                  </a:lnTo>
                  <a:lnTo>
                    <a:pt x="1000" y="72"/>
                  </a:lnTo>
                  <a:lnTo>
                    <a:pt x="1010" y="72"/>
                  </a:lnTo>
                  <a:lnTo>
                    <a:pt x="1023" y="72"/>
                  </a:lnTo>
                  <a:lnTo>
                    <a:pt x="1033" y="72"/>
                  </a:lnTo>
                  <a:lnTo>
                    <a:pt x="1046" y="72"/>
                  </a:lnTo>
                  <a:lnTo>
                    <a:pt x="1056" y="72"/>
                  </a:lnTo>
                  <a:lnTo>
                    <a:pt x="1067" y="72"/>
                  </a:lnTo>
                  <a:lnTo>
                    <a:pt x="1085" y="72"/>
                  </a:lnTo>
                  <a:lnTo>
                    <a:pt x="1097" y="72"/>
                  </a:lnTo>
                  <a:lnTo>
                    <a:pt x="1108" y="72"/>
                  </a:lnTo>
                  <a:lnTo>
                    <a:pt x="1118" y="72"/>
                  </a:lnTo>
                  <a:lnTo>
                    <a:pt x="1123" y="72"/>
                  </a:lnTo>
                  <a:lnTo>
                    <a:pt x="1131" y="72"/>
                  </a:lnTo>
                  <a:lnTo>
                    <a:pt x="1138" y="72"/>
                  </a:lnTo>
                  <a:lnTo>
                    <a:pt x="1149" y="72"/>
                  </a:lnTo>
                  <a:lnTo>
                    <a:pt x="1162" y="72"/>
                  </a:lnTo>
                  <a:lnTo>
                    <a:pt x="1172" y="72"/>
                  </a:lnTo>
                  <a:lnTo>
                    <a:pt x="1185" y="72"/>
                  </a:lnTo>
                  <a:lnTo>
                    <a:pt x="1197" y="72"/>
                  </a:lnTo>
                  <a:lnTo>
                    <a:pt x="1210" y="72"/>
                  </a:lnTo>
                  <a:lnTo>
                    <a:pt x="1221" y="72"/>
                  </a:lnTo>
                  <a:lnTo>
                    <a:pt x="1228" y="72"/>
                  </a:lnTo>
                  <a:lnTo>
                    <a:pt x="1236" y="72"/>
                  </a:lnTo>
                  <a:lnTo>
                    <a:pt x="1238" y="74"/>
                  </a:lnTo>
                  <a:lnTo>
                    <a:pt x="1241" y="74"/>
                  </a:lnTo>
                  <a:lnTo>
                    <a:pt x="1244" y="77"/>
                  </a:lnTo>
                  <a:lnTo>
                    <a:pt x="1246" y="77"/>
                  </a:lnTo>
                  <a:lnTo>
                    <a:pt x="1249" y="79"/>
                  </a:lnTo>
                  <a:lnTo>
                    <a:pt x="1251" y="79"/>
                  </a:lnTo>
                  <a:lnTo>
                    <a:pt x="1256" y="79"/>
                  </a:lnTo>
                  <a:lnTo>
                    <a:pt x="1264" y="77"/>
                  </a:lnTo>
                  <a:lnTo>
                    <a:pt x="1274" y="74"/>
                  </a:lnTo>
                  <a:lnTo>
                    <a:pt x="1285" y="74"/>
                  </a:lnTo>
                  <a:lnTo>
                    <a:pt x="1297" y="74"/>
                  </a:lnTo>
                  <a:lnTo>
                    <a:pt x="1310" y="74"/>
                  </a:lnTo>
                  <a:lnTo>
                    <a:pt x="1326" y="77"/>
                  </a:lnTo>
                  <a:lnTo>
                    <a:pt x="1338" y="77"/>
                  </a:lnTo>
                  <a:lnTo>
                    <a:pt x="1354" y="77"/>
                  </a:lnTo>
                  <a:lnTo>
                    <a:pt x="1364" y="74"/>
                  </a:lnTo>
                  <a:lnTo>
                    <a:pt x="1374" y="74"/>
                  </a:lnTo>
                  <a:lnTo>
                    <a:pt x="1385" y="72"/>
                  </a:lnTo>
                  <a:lnTo>
                    <a:pt x="1390" y="72"/>
                  </a:lnTo>
                  <a:lnTo>
                    <a:pt x="1397" y="72"/>
                  </a:lnTo>
                  <a:lnTo>
                    <a:pt x="1405" y="72"/>
                  </a:lnTo>
                  <a:lnTo>
                    <a:pt x="1413" y="74"/>
                  </a:lnTo>
                  <a:lnTo>
                    <a:pt x="1426" y="74"/>
                  </a:lnTo>
                  <a:lnTo>
                    <a:pt x="1438" y="77"/>
                  </a:lnTo>
                  <a:lnTo>
                    <a:pt x="1459" y="77"/>
                  </a:lnTo>
                  <a:lnTo>
                    <a:pt x="1487" y="79"/>
                  </a:lnTo>
                  <a:lnTo>
                    <a:pt x="1520" y="79"/>
                  </a:lnTo>
                  <a:lnTo>
                    <a:pt x="1556" y="79"/>
                  </a:lnTo>
                  <a:lnTo>
                    <a:pt x="1592" y="79"/>
                  </a:lnTo>
                  <a:lnTo>
                    <a:pt x="1626" y="77"/>
                  </a:lnTo>
                  <a:lnTo>
                    <a:pt x="1654" y="77"/>
                  </a:lnTo>
                  <a:lnTo>
                    <a:pt x="1674" y="74"/>
                  </a:lnTo>
                  <a:lnTo>
                    <a:pt x="1687" y="74"/>
                  </a:lnTo>
                  <a:lnTo>
                    <a:pt x="1695" y="74"/>
                  </a:lnTo>
                  <a:lnTo>
                    <a:pt x="1697" y="74"/>
                  </a:lnTo>
                  <a:lnTo>
                    <a:pt x="1700" y="74"/>
                  </a:lnTo>
                  <a:lnTo>
                    <a:pt x="1700" y="77"/>
                  </a:lnTo>
                  <a:lnTo>
                    <a:pt x="1705" y="77"/>
                  </a:lnTo>
                  <a:lnTo>
                    <a:pt x="1713" y="77"/>
                  </a:lnTo>
                  <a:lnTo>
                    <a:pt x="1720" y="74"/>
                  </a:lnTo>
                  <a:lnTo>
                    <a:pt x="1726" y="74"/>
                  </a:lnTo>
                  <a:lnTo>
                    <a:pt x="1731" y="74"/>
                  </a:lnTo>
                  <a:lnTo>
                    <a:pt x="1736" y="74"/>
                  </a:lnTo>
                  <a:lnTo>
                    <a:pt x="1738" y="74"/>
                  </a:lnTo>
                  <a:lnTo>
                    <a:pt x="1746" y="74"/>
                  </a:lnTo>
                  <a:lnTo>
                    <a:pt x="1754" y="74"/>
                  </a:lnTo>
                  <a:lnTo>
                    <a:pt x="1764" y="74"/>
                  </a:lnTo>
                  <a:lnTo>
                    <a:pt x="1777" y="74"/>
                  </a:lnTo>
                  <a:lnTo>
                    <a:pt x="1790" y="77"/>
                  </a:lnTo>
                  <a:lnTo>
                    <a:pt x="1805" y="77"/>
                  </a:lnTo>
                  <a:lnTo>
                    <a:pt x="1820" y="77"/>
                  </a:lnTo>
                  <a:lnTo>
                    <a:pt x="1836" y="74"/>
                  </a:lnTo>
                  <a:lnTo>
                    <a:pt x="1851" y="74"/>
                  </a:lnTo>
                  <a:lnTo>
                    <a:pt x="1867" y="77"/>
                  </a:lnTo>
                  <a:lnTo>
                    <a:pt x="1882" y="77"/>
                  </a:lnTo>
                  <a:lnTo>
                    <a:pt x="1895" y="77"/>
                  </a:lnTo>
                  <a:lnTo>
                    <a:pt x="1908" y="77"/>
                  </a:lnTo>
                  <a:lnTo>
                    <a:pt x="1918" y="77"/>
                  </a:lnTo>
                  <a:lnTo>
                    <a:pt x="1931" y="77"/>
                  </a:lnTo>
                  <a:lnTo>
                    <a:pt x="1941" y="77"/>
                  </a:lnTo>
                  <a:lnTo>
                    <a:pt x="1954" y="77"/>
                  </a:lnTo>
                  <a:lnTo>
                    <a:pt x="1967" y="77"/>
                  </a:lnTo>
                  <a:lnTo>
                    <a:pt x="1979" y="77"/>
                  </a:lnTo>
                  <a:lnTo>
                    <a:pt x="1995" y="77"/>
                  </a:lnTo>
                  <a:lnTo>
                    <a:pt x="2010" y="77"/>
                  </a:lnTo>
                  <a:lnTo>
                    <a:pt x="2026" y="77"/>
                  </a:lnTo>
                  <a:lnTo>
                    <a:pt x="2043" y="77"/>
                  </a:lnTo>
                  <a:lnTo>
                    <a:pt x="2059" y="77"/>
                  </a:lnTo>
                  <a:lnTo>
                    <a:pt x="2074" y="77"/>
                  </a:lnTo>
                  <a:lnTo>
                    <a:pt x="2090" y="77"/>
                  </a:lnTo>
                  <a:lnTo>
                    <a:pt x="2102" y="74"/>
                  </a:lnTo>
                  <a:lnTo>
                    <a:pt x="2115" y="74"/>
                  </a:lnTo>
                  <a:lnTo>
                    <a:pt x="2126" y="74"/>
                  </a:lnTo>
                  <a:lnTo>
                    <a:pt x="2136" y="74"/>
                  </a:lnTo>
                  <a:lnTo>
                    <a:pt x="2146" y="74"/>
                  </a:lnTo>
                  <a:lnTo>
                    <a:pt x="2156" y="74"/>
                  </a:lnTo>
                  <a:lnTo>
                    <a:pt x="2164" y="77"/>
                  </a:lnTo>
                  <a:lnTo>
                    <a:pt x="2174" y="77"/>
                  </a:lnTo>
                  <a:lnTo>
                    <a:pt x="2184" y="77"/>
                  </a:lnTo>
                  <a:lnTo>
                    <a:pt x="2195" y="77"/>
                  </a:lnTo>
                  <a:lnTo>
                    <a:pt x="2205" y="77"/>
                  </a:lnTo>
                  <a:lnTo>
                    <a:pt x="2215" y="77"/>
                  </a:lnTo>
                  <a:lnTo>
                    <a:pt x="2225" y="77"/>
                  </a:lnTo>
                  <a:lnTo>
                    <a:pt x="2236" y="77"/>
                  </a:lnTo>
                  <a:lnTo>
                    <a:pt x="2246" y="77"/>
                  </a:lnTo>
                  <a:lnTo>
                    <a:pt x="2254" y="77"/>
                  </a:lnTo>
                  <a:lnTo>
                    <a:pt x="2264" y="77"/>
                  </a:lnTo>
                  <a:lnTo>
                    <a:pt x="2267" y="77"/>
                  </a:lnTo>
                  <a:lnTo>
                    <a:pt x="2261" y="77"/>
                  </a:lnTo>
                  <a:lnTo>
                    <a:pt x="2259" y="77"/>
                  </a:lnTo>
                  <a:lnTo>
                    <a:pt x="2264" y="74"/>
                  </a:lnTo>
                  <a:lnTo>
                    <a:pt x="2277" y="74"/>
                  </a:lnTo>
                  <a:lnTo>
                    <a:pt x="2300" y="74"/>
                  </a:lnTo>
                  <a:lnTo>
                    <a:pt x="2341" y="74"/>
                  </a:lnTo>
                  <a:lnTo>
                    <a:pt x="2392" y="77"/>
                  </a:lnTo>
                  <a:lnTo>
                    <a:pt x="2454" y="77"/>
                  </a:lnTo>
                  <a:lnTo>
                    <a:pt x="2520" y="77"/>
                  </a:lnTo>
                  <a:lnTo>
                    <a:pt x="2587" y="77"/>
                  </a:lnTo>
                  <a:lnTo>
                    <a:pt x="2654" y="77"/>
                  </a:lnTo>
                  <a:lnTo>
                    <a:pt x="2713" y="77"/>
                  </a:lnTo>
                  <a:lnTo>
                    <a:pt x="2759" y="77"/>
                  </a:lnTo>
                  <a:lnTo>
                    <a:pt x="2797" y="77"/>
                  </a:lnTo>
                  <a:lnTo>
                    <a:pt x="2831" y="77"/>
                  </a:lnTo>
                  <a:lnTo>
                    <a:pt x="2859" y="77"/>
                  </a:lnTo>
                  <a:lnTo>
                    <a:pt x="2884" y="77"/>
                  </a:lnTo>
                  <a:lnTo>
                    <a:pt x="2907" y="77"/>
                  </a:lnTo>
                  <a:lnTo>
                    <a:pt x="2925" y="77"/>
                  </a:lnTo>
                  <a:lnTo>
                    <a:pt x="2943" y="77"/>
                  </a:lnTo>
                  <a:lnTo>
                    <a:pt x="2964" y="77"/>
                  </a:lnTo>
                  <a:lnTo>
                    <a:pt x="2982" y="77"/>
                  </a:lnTo>
                  <a:lnTo>
                    <a:pt x="3002" y="79"/>
                  </a:lnTo>
                  <a:lnTo>
                    <a:pt x="3018" y="79"/>
                  </a:lnTo>
                  <a:lnTo>
                    <a:pt x="3033" y="79"/>
                  </a:lnTo>
                  <a:lnTo>
                    <a:pt x="3046" y="79"/>
                  </a:lnTo>
                  <a:lnTo>
                    <a:pt x="3056" y="79"/>
                  </a:lnTo>
                  <a:lnTo>
                    <a:pt x="3064" y="77"/>
                  </a:lnTo>
                  <a:lnTo>
                    <a:pt x="3066" y="74"/>
                  </a:lnTo>
                  <a:lnTo>
                    <a:pt x="3072" y="74"/>
                  </a:lnTo>
                  <a:lnTo>
                    <a:pt x="3077" y="74"/>
                  </a:lnTo>
                  <a:lnTo>
                    <a:pt x="3079" y="74"/>
                  </a:lnTo>
                  <a:lnTo>
                    <a:pt x="3084" y="77"/>
                  </a:lnTo>
                  <a:lnTo>
                    <a:pt x="3089" y="77"/>
                  </a:lnTo>
                  <a:lnTo>
                    <a:pt x="3092" y="77"/>
                  </a:lnTo>
                  <a:lnTo>
                    <a:pt x="3097" y="77"/>
                  </a:lnTo>
                  <a:lnTo>
                    <a:pt x="3102" y="74"/>
                  </a:lnTo>
                  <a:lnTo>
                    <a:pt x="3107" y="74"/>
                  </a:lnTo>
                  <a:lnTo>
                    <a:pt x="3113" y="74"/>
                  </a:lnTo>
                  <a:lnTo>
                    <a:pt x="3120" y="74"/>
                  </a:lnTo>
                  <a:lnTo>
                    <a:pt x="3128" y="74"/>
                  </a:lnTo>
                  <a:lnTo>
                    <a:pt x="3133" y="77"/>
                  </a:lnTo>
                  <a:lnTo>
                    <a:pt x="3136" y="77"/>
                  </a:lnTo>
                  <a:lnTo>
                    <a:pt x="3130" y="77"/>
                  </a:lnTo>
                  <a:lnTo>
                    <a:pt x="3020" y="77"/>
                  </a:lnTo>
                  <a:lnTo>
                    <a:pt x="3007" y="77"/>
                  </a:lnTo>
                  <a:lnTo>
                    <a:pt x="2995" y="77"/>
                  </a:lnTo>
                  <a:lnTo>
                    <a:pt x="2979" y="77"/>
                  </a:lnTo>
                  <a:lnTo>
                    <a:pt x="2964" y="77"/>
                  </a:lnTo>
                  <a:lnTo>
                    <a:pt x="2946" y="77"/>
                  </a:lnTo>
                  <a:lnTo>
                    <a:pt x="2928" y="77"/>
                  </a:lnTo>
                  <a:lnTo>
                    <a:pt x="2907" y="77"/>
                  </a:lnTo>
                  <a:lnTo>
                    <a:pt x="2884" y="77"/>
                  </a:lnTo>
                  <a:lnTo>
                    <a:pt x="2869" y="77"/>
                  </a:lnTo>
                  <a:lnTo>
                    <a:pt x="2854" y="77"/>
                  </a:lnTo>
                  <a:lnTo>
                    <a:pt x="2838" y="77"/>
                  </a:lnTo>
                  <a:lnTo>
                    <a:pt x="2823" y="77"/>
                  </a:lnTo>
                  <a:lnTo>
                    <a:pt x="2805" y="77"/>
                  </a:lnTo>
                  <a:lnTo>
                    <a:pt x="2787" y="77"/>
                  </a:lnTo>
                  <a:lnTo>
                    <a:pt x="2766" y="77"/>
                  </a:lnTo>
                  <a:lnTo>
                    <a:pt x="2748" y="77"/>
                  </a:lnTo>
                  <a:lnTo>
                    <a:pt x="2692" y="77"/>
                  </a:lnTo>
                  <a:lnTo>
                    <a:pt x="2631" y="77"/>
                  </a:lnTo>
                  <a:lnTo>
                    <a:pt x="2559" y="77"/>
                  </a:lnTo>
                  <a:lnTo>
                    <a:pt x="2482" y="77"/>
                  </a:lnTo>
                  <a:lnTo>
                    <a:pt x="2400" y="77"/>
                  </a:lnTo>
                  <a:lnTo>
                    <a:pt x="2315" y="77"/>
                  </a:lnTo>
                  <a:lnTo>
                    <a:pt x="2225" y="77"/>
                  </a:lnTo>
                  <a:lnTo>
                    <a:pt x="2136" y="77"/>
                  </a:lnTo>
                  <a:lnTo>
                    <a:pt x="2028" y="77"/>
                  </a:lnTo>
                  <a:lnTo>
                    <a:pt x="1920" y="77"/>
                  </a:lnTo>
                  <a:lnTo>
                    <a:pt x="1818" y="77"/>
                  </a:lnTo>
                  <a:lnTo>
                    <a:pt x="1718" y="77"/>
                  </a:lnTo>
                  <a:lnTo>
                    <a:pt x="1623" y="77"/>
                  </a:lnTo>
                  <a:lnTo>
                    <a:pt x="1538" y="77"/>
                  </a:lnTo>
                  <a:lnTo>
                    <a:pt x="1462" y="77"/>
                  </a:lnTo>
                  <a:lnTo>
                    <a:pt x="1397" y="77"/>
                  </a:lnTo>
                  <a:lnTo>
                    <a:pt x="1305" y="77"/>
                  </a:lnTo>
                  <a:lnTo>
                    <a:pt x="1246" y="77"/>
                  </a:lnTo>
                  <a:lnTo>
                    <a:pt x="1208" y="77"/>
                  </a:lnTo>
                  <a:lnTo>
                    <a:pt x="1180" y="77"/>
                  </a:lnTo>
                  <a:lnTo>
                    <a:pt x="1156" y="77"/>
                  </a:lnTo>
                  <a:lnTo>
                    <a:pt x="1126" y="77"/>
                  </a:lnTo>
                  <a:lnTo>
                    <a:pt x="1077" y="77"/>
                  </a:lnTo>
                  <a:lnTo>
                    <a:pt x="1005" y="77"/>
                  </a:lnTo>
                  <a:lnTo>
                    <a:pt x="992" y="77"/>
                  </a:lnTo>
                  <a:lnTo>
                    <a:pt x="982" y="77"/>
                  </a:lnTo>
                  <a:lnTo>
                    <a:pt x="969" y="77"/>
                  </a:lnTo>
                  <a:lnTo>
                    <a:pt x="956" y="77"/>
                  </a:lnTo>
                  <a:lnTo>
                    <a:pt x="941" y="77"/>
                  </a:lnTo>
                  <a:lnTo>
                    <a:pt x="928" y="77"/>
                  </a:lnTo>
                  <a:lnTo>
                    <a:pt x="913" y="77"/>
                  </a:lnTo>
                  <a:lnTo>
                    <a:pt x="900" y="77"/>
                  </a:lnTo>
                  <a:lnTo>
                    <a:pt x="454" y="77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rgbClr val="DE800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9477" name="Freeform 21"/>
            <p:cNvSpPr>
              <a:spLocks/>
            </p:cNvSpPr>
            <p:nvPr/>
          </p:nvSpPr>
          <p:spPr bwMode="auto">
            <a:xfrm>
              <a:off x="2469" y="3393"/>
              <a:ext cx="2830" cy="71"/>
            </a:xfrm>
            <a:custGeom>
              <a:avLst/>
              <a:gdLst>
                <a:gd name="T0" fmla="*/ 151 w 3136"/>
                <a:gd name="T1" fmla="*/ 8 h 79"/>
                <a:gd name="T2" fmla="*/ 195 w 3136"/>
                <a:gd name="T3" fmla="*/ 0 h 79"/>
                <a:gd name="T4" fmla="*/ 229 w 3136"/>
                <a:gd name="T5" fmla="*/ 5 h 79"/>
                <a:gd name="T6" fmla="*/ 267 w 3136"/>
                <a:gd name="T7" fmla="*/ 11 h 79"/>
                <a:gd name="T8" fmla="*/ 311 w 3136"/>
                <a:gd name="T9" fmla="*/ 20 h 79"/>
                <a:gd name="T10" fmla="*/ 351 w 3136"/>
                <a:gd name="T11" fmla="*/ 27 h 79"/>
                <a:gd name="T12" fmla="*/ 478 w 3136"/>
                <a:gd name="T13" fmla="*/ 45 h 79"/>
                <a:gd name="T14" fmla="*/ 513 w 3136"/>
                <a:gd name="T15" fmla="*/ 45 h 79"/>
                <a:gd name="T16" fmla="*/ 554 w 3136"/>
                <a:gd name="T17" fmla="*/ 45 h 79"/>
                <a:gd name="T18" fmla="*/ 591 w 3136"/>
                <a:gd name="T19" fmla="*/ 49 h 79"/>
                <a:gd name="T20" fmla="*/ 622 w 3136"/>
                <a:gd name="T21" fmla="*/ 49 h 79"/>
                <a:gd name="T22" fmla="*/ 643 w 3136"/>
                <a:gd name="T23" fmla="*/ 53 h 79"/>
                <a:gd name="T24" fmla="*/ 679 w 3136"/>
                <a:gd name="T25" fmla="*/ 53 h 79"/>
                <a:gd name="T26" fmla="*/ 735 w 3136"/>
                <a:gd name="T27" fmla="*/ 53 h 79"/>
                <a:gd name="T28" fmla="*/ 766 w 3136"/>
                <a:gd name="T29" fmla="*/ 53 h 79"/>
                <a:gd name="T30" fmla="*/ 793 w 3136"/>
                <a:gd name="T31" fmla="*/ 56 h 79"/>
                <a:gd name="T32" fmla="*/ 841 w 3136"/>
                <a:gd name="T33" fmla="*/ 58 h 79"/>
                <a:gd name="T34" fmla="*/ 893 w 3136"/>
                <a:gd name="T35" fmla="*/ 58 h 79"/>
                <a:gd name="T36" fmla="*/ 927 w 3136"/>
                <a:gd name="T37" fmla="*/ 58 h 79"/>
                <a:gd name="T38" fmla="*/ 975 w 3136"/>
                <a:gd name="T39" fmla="*/ 58 h 79"/>
                <a:gd name="T40" fmla="*/ 1008 w 3136"/>
                <a:gd name="T41" fmla="*/ 60 h 79"/>
                <a:gd name="T42" fmla="*/ 1019 w 3136"/>
                <a:gd name="T43" fmla="*/ 64 h 79"/>
                <a:gd name="T44" fmla="*/ 1056 w 3136"/>
                <a:gd name="T45" fmla="*/ 60 h 79"/>
                <a:gd name="T46" fmla="*/ 1111 w 3136"/>
                <a:gd name="T47" fmla="*/ 60 h 79"/>
                <a:gd name="T48" fmla="*/ 1144 w 3136"/>
                <a:gd name="T49" fmla="*/ 58 h 79"/>
                <a:gd name="T50" fmla="*/ 1211 w 3136"/>
                <a:gd name="T51" fmla="*/ 64 h 79"/>
                <a:gd name="T52" fmla="*/ 1347 w 3136"/>
                <a:gd name="T53" fmla="*/ 62 h 79"/>
                <a:gd name="T54" fmla="*/ 1384 w 3136"/>
                <a:gd name="T55" fmla="*/ 60 h 79"/>
                <a:gd name="T56" fmla="*/ 1406 w 3136"/>
                <a:gd name="T57" fmla="*/ 60 h 79"/>
                <a:gd name="T58" fmla="*/ 1429 w 3136"/>
                <a:gd name="T59" fmla="*/ 60 h 79"/>
                <a:gd name="T60" fmla="*/ 1482 w 3136"/>
                <a:gd name="T61" fmla="*/ 62 h 79"/>
                <a:gd name="T62" fmla="*/ 1543 w 3136"/>
                <a:gd name="T63" fmla="*/ 62 h 79"/>
                <a:gd name="T64" fmla="*/ 1591 w 3136"/>
                <a:gd name="T65" fmla="*/ 62 h 79"/>
                <a:gd name="T66" fmla="*/ 1650 w 3136"/>
                <a:gd name="T67" fmla="*/ 62 h 79"/>
                <a:gd name="T68" fmla="*/ 1712 w 3136"/>
                <a:gd name="T69" fmla="*/ 60 h 79"/>
                <a:gd name="T70" fmla="*/ 1756 w 3136"/>
                <a:gd name="T71" fmla="*/ 60 h 79"/>
                <a:gd name="T72" fmla="*/ 1796 w 3136"/>
                <a:gd name="T73" fmla="*/ 62 h 79"/>
                <a:gd name="T74" fmla="*/ 1836 w 3136"/>
                <a:gd name="T75" fmla="*/ 62 h 79"/>
                <a:gd name="T76" fmla="*/ 1844 w 3136"/>
                <a:gd name="T77" fmla="*/ 60 h 79"/>
                <a:gd name="T78" fmla="*/ 1999 w 3136"/>
                <a:gd name="T79" fmla="*/ 62 h 79"/>
                <a:gd name="T80" fmla="*/ 2247 w 3136"/>
                <a:gd name="T81" fmla="*/ 62 h 79"/>
                <a:gd name="T82" fmla="*/ 2367 w 3136"/>
                <a:gd name="T83" fmla="*/ 62 h 79"/>
                <a:gd name="T84" fmla="*/ 2445 w 3136"/>
                <a:gd name="T85" fmla="*/ 64 h 79"/>
                <a:gd name="T86" fmla="*/ 2495 w 3136"/>
                <a:gd name="T87" fmla="*/ 62 h 79"/>
                <a:gd name="T88" fmla="*/ 2511 w 3136"/>
                <a:gd name="T89" fmla="*/ 62 h 79"/>
                <a:gd name="T90" fmla="*/ 2530 w 3136"/>
                <a:gd name="T91" fmla="*/ 60 h 79"/>
                <a:gd name="T92" fmla="*/ 2554 w 3136"/>
                <a:gd name="T93" fmla="*/ 62 h 79"/>
                <a:gd name="T94" fmla="*/ 2426 w 3136"/>
                <a:gd name="T95" fmla="*/ 62 h 79"/>
                <a:gd name="T96" fmla="*/ 2349 w 3136"/>
                <a:gd name="T97" fmla="*/ 62 h 79"/>
                <a:gd name="T98" fmla="*/ 2284 w 3136"/>
                <a:gd name="T99" fmla="*/ 62 h 79"/>
                <a:gd name="T100" fmla="*/ 2142 w 3136"/>
                <a:gd name="T101" fmla="*/ 62 h 79"/>
                <a:gd name="T102" fmla="*/ 1812 w 3136"/>
                <a:gd name="T103" fmla="*/ 62 h 79"/>
                <a:gd name="T104" fmla="*/ 1399 w 3136"/>
                <a:gd name="T105" fmla="*/ 62 h 79"/>
                <a:gd name="T106" fmla="*/ 1063 w 3136"/>
                <a:gd name="T107" fmla="*/ 62 h 79"/>
                <a:gd name="T108" fmla="*/ 917 w 3136"/>
                <a:gd name="T109" fmla="*/ 62 h 79"/>
                <a:gd name="T110" fmla="*/ 789 w 3136"/>
                <a:gd name="T111" fmla="*/ 62 h 79"/>
                <a:gd name="T112" fmla="*/ 733 w 3136"/>
                <a:gd name="T113" fmla="*/ 62 h 79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3136"/>
                <a:gd name="T172" fmla="*/ 0 h 79"/>
                <a:gd name="T173" fmla="*/ 3136 w 3136"/>
                <a:gd name="T174" fmla="*/ 79 h 79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3136" h="79">
                  <a:moveTo>
                    <a:pt x="0" y="77"/>
                  </a:moveTo>
                  <a:lnTo>
                    <a:pt x="151" y="15"/>
                  </a:lnTo>
                  <a:lnTo>
                    <a:pt x="162" y="13"/>
                  </a:lnTo>
                  <a:lnTo>
                    <a:pt x="172" y="10"/>
                  </a:lnTo>
                  <a:lnTo>
                    <a:pt x="185" y="10"/>
                  </a:lnTo>
                  <a:lnTo>
                    <a:pt x="195" y="7"/>
                  </a:lnTo>
                  <a:lnTo>
                    <a:pt x="208" y="5"/>
                  </a:lnTo>
                  <a:lnTo>
                    <a:pt x="218" y="2"/>
                  </a:lnTo>
                  <a:lnTo>
                    <a:pt x="228" y="2"/>
                  </a:lnTo>
                  <a:lnTo>
                    <a:pt x="239" y="0"/>
                  </a:lnTo>
                  <a:lnTo>
                    <a:pt x="249" y="0"/>
                  </a:lnTo>
                  <a:lnTo>
                    <a:pt x="257" y="2"/>
                  </a:lnTo>
                  <a:lnTo>
                    <a:pt x="267" y="2"/>
                  </a:lnTo>
                  <a:lnTo>
                    <a:pt x="275" y="5"/>
                  </a:lnTo>
                  <a:lnTo>
                    <a:pt x="282" y="7"/>
                  </a:lnTo>
                  <a:lnTo>
                    <a:pt x="292" y="10"/>
                  </a:lnTo>
                  <a:lnTo>
                    <a:pt x="300" y="10"/>
                  </a:lnTo>
                  <a:lnTo>
                    <a:pt x="310" y="10"/>
                  </a:lnTo>
                  <a:lnTo>
                    <a:pt x="321" y="10"/>
                  </a:lnTo>
                  <a:lnTo>
                    <a:pt x="328" y="13"/>
                  </a:lnTo>
                  <a:lnTo>
                    <a:pt x="341" y="15"/>
                  </a:lnTo>
                  <a:lnTo>
                    <a:pt x="351" y="18"/>
                  </a:lnTo>
                  <a:lnTo>
                    <a:pt x="362" y="20"/>
                  </a:lnTo>
                  <a:lnTo>
                    <a:pt x="372" y="23"/>
                  </a:lnTo>
                  <a:lnTo>
                    <a:pt x="382" y="25"/>
                  </a:lnTo>
                  <a:lnTo>
                    <a:pt x="392" y="25"/>
                  </a:lnTo>
                  <a:lnTo>
                    <a:pt x="403" y="28"/>
                  </a:lnTo>
                  <a:lnTo>
                    <a:pt x="413" y="28"/>
                  </a:lnTo>
                  <a:lnTo>
                    <a:pt x="421" y="31"/>
                  </a:lnTo>
                  <a:lnTo>
                    <a:pt x="431" y="33"/>
                  </a:lnTo>
                  <a:lnTo>
                    <a:pt x="441" y="36"/>
                  </a:lnTo>
                  <a:lnTo>
                    <a:pt x="451" y="38"/>
                  </a:lnTo>
                  <a:lnTo>
                    <a:pt x="462" y="38"/>
                  </a:lnTo>
                  <a:lnTo>
                    <a:pt x="474" y="41"/>
                  </a:lnTo>
                  <a:lnTo>
                    <a:pt x="587" y="56"/>
                  </a:lnTo>
                  <a:lnTo>
                    <a:pt x="605" y="56"/>
                  </a:lnTo>
                  <a:lnTo>
                    <a:pt x="615" y="56"/>
                  </a:lnTo>
                  <a:lnTo>
                    <a:pt x="621" y="56"/>
                  </a:lnTo>
                  <a:lnTo>
                    <a:pt x="623" y="56"/>
                  </a:lnTo>
                  <a:lnTo>
                    <a:pt x="631" y="56"/>
                  </a:lnTo>
                  <a:lnTo>
                    <a:pt x="639" y="56"/>
                  </a:lnTo>
                  <a:lnTo>
                    <a:pt x="649" y="56"/>
                  </a:lnTo>
                  <a:lnTo>
                    <a:pt x="659" y="56"/>
                  </a:lnTo>
                  <a:lnTo>
                    <a:pt x="669" y="56"/>
                  </a:lnTo>
                  <a:lnTo>
                    <a:pt x="680" y="56"/>
                  </a:lnTo>
                  <a:lnTo>
                    <a:pt x="690" y="56"/>
                  </a:lnTo>
                  <a:lnTo>
                    <a:pt x="700" y="59"/>
                  </a:lnTo>
                  <a:lnTo>
                    <a:pt x="708" y="59"/>
                  </a:lnTo>
                  <a:lnTo>
                    <a:pt x="718" y="59"/>
                  </a:lnTo>
                  <a:lnTo>
                    <a:pt x="726" y="61"/>
                  </a:lnTo>
                  <a:lnTo>
                    <a:pt x="733" y="61"/>
                  </a:lnTo>
                  <a:lnTo>
                    <a:pt x="741" y="61"/>
                  </a:lnTo>
                  <a:lnTo>
                    <a:pt x="749" y="61"/>
                  </a:lnTo>
                  <a:lnTo>
                    <a:pt x="756" y="61"/>
                  </a:lnTo>
                  <a:lnTo>
                    <a:pt x="764" y="61"/>
                  </a:lnTo>
                  <a:lnTo>
                    <a:pt x="772" y="61"/>
                  </a:lnTo>
                  <a:lnTo>
                    <a:pt x="774" y="64"/>
                  </a:lnTo>
                  <a:lnTo>
                    <a:pt x="780" y="64"/>
                  </a:lnTo>
                  <a:lnTo>
                    <a:pt x="785" y="66"/>
                  </a:lnTo>
                  <a:lnTo>
                    <a:pt x="790" y="66"/>
                  </a:lnTo>
                  <a:lnTo>
                    <a:pt x="795" y="66"/>
                  </a:lnTo>
                  <a:lnTo>
                    <a:pt x="803" y="66"/>
                  </a:lnTo>
                  <a:lnTo>
                    <a:pt x="810" y="66"/>
                  </a:lnTo>
                  <a:lnTo>
                    <a:pt x="821" y="66"/>
                  </a:lnTo>
                  <a:lnTo>
                    <a:pt x="833" y="66"/>
                  </a:lnTo>
                  <a:lnTo>
                    <a:pt x="846" y="66"/>
                  </a:lnTo>
                  <a:lnTo>
                    <a:pt x="862" y="66"/>
                  </a:lnTo>
                  <a:lnTo>
                    <a:pt x="874" y="64"/>
                  </a:lnTo>
                  <a:lnTo>
                    <a:pt x="890" y="64"/>
                  </a:lnTo>
                  <a:lnTo>
                    <a:pt x="903" y="66"/>
                  </a:lnTo>
                  <a:lnTo>
                    <a:pt x="913" y="66"/>
                  </a:lnTo>
                  <a:lnTo>
                    <a:pt x="923" y="66"/>
                  </a:lnTo>
                  <a:lnTo>
                    <a:pt x="931" y="66"/>
                  </a:lnTo>
                  <a:lnTo>
                    <a:pt x="936" y="66"/>
                  </a:lnTo>
                  <a:lnTo>
                    <a:pt x="941" y="66"/>
                  </a:lnTo>
                  <a:lnTo>
                    <a:pt x="946" y="66"/>
                  </a:lnTo>
                  <a:lnTo>
                    <a:pt x="951" y="66"/>
                  </a:lnTo>
                  <a:lnTo>
                    <a:pt x="959" y="66"/>
                  </a:lnTo>
                  <a:lnTo>
                    <a:pt x="967" y="66"/>
                  </a:lnTo>
                  <a:lnTo>
                    <a:pt x="974" y="69"/>
                  </a:lnTo>
                  <a:lnTo>
                    <a:pt x="987" y="69"/>
                  </a:lnTo>
                  <a:lnTo>
                    <a:pt x="1000" y="72"/>
                  </a:lnTo>
                  <a:lnTo>
                    <a:pt x="1010" y="72"/>
                  </a:lnTo>
                  <a:lnTo>
                    <a:pt x="1023" y="72"/>
                  </a:lnTo>
                  <a:lnTo>
                    <a:pt x="1033" y="72"/>
                  </a:lnTo>
                  <a:lnTo>
                    <a:pt x="1046" y="72"/>
                  </a:lnTo>
                  <a:lnTo>
                    <a:pt x="1056" y="72"/>
                  </a:lnTo>
                  <a:lnTo>
                    <a:pt x="1067" y="72"/>
                  </a:lnTo>
                  <a:lnTo>
                    <a:pt x="1085" y="72"/>
                  </a:lnTo>
                  <a:lnTo>
                    <a:pt x="1097" y="72"/>
                  </a:lnTo>
                  <a:lnTo>
                    <a:pt x="1108" y="72"/>
                  </a:lnTo>
                  <a:lnTo>
                    <a:pt x="1118" y="72"/>
                  </a:lnTo>
                  <a:lnTo>
                    <a:pt x="1123" y="72"/>
                  </a:lnTo>
                  <a:lnTo>
                    <a:pt x="1131" y="72"/>
                  </a:lnTo>
                  <a:lnTo>
                    <a:pt x="1138" y="72"/>
                  </a:lnTo>
                  <a:lnTo>
                    <a:pt x="1149" y="72"/>
                  </a:lnTo>
                  <a:lnTo>
                    <a:pt x="1162" y="72"/>
                  </a:lnTo>
                  <a:lnTo>
                    <a:pt x="1172" y="72"/>
                  </a:lnTo>
                  <a:lnTo>
                    <a:pt x="1185" y="72"/>
                  </a:lnTo>
                  <a:lnTo>
                    <a:pt x="1197" y="72"/>
                  </a:lnTo>
                  <a:lnTo>
                    <a:pt x="1210" y="72"/>
                  </a:lnTo>
                  <a:lnTo>
                    <a:pt x="1221" y="72"/>
                  </a:lnTo>
                  <a:lnTo>
                    <a:pt x="1228" y="72"/>
                  </a:lnTo>
                  <a:lnTo>
                    <a:pt x="1236" y="72"/>
                  </a:lnTo>
                  <a:lnTo>
                    <a:pt x="1238" y="74"/>
                  </a:lnTo>
                  <a:lnTo>
                    <a:pt x="1241" y="74"/>
                  </a:lnTo>
                  <a:lnTo>
                    <a:pt x="1244" y="77"/>
                  </a:lnTo>
                  <a:lnTo>
                    <a:pt x="1246" y="77"/>
                  </a:lnTo>
                  <a:lnTo>
                    <a:pt x="1249" y="79"/>
                  </a:lnTo>
                  <a:lnTo>
                    <a:pt x="1251" y="79"/>
                  </a:lnTo>
                  <a:lnTo>
                    <a:pt x="1256" y="79"/>
                  </a:lnTo>
                  <a:lnTo>
                    <a:pt x="1264" y="77"/>
                  </a:lnTo>
                  <a:lnTo>
                    <a:pt x="1274" y="74"/>
                  </a:lnTo>
                  <a:lnTo>
                    <a:pt x="1285" y="74"/>
                  </a:lnTo>
                  <a:lnTo>
                    <a:pt x="1297" y="74"/>
                  </a:lnTo>
                  <a:lnTo>
                    <a:pt x="1310" y="74"/>
                  </a:lnTo>
                  <a:lnTo>
                    <a:pt x="1326" y="77"/>
                  </a:lnTo>
                  <a:lnTo>
                    <a:pt x="1338" y="77"/>
                  </a:lnTo>
                  <a:lnTo>
                    <a:pt x="1354" y="77"/>
                  </a:lnTo>
                  <a:lnTo>
                    <a:pt x="1364" y="74"/>
                  </a:lnTo>
                  <a:lnTo>
                    <a:pt x="1374" y="74"/>
                  </a:lnTo>
                  <a:lnTo>
                    <a:pt x="1385" y="72"/>
                  </a:lnTo>
                  <a:lnTo>
                    <a:pt x="1390" y="72"/>
                  </a:lnTo>
                  <a:lnTo>
                    <a:pt x="1397" y="72"/>
                  </a:lnTo>
                  <a:lnTo>
                    <a:pt x="1405" y="72"/>
                  </a:lnTo>
                  <a:lnTo>
                    <a:pt x="1413" y="74"/>
                  </a:lnTo>
                  <a:lnTo>
                    <a:pt x="1426" y="74"/>
                  </a:lnTo>
                  <a:lnTo>
                    <a:pt x="1438" y="77"/>
                  </a:lnTo>
                  <a:lnTo>
                    <a:pt x="1459" y="77"/>
                  </a:lnTo>
                  <a:lnTo>
                    <a:pt x="1487" y="79"/>
                  </a:lnTo>
                  <a:lnTo>
                    <a:pt x="1520" y="79"/>
                  </a:lnTo>
                  <a:lnTo>
                    <a:pt x="1556" y="79"/>
                  </a:lnTo>
                  <a:lnTo>
                    <a:pt x="1592" y="79"/>
                  </a:lnTo>
                  <a:lnTo>
                    <a:pt x="1626" y="77"/>
                  </a:lnTo>
                  <a:lnTo>
                    <a:pt x="1654" y="77"/>
                  </a:lnTo>
                  <a:lnTo>
                    <a:pt x="1674" y="74"/>
                  </a:lnTo>
                  <a:lnTo>
                    <a:pt x="1687" y="74"/>
                  </a:lnTo>
                  <a:lnTo>
                    <a:pt x="1695" y="74"/>
                  </a:lnTo>
                  <a:lnTo>
                    <a:pt x="1697" y="74"/>
                  </a:lnTo>
                  <a:lnTo>
                    <a:pt x="1700" y="74"/>
                  </a:lnTo>
                  <a:lnTo>
                    <a:pt x="1700" y="77"/>
                  </a:lnTo>
                  <a:lnTo>
                    <a:pt x="1705" y="77"/>
                  </a:lnTo>
                  <a:lnTo>
                    <a:pt x="1713" y="77"/>
                  </a:lnTo>
                  <a:lnTo>
                    <a:pt x="1720" y="74"/>
                  </a:lnTo>
                  <a:lnTo>
                    <a:pt x="1726" y="74"/>
                  </a:lnTo>
                  <a:lnTo>
                    <a:pt x="1731" y="74"/>
                  </a:lnTo>
                  <a:lnTo>
                    <a:pt x="1736" y="74"/>
                  </a:lnTo>
                  <a:lnTo>
                    <a:pt x="1738" y="74"/>
                  </a:lnTo>
                  <a:lnTo>
                    <a:pt x="1746" y="74"/>
                  </a:lnTo>
                  <a:lnTo>
                    <a:pt x="1754" y="74"/>
                  </a:lnTo>
                  <a:lnTo>
                    <a:pt x="1764" y="74"/>
                  </a:lnTo>
                  <a:lnTo>
                    <a:pt x="1777" y="74"/>
                  </a:lnTo>
                  <a:lnTo>
                    <a:pt x="1790" y="77"/>
                  </a:lnTo>
                  <a:lnTo>
                    <a:pt x="1805" y="77"/>
                  </a:lnTo>
                  <a:lnTo>
                    <a:pt x="1820" y="77"/>
                  </a:lnTo>
                  <a:lnTo>
                    <a:pt x="1836" y="74"/>
                  </a:lnTo>
                  <a:lnTo>
                    <a:pt x="1851" y="74"/>
                  </a:lnTo>
                  <a:lnTo>
                    <a:pt x="1867" y="77"/>
                  </a:lnTo>
                  <a:lnTo>
                    <a:pt x="1882" y="77"/>
                  </a:lnTo>
                  <a:lnTo>
                    <a:pt x="1895" y="77"/>
                  </a:lnTo>
                  <a:lnTo>
                    <a:pt x="1908" y="77"/>
                  </a:lnTo>
                  <a:lnTo>
                    <a:pt x="1918" y="77"/>
                  </a:lnTo>
                  <a:lnTo>
                    <a:pt x="1931" y="77"/>
                  </a:lnTo>
                  <a:lnTo>
                    <a:pt x="1941" y="77"/>
                  </a:lnTo>
                  <a:lnTo>
                    <a:pt x="1954" y="77"/>
                  </a:lnTo>
                  <a:lnTo>
                    <a:pt x="1967" y="77"/>
                  </a:lnTo>
                  <a:lnTo>
                    <a:pt x="1979" y="77"/>
                  </a:lnTo>
                  <a:lnTo>
                    <a:pt x="1995" y="77"/>
                  </a:lnTo>
                  <a:lnTo>
                    <a:pt x="2010" y="77"/>
                  </a:lnTo>
                  <a:lnTo>
                    <a:pt x="2026" y="77"/>
                  </a:lnTo>
                  <a:lnTo>
                    <a:pt x="2043" y="77"/>
                  </a:lnTo>
                  <a:lnTo>
                    <a:pt x="2059" y="77"/>
                  </a:lnTo>
                  <a:lnTo>
                    <a:pt x="2074" y="77"/>
                  </a:lnTo>
                  <a:lnTo>
                    <a:pt x="2090" y="77"/>
                  </a:lnTo>
                  <a:lnTo>
                    <a:pt x="2102" y="74"/>
                  </a:lnTo>
                  <a:lnTo>
                    <a:pt x="2115" y="74"/>
                  </a:lnTo>
                  <a:lnTo>
                    <a:pt x="2126" y="74"/>
                  </a:lnTo>
                  <a:lnTo>
                    <a:pt x="2136" y="74"/>
                  </a:lnTo>
                  <a:lnTo>
                    <a:pt x="2146" y="74"/>
                  </a:lnTo>
                  <a:lnTo>
                    <a:pt x="2156" y="74"/>
                  </a:lnTo>
                  <a:lnTo>
                    <a:pt x="2164" y="77"/>
                  </a:lnTo>
                  <a:lnTo>
                    <a:pt x="2174" y="77"/>
                  </a:lnTo>
                  <a:lnTo>
                    <a:pt x="2184" y="77"/>
                  </a:lnTo>
                  <a:lnTo>
                    <a:pt x="2195" y="77"/>
                  </a:lnTo>
                  <a:lnTo>
                    <a:pt x="2205" y="77"/>
                  </a:lnTo>
                  <a:lnTo>
                    <a:pt x="2215" y="77"/>
                  </a:lnTo>
                  <a:lnTo>
                    <a:pt x="2225" y="77"/>
                  </a:lnTo>
                  <a:lnTo>
                    <a:pt x="2236" y="77"/>
                  </a:lnTo>
                  <a:lnTo>
                    <a:pt x="2246" y="77"/>
                  </a:lnTo>
                  <a:lnTo>
                    <a:pt x="2254" y="77"/>
                  </a:lnTo>
                  <a:lnTo>
                    <a:pt x="2264" y="77"/>
                  </a:lnTo>
                  <a:lnTo>
                    <a:pt x="2267" y="77"/>
                  </a:lnTo>
                  <a:lnTo>
                    <a:pt x="2261" y="77"/>
                  </a:lnTo>
                  <a:lnTo>
                    <a:pt x="2259" y="77"/>
                  </a:lnTo>
                  <a:lnTo>
                    <a:pt x="2264" y="74"/>
                  </a:lnTo>
                  <a:lnTo>
                    <a:pt x="2277" y="74"/>
                  </a:lnTo>
                  <a:lnTo>
                    <a:pt x="2300" y="74"/>
                  </a:lnTo>
                  <a:lnTo>
                    <a:pt x="2341" y="74"/>
                  </a:lnTo>
                  <a:lnTo>
                    <a:pt x="2392" y="77"/>
                  </a:lnTo>
                  <a:lnTo>
                    <a:pt x="2454" y="77"/>
                  </a:lnTo>
                  <a:lnTo>
                    <a:pt x="2520" y="77"/>
                  </a:lnTo>
                  <a:lnTo>
                    <a:pt x="2587" y="77"/>
                  </a:lnTo>
                  <a:lnTo>
                    <a:pt x="2654" y="77"/>
                  </a:lnTo>
                  <a:lnTo>
                    <a:pt x="2713" y="77"/>
                  </a:lnTo>
                  <a:lnTo>
                    <a:pt x="2759" y="77"/>
                  </a:lnTo>
                  <a:lnTo>
                    <a:pt x="2797" y="77"/>
                  </a:lnTo>
                  <a:lnTo>
                    <a:pt x="2831" y="77"/>
                  </a:lnTo>
                  <a:lnTo>
                    <a:pt x="2859" y="77"/>
                  </a:lnTo>
                  <a:lnTo>
                    <a:pt x="2884" y="77"/>
                  </a:lnTo>
                  <a:lnTo>
                    <a:pt x="2907" y="77"/>
                  </a:lnTo>
                  <a:lnTo>
                    <a:pt x="2925" y="77"/>
                  </a:lnTo>
                  <a:lnTo>
                    <a:pt x="2943" y="77"/>
                  </a:lnTo>
                  <a:lnTo>
                    <a:pt x="2964" y="77"/>
                  </a:lnTo>
                  <a:lnTo>
                    <a:pt x="2982" y="77"/>
                  </a:lnTo>
                  <a:lnTo>
                    <a:pt x="3002" y="79"/>
                  </a:lnTo>
                  <a:lnTo>
                    <a:pt x="3018" y="79"/>
                  </a:lnTo>
                  <a:lnTo>
                    <a:pt x="3033" y="79"/>
                  </a:lnTo>
                  <a:lnTo>
                    <a:pt x="3046" y="79"/>
                  </a:lnTo>
                  <a:lnTo>
                    <a:pt x="3056" y="79"/>
                  </a:lnTo>
                  <a:lnTo>
                    <a:pt x="3064" y="77"/>
                  </a:lnTo>
                  <a:lnTo>
                    <a:pt x="3066" y="74"/>
                  </a:lnTo>
                  <a:lnTo>
                    <a:pt x="3072" y="74"/>
                  </a:lnTo>
                  <a:lnTo>
                    <a:pt x="3077" y="74"/>
                  </a:lnTo>
                  <a:lnTo>
                    <a:pt x="3079" y="74"/>
                  </a:lnTo>
                  <a:lnTo>
                    <a:pt x="3084" y="77"/>
                  </a:lnTo>
                  <a:lnTo>
                    <a:pt x="3089" y="77"/>
                  </a:lnTo>
                  <a:lnTo>
                    <a:pt x="3092" y="77"/>
                  </a:lnTo>
                  <a:lnTo>
                    <a:pt x="3097" y="77"/>
                  </a:lnTo>
                  <a:lnTo>
                    <a:pt x="3102" y="74"/>
                  </a:lnTo>
                  <a:lnTo>
                    <a:pt x="3107" y="74"/>
                  </a:lnTo>
                  <a:lnTo>
                    <a:pt x="3113" y="74"/>
                  </a:lnTo>
                  <a:lnTo>
                    <a:pt x="3120" y="74"/>
                  </a:lnTo>
                  <a:lnTo>
                    <a:pt x="3128" y="74"/>
                  </a:lnTo>
                  <a:lnTo>
                    <a:pt x="3133" y="77"/>
                  </a:lnTo>
                  <a:lnTo>
                    <a:pt x="3136" y="77"/>
                  </a:lnTo>
                  <a:lnTo>
                    <a:pt x="3130" y="77"/>
                  </a:lnTo>
                  <a:lnTo>
                    <a:pt x="3020" y="77"/>
                  </a:lnTo>
                  <a:lnTo>
                    <a:pt x="3007" y="77"/>
                  </a:lnTo>
                  <a:lnTo>
                    <a:pt x="2995" y="77"/>
                  </a:lnTo>
                  <a:lnTo>
                    <a:pt x="2979" y="77"/>
                  </a:lnTo>
                  <a:lnTo>
                    <a:pt x="2964" y="77"/>
                  </a:lnTo>
                  <a:lnTo>
                    <a:pt x="2946" y="77"/>
                  </a:lnTo>
                  <a:lnTo>
                    <a:pt x="2928" y="77"/>
                  </a:lnTo>
                  <a:lnTo>
                    <a:pt x="2907" y="77"/>
                  </a:lnTo>
                  <a:lnTo>
                    <a:pt x="2884" y="77"/>
                  </a:lnTo>
                  <a:lnTo>
                    <a:pt x="2869" y="77"/>
                  </a:lnTo>
                  <a:lnTo>
                    <a:pt x="2854" y="77"/>
                  </a:lnTo>
                  <a:lnTo>
                    <a:pt x="2838" y="77"/>
                  </a:lnTo>
                  <a:lnTo>
                    <a:pt x="2823" y="77"/>
                  </a:lnTo>
                  <a:lnTo>
                    <a:pt x="2805" y="77"/>
                  </a:lnTo>
                  <a:lnTo>
                    <a:pt x="2787" y="77"/>
                  </a:lnTo>
                  <a:lnTo>
                    <a:pt x="2766" y="77"/>
                  </a:lnTo>
                  <a:lnTo>
                    <a:pt x="2748" y="77"/>
                  </a:lnTo>
                  <a:lnTo>
                    <a:pt x="2692" y="77"/>
                  </a:lnTo>
                  <a:lnTo>
                    <a:pt x="2631" y="77"/>
                  </a:lnTo>
                  <a:lnTo>
                    <a:pt x="2559" y="77"/>
                  </a:lnTo>
                  <a:lnTo>
                    <a:pt x="2482" y="77"/>
                  </a:lnTo>
                  <a:lnTo>
                    <a:pt x="2400" y="77"/>
                  </a:lnTo>
                  <a:lnTo>
                    <a:pt x="2315" y="77"/>
                  </a:lnTo>
                  <a:lnTo>
                    <a:pt x="2225" y="77"/>
                  </a:lnTo>
                  <a:lnTo>
                    <a:pt x="2136" y="77"/>
                  </a:lnTo>
                  <a:lnTo>
                    <a:pt x="2028" y="77"/>
                  </a:lnTo>
                  <a:lnTo>
                    <a:pt x="1920" y="77"/>
                  </a:lnTo>
                  <a:lnTo>
                    <a:pt x="1818" y="77"/>
                  </a:lnTo>
                  <a:lnTo>
                    <a:pt x="1718" y="77"/>
                  </a:lnTo>
                  <a:lnTo>
                    <a:pt x="1623" y="77"/>
                  </a:lnTo>
                  <a:lnTo>
                    <a:pt x="1538" y="77"/>
                  </a:lnTo>
                  <a:lnTo>
                    <a:pt x="1462" y="77"/>
                  </a:lnTo>
                  <a:lnTo>
                    <a:pt x="1397" y="77"/>
                  </a:lnTo>
                  <a:lnTo>
                    <a:pt x="1305" y="77"/>
                  </a:lnTo>
                  <a:lnTo>
                    <a:pt x="1246" y="77"/>
                  </a:lnTo>
                  <a:lnTo>
                    <a:pt x="1208" y="77"/>
                  </a:lnTo>
                  <a:lnTo>
                    <a:pt x="1180" y="77"/>
                  </a:lnTo>
                  <a:lnTo>
                    <a:pt x="1156" y="77"/>
                  </a:lnTo>
                  <a:lnTo>
                    <a:pt x="1126" y="77"/>
                  </a:lnTo>
                  <a:lnTo>
                    <a:pt x="1077" y="77"/>
                  </a:lnTo>
                  <a:lnTo>
                    <a:pt x="1005" y="77"/>
                  </a:lnTo>
                  <a:lnTo>
                    <a:pt x="992" y="77"/>
                  </a:lnTo>
                  <a:lnTo>
                    <a:pt x="982" y="77"/>
                  </a:lnTo>
                  <a:lnTo>
                    <a:pt x="969" y="77"/>
                  </a:lnTo>
                  <a:lnTo>
                    <a:pt x="956" y="77"/>
                  </a:lnTo>
                  <a:lnTo>
                    <a:pt x="941" y="77"/>
                  </a:lnTo>
                  <a:lnTo>
                    <a:pt x="928" y="77"/>
                  </a:lnTo>
                  <a:lnTo>
                    <a:pt x="913" y="77"/>
                  </a:lnTo>
                  <a:lnTo>
                    <a:pt x="900" y="77"/>
                  </a:lnTo>
                  <a:lnTo>
                    <a:pt x="454" y="77"/>
                  </a:lnTo>
                  <a:lnTo>
                    <a:pt x="0" y="77"/>
                  </a:lnTo>
                </a:path>
              </a:pathLst>
            </a:custGeom>
            <a:solidFill>
              <a:schemeClr val="accent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478" name="Freeform 22"/>
            <p:cNvSpPr>
              <a:spLocks/>
            </p:cNvSpPr>
            <p:nvPr/>
          </p:nvSpPr>
          <p:spPr bwMode="auto">
            <a:xfrm>
              <a:off x="2471" y="1455"/>
              <a:ext cx="2835" cy="124"/>
            </a:xfrm>
            <a:custGeom>
              <a:avLst/>
              <a:gdLst>
                <a:gd name="T0" fmla="*/ 0 w 2968"/>
                <a:gd name="T1" fmla="*/ 106 h 145"/>
                <a:gd name="T2" fmla="*/ 483 w 2968"/>
                <a:gd name="T3" fmla="*/ 25 h 145"/>
                <a:gd name="T4" fmla="*/ 522 w 2968"/>
                <a:gd name="T5" fmla="*/ 21 h 145"/>
                <a:gd name="T6" fmla="*/ 564 w 2968"/>
                <a:gd name="T7" fmla="*/ 18 h 145"/>
                <a:gd name="T8" fmla="*/ 601 w 2968"/>
                <a:gd name="T9" fmla="*/ 13 h 145"/>
                <a:gd name="T10" fmla="*/ 641 w 2968"/>
                <a:gd name="T11" fmla="*/ 8 h 145"/>
                <a:gd name="T12" fmla="*/ 681 w 2968"/>
                <a:gd name="T13" fmla="*/ 3 h 145"/>
                <a:gd name="T14" fmla="*/ 718 w 2968"/>
                <a:gd name="T15" fmla="*/ 3 h 145"/>
                <a:gd name="T16" fmla="*/ 757 w 2968"/>
                <a:gd name="T17" fmla="*/ 0 h 145"/>
                <a:gd name="T18" fmla="*/ 797 w 2968"/>
                <a:gd name="T19" fmla="*/ 3 h 145"/>
                <a:gd name="T20" fmla="*/ 1035 w 2968"/>
                <a:gd name="T21" fmla="*/ 25 h 145"/>
                <a:gd name="T22" fmla="*/ 1113 w 2968"/>
                <a:gd name="T23" fmla="*/ 44 h 145"/>
                <a:gd name="T24" fmla="*/ 1188 w 2968"/>
                <a:gd name="T25" fmla="*/ 62 h 145"/>
                <a:gd name="T26" fmla="*/ 1278 w 2968"/>
                <a:gd name="T27" fmla="*/ 71 h 145"/>
                <a:gd name="T28" fmla="*/ 1333 w 2968"/>
                <a:gd name="T29" fmla="*/ 77 h 145"/>
                <a:gd name="T30" fmla="*/ 1761 w 2968"/>
                <a:gd name="T31" fmla="*/ 79 h 145"/>
                <a:gd name="T32" fmla="*/ 1965 w 2968"/>
                <a:gd name="T33" fmla="*/ 80 h 145"/>
                <a:gd name="T34" fmla="*/ 2308 w 2968"/>
                <a:gd name="T35" fmla="*/ 83 h 145"/>
                <a:gd name="T36" fmla="*/ 2708 w 2968"/>
                <a:gd name="T37" fmla="*/ 106 h 145"/>
                <a:gd name="T38" fmla="*/ 0 w 2968"/>
                <a:gd name="T39" fmla="*/ 106 h 14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2968"/>
                <a:gd name="T61" fmla="*/ 0 h 145"/>
                <a:gd name="T62" fmla="*/ 2968 w 2968"/>
                <a:gd name="T63" fmla="*/ 145 h 14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2968" h="145">
                  <a:moveTo>
                    <a:pt x="0" y="145"/>
                  </a:moveTo>
                  <a:lnTo>
                    <a:pt x="530" y="34"/>
                  </a:lnTo>
                  <a:lnTo>
                    <a:pt x="573" y="29"/>
                  </a:lnTo>
                  <a:lnTo>
                    <a:pt x="618" y="24"/>
                  </a:lnTo>
                  <a:lnTo>
                    <a:pt x="658" y="17"/>
                  </a:lnTo>
                  <a:lnTo>
                    <a:pt x="702" y="10"/>
                  </a:lnTo>
                  <a:lnTo>
                    <a:pt x="746" y="5"/>
                  </a:lnTo>
                  <a:lnTo>
                    <a:pt x="787" y="3"/>
                  </a:lnTo>
                  <a:lnTo>
                    <a:pt x="830" y="0"/>
                  </a:lnTo>
                  <a:lnTo>
                    <a:pt x="873" y="5"/>
                  </a:lnTo>
                  <a:lnTo>
                    <a:pt x="1135" y="34"/>
                  </a:lnTo>
                  <a:lnTo>
                    <a:pt x="1220" y="60"/>
                  </a:lnTo>
                  <a:lnTo>
                    <a:pt x="1302" y="85"/>
                  </a:lnTo>
                  <a:lnTo>
                    <a:pt x="1401" y="97"/>
                  </a:lnTo>
                  <a:lnTo>
                    <a:pt x="1461" y="105"/>
                  </a:lnTo>
                  <a:lnTo>
                    <a:pt x="1931" y="107"/>
                  </a:lnTo>
                  <a:lnTo>
                    <a:pt x="2153" y="109"/>
                  </a:lnTo>
                  <a:lnTo>
                    <a:pt x="2529" y="113"/>
                  </a:lnTo>
                  <a:lnTo>
                    <a:pt x="2968" y="145"/>
                  </a:lnTo>
                  <a:lnTo>
                    <a:pt x="0" y="145"/>
                  </a:lnTo>
                  <a:close/>
                </a:path>
              </a:pathLst>
            </a:custGeom>
            <a:solidFill>
              <a:schemeClr val="accent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479" name="Freeform 23"/>
            <p:cNvSpPr>
              <a:spLocks/>
            </p:cNvSpPr>
            <p:nvPr/>
          </p:nvSpPr>
          <p:spPr bwMode="auto">
            <a:xfrm>
              <a:off x="2559" y="1684"/>
              <a:ext cx="2758" cy="138"/>
            </a:xfrm>
            <a:custGeom>
              <a:avLst/>
              <a:gdLst>
                <a:gd name="T0" fmla="*/ 0 w 3056"/>
                <a:gd name="T1" fmla="*/ 124 h 154"/>
                <a:gd name="T2" fmla="*/ 305 w 3056"/>
                <a:gd name="T3" fmla="*/ 113 h 154"/>
                <a:gd name="T4" fmla="*/ 407 w 3056"/>
                <a:gd name="T5" fmla="*/ 91 h 154"/>
                <a:gd name="T6" fmla="*/ 488 w 3056"/>
                <a:gd name="T7" fmla="*/ 22 h 154"/>
                <a:gd name="T8" fmla="*/ 585 w 3056"/>
                <a:gd name="T9" fmla="*/ 0 h 154"/>
                <a:gd name="T10" fmla="*/ 998 w 3056"/>
                <a:gd name="T11" fmla="*/ 11 h 154"/>
                <a:gd name="T12" fmla="*/ 1017 w 3056"/>
                <a:gd name="T13" fmla="*/ 14 h 154"/>
                <a:gd name="T14" fmla="*/ 1033 w 3056"/>
                <a:gd name="T15" fmla="*/ 16 h 154"/>
                <a:gd name="T16" fmla="*/ 1050 w 3056"/>
                <a:gd name="T17" fmla="*/ 21 h 154"/>
                <a:gd name="T18" fmla="*/ 1069 w 3056"/>
                <a:gd name="T19" fmla="*/ 22 h 154"/>
                <a:gd name="T20" fmla="*/ 1086 w 3056"/>
                <a:gd name="T21" fmla="*/ 27 h 154"/>
                <a:gd name="T22" fmla="*/ 1103 w 3056"/>
                <a:gd name="T23" fmla="*/ 30 h 154"/>
                <a:gd name="T24" fmla="*/ 1119 w 3056"/>
                <a:gd name="T25" fmla="*/ 35 h 154"/>
                <a:gd name="T26" fmla="*/ 1136 w 3056"/>
                <a:gd name="T27" fmla="*/ 39 h 154"/>
                <a:gd name="T28" fmla="*/ 1257 w 3056"/>
                <a:gd name="T29" fmla="*/ 73 h 154"/>
                <a:gd name="T30" fmla="*/ 1386 w 3056"/>
                <a:gd name="T31" fmla="*/ 107 h 154"/>
                <a:gd name="T32" fmla="*/ 1827 w 3056"/>
                <a:gd name="T33" fmla="*/ 115 h 154"/>
                <a:gd name="T34" fmla="*/ 2353 w 3056"/>
                <a:gd name="T35" fmla="*/ 115 h 154"/>
                <a:gd name="T36" fmla="*/ 2489 w 3056"/>
                <a:gd name="T37" fmla="*/ 124 h 154"/>
                <a:gd name="T38" fmla="*/ 0 w 3056"/>
                <a:gd name="T39" fmla="*/ 124 h 15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3056"/>
                <a:gd name="T61" fmla="*/ 0 h 154"/>
                <a:gd name="T62" fmla="*/ 3056 w 3056"/>
                <a:gd name="T63" fmla="*/ 154 h 154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3056" h="154">
                  <a:moveTo>
                    <a:pt x="0" y="154"/>
                  </a:moveTo>
                  <a:lnTo>
                    <a:pt x="374" y="141"/>
                  </a:lnTo>
                  <a:lnTo>
                    <a:pt x="500" y="113"/>
                  </a:lnTo>
                  <a:lnTo>
                    <a:pt x="600" y="28"/>
                  </a:lnTo>
                  <a:lnTo>
                    <a:pt x="718" y="0"/>
                  </a:lnTo>
                  <a:lnTo>
                    <a:pt x="1226" y="13"/>
                  </a:lnTo>
                  <a:lnTo>
                    <a:pt x="1249" y="18"/>
                  </a:lnTo>
                  <a:lnTo>
                    <a:pt x="1269" y="20"/>
                  </a:lnTo>
                  <a:lnTo>
                    <a:pt x="1290" y="26"/>
                  </a:lnTo>
                  <a:lnTo>
                    <a:pt x="1313" y="28"/>
                  </a:lnTo>
                  <a:lnTo>
                    <a:pt x="1333" y="33"/>
                  </a:lnTo>
                  <a:lnTo>
                    <a:pt x="1354" y="38"/>
                  </a:lnTo>
                  <a:lnTo>
                    <a:pt x="1374" y="43"/>
                  </a:lnTo>
                  <a:lnTo>
                    <a:pt x="1395" y="49"/>
                  </a:lnTo>
                  <a:lnTo>
                    <a:pt x="1544" y="92"/>
                  </a:lnTo>
                  <a:lnTo>
                    <a:pt x="1702" y="133"/>
                  </a:lnTo>
                  <a:lnTo>
                    <a:pt x="2243" y="143"/>
                  </a:lnTo>
                  <a:lnTo>
                    <a:pt x="2889" y="143"/>
                  </a:lnTo>
                  <a:lnTo>
                    <a:pt x="3056" y="154"/>
                  </a:lnTo>
                  <a:lnTo>
                    <a:pt x="0" y="154"/>
                  </a:lnTo>
                </a:path>
              </a:pathLst>
            </a:custGeom>
            <a:solidFill>
              <a:schemeClr val="accent1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480" name="Freeform 24"/>
            <p:cNvSpPr>
              <a:spLocks/>
            </p:cNvSpPr>
            <p:nvPr/>
          </p:nvSpPr>
          <p:spPr bwMode="auto">
            <a:xfrm>
              <a:off x="2538" y="1927"/>
              <a:ext cx="2777" cy="157"/>
            </a:xfrm>
            <a:custGeom>
              <a:avLst/>
              <a:gdLst>
                <a:gd name="T0" fmla="*/ 334 w 3077"/>
                <a:gd name="T1" fmla="*/ 97 h 239"/>
                <a:gd name="T2" fmla="*/ 850 w 3077"/>
                <a:gd name="T3" fmla="*/ 49 h 239"/>
                <a:gd name="T4" fmla="*/ 1208 w 3077"/>
                <a:gd name="T5" fmla="*/ 0 h 239"/>
                <a:gd name="T6" fmla="*/ 1681 w 3077"/>
                <a:gd name="T7" fmla="*/ 2 h 239"/>
                <a:gd name="T8" fmla="*/ 1717 w 3077"/>
                <a:gd name="T9" fmla="*/ 5 h 239"/>
                <a:gd name="T10" fmla="*/ 1754 w 3077"/>
                <a:gd name="T11" fmla="*/ 9 h 239"/>
                <a:gd name="T12" fmla="*/ 1793 w 3077"/>
                <a:gd name="T13" fmla="*/ 19 h 239"/>
                <a:gd name="T14" fmla="*/ 1829 w 3077"/>
                <a:gd name="T15" fmla="*/ 34 h 239"/>
                <a:gd name="T16" fmla="*/ 1856 w 3077"/>
                <a:gd name="T17" fmla="*/ 45 h 239"/>
                <a:gd name="T18" fmla="*/ 1884 w 3077"/>
                <a:gd name="T19" fmla="*/ 58 h 239"/>
                <a:gd name="T20" fmla="*/ 1911 w 3077"/>
                <a:gd name="T21" fmla="*/ 68 h 239"/>
                <a:gd name="T22" fmla="*/ 1938 w 3077"/>
                <a:gd name="T23" fmla="*/ 76 h 239"/>
                <a:gd name="T24" fmla="*/ 1960 w 3077"/>
                <a:gd name="T25" fmla="*/ 82 h 239"/>
                <a:gd name="T26" fmla="*/ 1986 w 3077"/>
                <a:gd name="T27" fmla="*/ 85 h 239"/>
                <a:gd name="T28" fmla="*/ 2009 w 3077"/>
                <a:gd name="T29" fmla="*/ 89 h 239"/>
                <a:gd name="T30" fmla="*/ 2038 w 3077"/>
                <a:gd name="T31" fmla="*/ 90 h 239"/>
                <a:gd name="T32" fmla="*/ 2055 w 3077"/>
                <a:gd name="T33" fmla="*/ 91 h 239"/>
                <a:gd name="T34" fmla="*/ 2066 w 3077"/>
                <a:gd name="T35" fmla="*/ 91 h 239"/>
                <a:gd name="T36" fmla="*/ 2090 w 3077"/>
                <a:gd name="T37" fmla="*/ 91 h 239"/>
                <a:gd name="T38" fmla="*/ 2130 w 3077"/>
                <a:gd name="T39" fmla="*/ 89 h 239"/>
                <a:gd name="T40" fmla="*/ 2144 w 3077"/>
                <a:gd name="T41" fmla="*/ 83 h 239"/>
                <a:gd name="T42" fmla="*/ 2152 w 3077"/>
                <a:gd name="T43" fmla="*/ 76 h 239"/>
                <a:gd name="T44" fmla="*/ 2161 w 3077"/>
                <a:gd name="T45" fmla="*/ 68 h 239"/>
                <a:gd name="T46" fmla="*/ 2178 w 3077"/>
                <a:gd name="T47" fmla="*/ 68 h 239"/>
                <a:gd name="T48" fmla="*/ 2186 w 3077"/>
                <a:gd name="T49" fmla="*/ 74 h 239"/>
                <a:gd name="T50" fmla="*/ 2190 w 3077"/>
                <a:gd name="T51" fmla="*/ 81 h 239"/>
                <a:gd name="T52" fmla="*/ 2195 w 3077"/>
                <a:gd name="T53" fmla="*/ 86 h 239"/>
                <a:gd name="T54" fmla="*/ 2218 w 3077"/>
                <a:gd name="T55" fmla="*/ 91 h 239"/>
                <a:gd name="T56" fmla="*/ 2289 w 3077"/>
                <a:gd name="T57" fmla="*/ 95 h 239"/>
                <a:gd name="T58" fmla="*/ 2383 w 3077"/>
                <a:gd name="T59" fmla="*/ 99 h 239"/>
                <a:gd name="T60" fmla="*/ 2470 w 3077"/>
                <a:gd name="T61" fmla="*/ 101 h 239"/>
                <a:gd name="T62" fmla="*/ 2111 w 3077"/>
                <a:gd name="T63" fmla="*/ 103 h 239"/>
                <a:gd name="T64" fmla="*/ 1383 w 3077"/>
                <a:gd name="T65" fmla="*/ 103 h 239"/>
                <a:gd name="T66" fmla="*/ 267 w 3077"/>
                <a:gd name="T67" fmla="*/ 103 h 23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077"/>
                <a:gd name="T103" fmla="*/ 0 h 239"/>
                <a:gd name="T104" fmla="*/ 3077 w 3077"/>
                <a:gd name="T105" fmla="*/ 239 h 23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077" h="239">
                  <a:moveTo>
                    <a:pt x="0" y="239"/>
                  </a:moveTo>
                  <a:lnTo>
                    <a:pt x="410" y="226"/>
                  </a:lnTo>
                  <a:lnTo>
                    <a:pt x="738" y="193"/>
                  </a:lnTo>
                  <a:lnTo>
                    <a:pt x="1044" y="113"/>
                  </a:lnTo>
                  <a:lnTo>
                    <a:pt x="1338" y="21"/>
                  </a:lnTo>
                  <a:lnTo>
                    <a:pt x="1484" y="0"/>
                  </a:lnTo>
                  <a:lnTo>
                    <a:pt x="2038" y="0"/>
                  </a:lnTo>
                  <a:lnTo>
                    <a:pt x="2064" y="5"/>
                  </a:lnTo>
                  <a:lnTo>
                    <a:pt x="2084" y="8"/>
                  </a:lnTo>
                  <a:lnTo>
                    <a:pt x="2107" y="11"/>
                  </a:lnTo>
                  <a:lnTo>
                    <a:pt x="2131" y="16"/>
                  </a:lnTo>
                  <a:lnTo>
                    <a:pt x="2154" y="21"/>
                  </a:lnTo>
                  <a:lnTo>
                    <a:pt x="2179" y="31"/>
                  </a:lnTo>
                  <a:lnTo>
                    <a:pt x="2202" y="44"/>
                  </a:lnTo>
                  <a:lnTo>
                    <a:pt x="2231" y="64"/>
                  </a:lnTo>
                  <a:lnTo>
                    <a:pt x="2246" y="77"/>
                  </a:lnTo>
                  <a:lnTo>
                    <a:pt x="2264" y="93"/>
                  </a:lnTo>
                  <a:lnTo>
                    <a:pt x="2279" y="105"/>
                  </a:lnTo>
                  <a:lnTo>
                    <a:pt x="2297" y="121"/>
                  </a:lnTo>
                  <a:lnTo>
                    <a:pt x="2313" y="134"/>
                  </a:lnTo>
                  <a:lnTo>
                    <a:pt x="2331" y="146"/>
                  </a:lnTo>
                  <a:lnTo>
                    <a:pt x="2346" y="159"/>
                  </a:lnTo>
                  <a:lnTo>
                    <a:pt x="2364" y="169"/>
                  </a:lnTo>
                  <a:lnTo>
                    <a:pt x="2379" y="177"/>
                  </a:lnTo>
                  <a:lnTo>
                    <a:pt x="2392" y="182"/>
                  </a:lnTo>
                  <a:lnTo>
                    <a:pt x="2407" y="190"/>
                  </a:lnTo>
                  <a:lnTo>
                    <a:pt x="2423" y="193"/>
                  </a:lnTo>
                  <a:lnTo>
                    <a:pt x="2438" y="198"/>
                  </a:lnTo>
                  <a:lnTo>
                    <a:pt x="2454" y="203"/>
                  </a:lnTo>
                  <a:lnTo>
                    <a:pt x="2466" y="205"/>
                  </a:lnTo>
                  <a:lnTo>
                    <a:pt x="2482" y="208"/>
                  </a:lnTo>
                  <a:lnTo>
                    <a:pt x="2502" y="208"/>
                  </a:lnTo>
                  <a:lnTo>
                    <a:pt x="2515" y="210"/>
                  </a:lnTo>
                  <a:lnTo>
                    <a:pt x="2523" y="210"/>
                  </a:lnTo>
                  <a:lnTo>
                    <a:pt x="2528" y="210"/>
                  </a:lnTo>
                  <a:lnTo>
                    <a:pt x="2536" y="210"/>
                  </a:lnTo>
                  <a:lnTo>
                    <a:pt x="2548" y="210"/>
                  </a:lnTo>
                  <a:lnTo>
                    <a:pt x="2566" y="210"/>
                  </a:lnTo>
                  <a:lnTo>
                    <a:pt x="2595" y="210"/>
                  </a:lnTo>
                  <a:lnTo>
                    <a:pt x="2615" y="205"/>
                  </a:lnTo>
                  <a:lnTo>
                    <a:pt x="2625" y="200"/>
                  </a:lnTo>
                  <a:lnTo>
                    <a:pt x="2633" y="193"/>
                  </a:lnTo>
                  <a:lnTo>
                    <a:pt x="2638" y="182"/>
                  </a:lnTo>
                  <a:lnTo>
                    <a:pt x="2643" y="175"/>
                  </a:lnTo>
                  <a:lnTo>
                    <a:pt x="2646" y="167"/>
                  </a:lnTo>
                  <a:lnTo>
                    <a:pt x="2654" y="159"/>
                  </a:lnTo>
                  <a:lnTo>
                    <a:pt x="2664" y="157"/>
                  </a:lnTo>
                  <a:lnTo>
                    <a:pt x="2674" y="159"/>
                  </a:lnTo>
                  <a:lnTo>
                    <a:pt x="2682" y="164"/>
                  </a:lnTo>
                  <a:lnTo>
                    <a:pt x="2684" y="172"/>
                  </a:lnTo>
                  <a:lnTo>
                    <a:pt x="2687" y="180"/>
                  </a:lnTo>
                  <a:lnTo>
                    <a:pt x="2689" y="187"/>
                  </a:lnTo>
                  <a:lnTo>
                    <a:pt x="2689" y="195"/>
                  </a:lnTo>
                  <a:lnTo>
                    <a:pt x="2695" y="200"/>
                  </a:lnTo>
                  <a:lnTo>
                    <a:pt x="2702" y="208"/>
                  </a:lnTo>
                  <a:lnTo>
                    <a:pt x="2723" y="210"/>
                  </a:lnTo>
                  <a:lnTo>
                    <a:pt x="2761" y="216"/>
                  </a:lnTo>
                  <a:lnTo>
                    <a:pt x="2810" y="221"/>
                  </a:lnTo>
                  <a:lnTo>
                    <a:pt x="2866" y="223"/>
                  </a:lnTo>
                  <a:lnTo>
                    <a:pt x="2925" y="228"/>
                  </a:lnTo>
                  <a:lnTo>
                    <a:pt x="2982" y="231"/>
                  </a:lnTo>
                  <a:lnTo>
                    <a:pt x="3033" y="234"/>
                  </a:lnTo>
                  <a:lnTo>
                    <a:pt x="3077" y="239"/>
                  </a:lnTo>
                  <a:lnTo>
                    <a:pt x="2592" y="239"/>
                  </a:lnTo>
                  <a:lnTo>
                    <a:pt x="2295" y="239"/>
                  </a:lnTo>
                  <a:lnTo>
                    <a:pt x="1697" y="239"/>
                  </a:lnTo>
                  <a:lnTo>
                    <a:pt x="1044" y="239"/>
                  </a:lnTo>
                  <a:lnTo>
                    <a:pt x="328" y="239"/>
                  </a:lnTo>
                  <a:lnTo>
                    <a:pt x="0" y="239"/>
                  </a:lnTo>
                  <a:close/>
                </a:path>
              </a:pathLst>
            </a:custGeom>
            <a:solidFill>
              <a:schemeClr val="accent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481" name="Freeform 25"/>
            <p:cNvSpPr>
              <a:spLocks/>
            </p:cNvSpPr>
            <p:nvPr/>
          </p:nvSpPr>
          <p:spPr bwMode="auto">
            <a:xfrm>
              <a:off x="2566" y="2189"/>
              <a:ext cx="2749" cy="106"/>
            </a:xfrm>
            <a:custGeom>
              <a:avLst/>
              <a:gdLst>
                <a:gd name="T0" fmla="*/ 0 w 3046"/>
                <a:gd name="T1" fmla="*/ 95 h 118"/>
                <a:gd name="T2" fmla="*/ 399 w 3046"/>
                <a:gd name="T3" fmla="*/ 95 h 118"/>
                <a:gd name="T4" fmla="*/ 509 w 3046"/>
                <a:gd name="T5" fmla="*/ 75 h 118"/>
                <a:gd name="T6" fmla="*/ 590 w 3046"/>
                <a:gd name="T7" fmla="*/ 70 h 118"/>
                <a:gd name="T8" fmla="*/ 666 w 3046"/>
                <a:gd name="T9" fmla="*/ 95 h 118"/>
                <a:gd name="T10" fmla="*/ 737 w 3046"/>
                <a:gd name="T11" fmla="*/ 81 h 118"/>
                <a:gd name="T12" fmla="*/ 806 w 3046"/>
                <a:gd name="T13" fmla="*/ 70 h 118"/>
                <a:gd name="T14" fmla="*/ 875 w 3046"/>
                <a:gd name="T15" fmla="*/ 70 h 118"/>
                <a:gd name="T16" fmla="*/ 935 w 3046"/>
                <a:gd name="T17" fmla="*/ 95 h 118"/>
                <a:gd name="T18" fmla="*/ 967 w 3046"/>
                <a:gd name="T19" fmla="*/ 95 h 118"/>
                <a:gd name="T20" fmla="*/ 1027 w 3046"/>
                <a:gd name="T21" fmla="*/ 70 h 118"/>
                <a:gd name="T22" fmla="*/ 1113 w 3046"/>
                <a:gd name="T23" fmla="*/ 53 h 118"/>
                <a:gd name="T24" fmla="*/ 1197 w 3046"/>
                <a:gd name="T25" fmla="*/ 64 h 118"/>
                <a:gd name="T26" fmla="*/ 1274 w 3046"/>
                <a:gd name="T27" fmla="*/ 95 h 118"/>
                <a:gd name="T28" fmla="*/ 1451 w 3046"/>
                <a:gd name="T29" fmla="*/ 48 h 118"/>
                <a:gd name="T30" fmla="*/ 1520 w 3046"/>
                <a:gd name="T31" fmla="*/ 44 h 118"/>
                <a:gd name="T32" fmla="*/ 1558 w 3046"/>
                <a:gd name="T33" fmla="*/ 70 h 118"/>
                <a:gd name="T34" fmla="*/ 1575 w 3046"/>
                <a:gd name="T35" fmla="*/ 95 h 118"/>
                <a:gd name="T36" fmla="*/ 1693 w 3046"/>
                <a:gd name="T37" fmla="*/ 37 h 118"/>
                <a:gd name="T38" fmla="*/ 1704 w 3046"/>
                <a:gd name="T39" fmla="*/ 33 h 118"/>
                <a:gd name="T40" fmla="*/ 1717 w 3046"/>
                <a:gd name="T41" fmla="*/ 29 h 118"/>
                <a:gd name="T42" fmla="*/ 1726 w 3046"/>
                <a:gd name="T43" fmla="*/ 25 h 118"/>
                <a:gd name="T44" fmla="*/ 1737 w 3046"/>
                <a:gd name="T45" fmla="*/ 20 h 118"/>
                <a:gd name="T46" fmla="*/ 1748 w 3046"/>
                <a:gd name="T47" fmla="*/ 16 h 118"/>
                <a:gd name="T48" fmla="*/ 1760 w 3046"/>
                <a:gd name="T49" fmla="*/ 12 h 118"/>
                <a:gd name="T50" fmla="*/ 1773 w 3046"/>
                <a:gd name="T51" fmla="*/ 8 h 118"/>
                <a:gd name="T52" fmla="*/ 1785 w 3046"/>
                <a:gd name="T53" fmla="*/ 5 h 118"/>
                <a:gd name="T54" fmla="*/ 1796 w 3046"/>
                <a:gd name="T55" fmla="*/ 4 h 118"/>
                <a:gd name="T56" fmla="*/ 1806 w 3046"/>
                <a:gd name="T57" fmla="*/ 2 h 118"/>
                <a:gd name="T58" fmla="*/ 1817 w 3046"/>
                <a:gd name="T59" fmla="*/ 0 h 118"/>
                <a:gd name="T60" fmla="*/ 1825 w 3046"/>
                <a:gd name="T61" fmla="*/ 0 h 118"/>
                <a:gd name="T62" fmla="*/ 1835 w 3046"/>
                <a:gd name="T63" fmla="*/ 0 h 118"/>
                <a:gd name="T64" fmla="*/ 1846 w 3046"/>
                <a:gd name="T65" fmla="*/ 0 h 118"/>
                <a:gd name="T66" fmla="*/ 1856 w 3046"/>
                <a:gd name="T67" fmla="*/ 2 h 118"/>
                <a:gd name="T68" fmla="*/ 1867 w 3046"/>
                <a:gd name="T69" fmla="*/ 4 h 118"/>
                <a:gd name="T70" fmla="*/ 1988 w 3046"/>
                <a:gd name="T71" fmla="*/ 44 h 118"/>
                <a:gd name="T72" fmla="*/ 2002 w 3046"/>
                <a:gd name="T73" fmla="*/ 48 h 118"/>
                <a:gd name="T74" fmla="*/ 2015 w 3046"/>
                <a:gd name="T75" fmla="*/ 51 h 118"/>
                <a:gd name="T76" fmla="*/ 2030 w 3046"/>
                <a:gd name="T77" fmla="*/ 56 h 118"/>
                <a:gd name="T78" fmla="*/ 2042 w 3046"/>
                <a:gd name="T79" fmla="*/ 59 h 118"/>
                <a:gd name="T80" fmla="*/ 2055 w 3046"/>
                <a:gd name="T81" fmla="*/ 64 h 118"/>
                <a:gd name="T82" fmla="*/ 2071 w 3046"/>
                <a:gd name="T83" fmla="*/ 66 h 118"/>
                <a:gd name="T84" fmla="*/ 2088 w 3046"/>
                <a:gd name="T85" fmla="*/ 70 h 118"/>
                <a:gd name="T86" fmla="*/ 2109 w 3046"/>
                <a:gd name="T87" fmla="*/ 72 h 118"/>
                <a:gd name="T88" fmla="*/ 2278 w 3046"/>
                <a:gd name="T89" fmla="*/ 75 h 118"/>
                <a:gd name="T90" fmla="*/ 2364 w 3046"/>
                <a:gd name="T91" fmla="*/ 81 h 118"/>
                <a:gd name="T92" fmla="*/ 2481 w 3046"/>
                <a:gd name="T93" fmla="*/ 95 h 118"/>
                <a:gd name="T94" fmla="*/ 0 w 3046"/>
                <a:gd name="T95" fmla="*/ 95 h 118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046"/>
                <a:gd name="T145" fmla="*/ 0 h 118"/>
                <a:gd name="T146" fmla="*/ 3046 w 3046"/>
                <a:gd name="T147" fmla="*/ 118 h 118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046" h="118">
                  <a:moveTo>
                    <a:pt x="0" y="118"/>
                  </a:moveTo>
                  <a:lnTo>
                    <a:pt x="490" y="118"/>
                  </a:lnTo>
                  <a:lnTo>
                    <a:pt x="625" y="92"/>
                  </a:lnTo>
                  <a:lnTo>
                    <a:pt x="725" y="87"/>
                  </a:lnTo>
                  <a:lnTo>
                    <a:pt x="818" y="118"/>
                  </a:lnTo>
                  <a:lnTo>
                    <a:pt x="905" y="100"/>
                  </a:lnTo>
                  <a:lnTo>
                    <a:pt x="989" y="87"/>
                  </a:lnTo>
                  <a:lnTo>
                    <a:pt x="1074" y="87"/>
                  </a:lnTo>
                  <a:lnTo>
                    <a:pt x="1148" y="118"/>
                  </a:lnTo>
                  <a:lnTo>
                    <a:pt x="1187" y="118"/>
                  </a:lnTo>
                  <a:lnTo>
                    <a:pt x="1261" y="87"/>
                  </a:lnTo>
                  <a:lnTo>
                    <a:pt x="1366" y="66"/>
                  </a:lnTo>
                  <a:lnTo>
                    <a:pt x="1469" y="79"/>
                  </a:lnTo>
                  <a:lnTo>
                    <a:pt x="1564" y="118"/>
                  </a:lnTo>
                  <a:lnTo>
                    <a:pt x="1782" y="59"/>
                  </a:lnTo>
                  <a:lnTo>
                    <a:pt x="1866" y="54"/>
                  </a:lnTo>
                  <a:lnTo>
                    <a:pt x="1912" y="87"/>
                  </a:lnTo>
                  <a:lnTo>
                    <a:pt x="1933" y="118"/>
                  </a:lnTo>
                  <a:lnTo>
                    <a:pt x="2079" y="46"/>
                  </a:lnTo>
                  <a:lnTo>
                    <a:pt x="2092" y="41"/>
                  </a:lnTo>
                  <a:lnTo>
                    <a:pt x="2107" y="36"/>
                  </a:lnTo>
                  <a:lnTo>
                    <a:pt x="2120" y="31"/>
                  </a:lnTo>
                  <a:lnTo>
                    <a:pt x="2133" y="25"/>
                  </a:lnTo>
                  <a:lnTo>
                    <a:pt x="2146" y="20"/>
                  </a:lnTo>
                  <a:lnTo>
                    <a:pt x="2161" y="15"/>
                  </a:lnTo>
                  <a:lnTo>
                    <a:pt x="2176" y="10"/>
                  </a:lnTo>
                  <a:lnTo>
                    <a:pt x="2192" y="7"/>
                  </a:lnTo>
                  <a:lnTo>
                    <a:pt x="2205" y="5"/>
                  </a:lnTo>
                  <a:lnTo>
                    <a:pt x="2217" y="2"/>
                  </a:lnTo>
                  <a:lnTo>
                    <a:pt x="2230" y="0"/>
                  </a:lnTo>
                  <a:lnTo>
                    <a:pt x="2241" y="0"/>
                  </a:lnTo>
                  <a:lnTo>
                    <a:pt x="2253" y="0"/>
                  </a:lnTo>
                  <a:lnTo>
                    <a:pt x="2266" y="0"/>
                  </a:lnTo>
                  <a:lnTo>
                    <a:pt x="2279" y="2"/>
                  </a:lnTo>
                  <a:lnTo>
                    <a:pt x="2292" y="5"/>
                  </a:lnTo>
                  <a:lnTo>
                    <a:pt x="2441" y="54"/>
                  </a:lnTo>
                  <a:lnTo>
                    <a:pt x="2458" y="59"/>
                  </a:lnTo>
                  <a:lnTo>
                    <a:pt x="2474" y="64"/>
                  </a:lnTo>
                  <a:lnTo>
                    <a:pt x="2492" y="69"/>
                  </a:lnTo>
                  <a:lnTo>
                    <a:pt x="2507" y="74"/>
                  </a:lnTo>
                  <a:lnTo>
                    <a:pt x="2523" y="79"/>
                  </a:lnTo>
                  <a:lnTo>
                    <a:pt x="2543" y="82"/>
                  </a:lnTo>
                  <a:lnTo>
                    <a:pt x="2564" y="87"/>
                  </a:lnTo>
                  <a:lnTo>
                    <a:pt x="2589" y="89"/>
                  </a:lnTo>
                  <a:lnTo>
                    <a:pt x="2797" y="92"/>
                  </a:lnTo>
                  <a:lnTo>
                    <a:pt x="2902" y="100"/>
                  </a:lnTo>
                  <a:lnTo>
                    <a:pt x="3046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482" name="Rectangle 26"/>
            <p:cNvSpPr>
              <a:spLocks noChangeArrowheads="1"/>
            </p:cNvSpPr>
            <p:nvPr/>
          </p:nvSpPr>
          <p:spPr bwMode="auto">
            <a:xfrm>
              <a:off x="3598" y="712"/>
              <a:ext cx="570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2100" b="1">
                  <a:solidFill>
                    <a:srgbClr val="FF9900"/>
                  </a:solidFill>
                  <a:latin typeface="Arial" panose="020B0604020202020204" pitchFamily="34" charset="0"/>
                </a:rPr>
                <a:t>Φάσεις</a:t>
              </a:r>
              <a:endParaRPr lang="en-US" altLang="el-GR" sz="2100" b="1">
                <a:solidFill>
                  <a:srgbClr val="FF99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483" name="Rectangle 27"/>
            <p:cNvSpPr>
              <a:spLocks noChangeArrowheads="1"/>
            </p:cNvSpPr>
            <p:nvPr/>
          </p:nvSpPr>
          <p:spPr bwMode="auto">
            <a:xfrm>
              <a:off x="360" y="925"/>
              <a:ext cx="1733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endParaRPr lang="el-GR" altLang="el-GR" sz="2100" b="1">
                <a:solidFill>
                  <a:srgbClr val="FF99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484" name="Rectangle 28"/>
            <p:cNvSpPr>
              <a:spLocks noChangeArrowheads="1"/>
            </p:cNvSpPr>
            <p:nvPr/>
          </p:nvSpPr>
          <p:spPr bwMode="auto">
            <a:xfrm>
              <a:off x="3562" y="3804"/>
              <a:ext cx="1077" cy="1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2100" b="1">
                  <a:solidFill>
                    <a:srgbClr val="FF9900"/>
                  </a:solidFill>
                  <a:latin typeface="Arial" panose="020B0604020202020204" pitchFamily="34" charset="0"/>
                </a:rPr>
                <a:t>Επαναλήψεις</a:t>
              </a:r>
              <a:endParaRPr lang="en-US" altLang="el-GR" sz="2100" b="1">
                <a:solidFill>
                  <a:srgbClr val="FF99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485" name="Freeform 29"/>
            <p:cNvSpPr>
              <a:spLocks/>
            </p:cNvSpPr>
            <p:nvPr/>
          </p:nvSpPr>
          <p:spPr bwMode="auto">
            <a:xfrm>
              <a:off x="3002" y="3510"/>
              <a:ext cx="19" cy="173"/>
            </a:xfrm>
            <a:custGeom>
              <a:avLst/>
              <a:gdLst>
                <a:gd name="T0" fmla="*/ 9 w 21"/>
                <a:gd name="T1" fmla="*/ 156 h 192"/>
                <a:gd name="T2" fmla="*/ 17 w 21"/>
                <a:gd name="T3" fmla="*/ 156 h 192"/>
                <a:gd name="T4" fmla="*/ 17 w 21"/>
                <a:gd name="T5" fmla="*/ 0 h 192"/>
                <a:gd name="T6" fmla="*/ 0 w 21"/>
                <a:gd name="T7" fmla="*/ 0 h 192"/>
                <a:gd name="T8" fmla="*/ 0 w 21"/>
                <a:gd name="T9" fmla="*/ 156 h 192"/>
                <a:gd name="T10" fmla="*/ 9 w 21"/>
                <a:gd name="T11" fmla="*/ 156 h 1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92"/>
                <a:gd name="T20" fmla="*/ 21 w 21"/>
                <a:gd name="T21" fmla="*/ 192 h 1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92">
                  <a:moveTo>
                    <a:pt x="11" y="192"/>
                  </a:moveTo>
                  <a:lnTo>
                    <a:pt x="21" y="192"/>
                  </a:lnTo>
                  <a:lnTo>
                    <a:pt x="21" y="0"/>
                  </a:lnTo>
                  <a:lnTo>
                    <a:pt x="0" y="0"/>
                  </a:lnTo>
                  <a:lnTo>
                    <a:pt x="0" y="192"/>
                  </a:lnTo>
                  <a:lnTo>
                    <a:pt x="11" y="192"/>
                  </a:lnTo>
                  <a:close/>
                </a:path>
              </a:pathLst>
            </a:custGeom>
            <a:solidFill>
              <a:schemeClr val="tx1"/>
            </a:solidFill>
            <a:ln w="63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486" name="Rectangle 30"/>
            <p:cNvSpPr>
              <a:spLocks noChangeArrowheads="1"/>
            </p:cNvSpPr>
            <p:nvPr/>
          </p:nvSpPr>
          <p:spPr bwMode="auto">
            <a:xfrm>
              <a:off x="360" y="2659"/>
              <a:ext cx="1795" cy="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endParaRPr lang="el-GR" altLang="el-GR" sz="2300" b="1">
                <a:solidFill>
                  <a:srgbClr val="FF99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9487" name="Line 31"/>
            <p:cNvSpPr>
              <a:spLocks noChangeShapeType="1"/>
            </p:cNvSpPr>
            <p:nvPr/>
          </p:nvSpPr>
          <p:spPr bwMode="auto">
            <a:xfrm flipH="1">
              <a:off x="4314" y="3504"/>
              <a:ext cx="1" cy="181"/>
            </a:xfrm>
            <a:prstGeom prst="line">
              <a:avLst/>
            </a:prstGeom>
            <a:noFill/>
            <a:ln w="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9488" name="Line 32"/>
            <p:cNvSpPr>
              <a:spLocks noChangeShapeType="1"/>
            </p:cNvSpPr>
            <p:nvPr/>
          </p:nvSpPr>
          <p:spPr bwMode="auto">
            <a:xfrm>
              <a:off x="3990" y="3505"/>
              <a:ext cx="0" cy="174"/>
            </a:xfrm>
            <a:prstGeom prst="line">
              <a:avLst/>
            </a:prstGeom>
            <a:noFill/>
            <a:ln w="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9489" name="Line 33"/>
            <p:cNvSpPr>
              <a:spLocks noChangeShapeType="1"/>
            </p:cNvSpPr>
            <p:nvPr/>
          </p:nvSpPr>
          <p:spPr bwMode="auto">
            <a:xfrm>
              <a:off x="3317" y="3505"/>
              <a:ext cx="1" cy="175"/>
            </a:xfrm>
            <a:prstGeom prst="line">
              <a:avLst/>
            </a:prstGeom>
            <a:noFill/>
            <a:ln w="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9490" name="Rectangle 34"/>
            <p:cNvSpPr>
              <a:spLocks noChangeArrowheads="1"/>
            </p:cNvSpPr>
            <p:nvPr/>
          </p:nvSpPr>
          <p:spPr bwMode="auto">
            <a:xfrm>
              <a:off x="3418" y="3518"/>
              <a:ext cx="138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n-US" altLang="el-GR" sz="1300">
                  <a:latin typeface="Arial" panose="020B0604020202020204" pitchFamily="34" charset="0"/>
                </a:rPr>
                <a:t> </a:t>
              </a:r>
              <a:r>
                <a:rPr lang="el-GR" altLang="el-GR" sz="1300">
                  <a:latin typeface="Arial" panose="020B0604020202020204" pitchFamily="34" charset="0"/>
                </a:rPr>
                <a:t>Ε</a:t>
              </a:r>
              <a:r>
                <a:rPr lang="el-GR" altLang="el-GR" sz="1300" baseline="-25000">
                  <a:latin typeface="Arial" panose="020B0604020202020204" pitchFamily="34" charset="0"/>
                </a:rPr>
                <a:t>2</a:t>
              </a:r>
              <a:endParaRPr lang="en-US" altLang="el-GR" sz="1300" baseline="-25000">
                <a:latin typeface="Arial" panose="020B0604020202020204" pitchFamily="34" charset="0"/>
              </a:endParaRPr>
            </a:p>
          </p:txBody>
        </p:sp>
        <p:sp>
          <p:nvSpPr>
            <p:cNvPr id="19491" name="Rectangle 35"/>
            <p:cNvSpPr>
              <a:spLocks noChangeArrowheads="1"/>
            </p:cNvSpPr>
            <p:nvPr/>
          </p:nvSpPr>
          <p:spPr bwMode="auto">
            <a:xfrm>
              <a:off x="3669" y="3518"/>
              <a:ext cx="290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300">
                  <a:latin typeface="Arial" panose="020B0604020202020204" pitchFamily="34" charset="0"/>
                </a:rPr>
                <a:t>Ε</a:t>
              </a:r>
              <a:r>
                <a:rPr lang="el-GR" altLang="el-GR" sz="1300" baseline="-25000">
                  <a:latin typeface="Arial" panose="020B0604020202020204" pitchFamily="34" charset="0"/>
                </a:rPr>
                <a:t>ν</a:t>
              </a:r>
              <a:endParaRPr lang="en-US" altLang="el-GR" sz="1300" baseline="-25000">
                <a:latin typeface="Arial" panose="020B0604020202020204" pitchFamily="34" charset="0"/>
              </a:endParaRPr>
            </a:p>
          </p:txBody>
        </p:sp>
        <p:sp>
          <p:nvSpPr>
            <p:cNvPr id="19492" name="Rectangle 36"/>
            <p:cNvSpPr>
              <a:spLocks noChangeArrowheads="1"/>
            </p:cNvSpPr>
            <p:nvPr/>
          </p:nvSpPr>
          <p:spPr bwMode="auto">
            <a:xfrm>
              <a:off x="4020" y="3518"/>
              <a:ext cx="264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n-US" altLang="el-GR" sz="1300">
                  <a:latin typeface="Arial" panose="020B0604020202020204" pitchFamily="34" charset="0"/>
                </a:rPr>
                <a:t> </a:t>
              </a:r>
              <a:r>
                <a:rPr lang="el-GR" altLang="el-GR" sz="1300">
                  <a:latin typeface="Arial" panose="020B0604020202020204" pitchFamily="34" charset="0"/>
                </a:rPr>
                <a:t>Ε</a:t>
              </a:r>
              <a:r>
                <a:rPr lang="el-GR" altLang="el-GR" sz="1300" baseline="-25000">
                  <a:latin typeface="Arial" panose="020B0604020202020204" pitchFamily="34" charset="0"/>
                </a:rPr>
                <a:t>ν+1</a:t>
              </a:r>
              <a:endParaRPr lang="en-US" altLang="el-GR" sz="1300" baseline="-25000">
                <a:latin typeface="Arial" panose="020B0604020202020204" pitchFamily="34" charset="0"/>
              </a:endParaRPr>
            </a:p>
          </p:txBody>
        </p:sp>
        <p:sp>
          <p:nvSpPr>
            <p:cNvPr id="19493" name="Rectangle 37"/>
            <p:cNvSpPr>
              <a:spLocks noChangeArrowheads="1"/>
            </p:cNvSpPr>
            <p:nvPr/>
          </p:nvSpPr>
          <p:spPr bwMode="auto">
            <a:xfrm>
              <a:off x="4331" y="3518"/>
              <a:ext cx="253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n-US" altLang="el-GR" sz="1300">
                  <a:latin typeface="Arial" panose="020B0604020202020204" pitchFamily="34" charset="0"/>
                </a:rPr>
                <a:t> </a:t>
              </a:r>
              <a:r>
                <a:rPr lang="el-GR" altLang="el-GR" sz="1300">
                  <a:latin typeface="Arial" panose="020B0604020202020204" pitchFamily="34" charset="0"/>
                </a:rPr>
                <a:t>Ε</a:t>
              </a:r>
              <a:r>
                <a:rPr lang="el-GR" altLang="el-GR" sz="1300" baseline="-25000">
                  <a:latin typeface="Arial" panose="020B0604020202020204" pitchFamily="34" charset="0"/>
                </a:rPr>
                <a:t>ν+2</a:t>
              </a:r>
              <a:endParaRPr lang="en-US" altLang="el-GR" sz="1300" baseline="-25000">
                <a:latin typeface="Arial" panose="020B0604020202020204" pitchFamily="34" charset="0"/>
              </a:endParaRPr>
            </a:p>
          </p:txBody>
        </p:sp>
        <p:sp>
          <p:nvSpPr>
            <p:cNvPr id="19494" name="Rectangle 38"/>
            <p:cNvSpPr>
              <a:spLocks noChangeArrowheads="1"/>
            </p:cNvSpPr>
            <p:nvPr/>
          </p:nvSpPr>
          <p:spPr bwMode="auto">
            <a:xfrm>
              <a:off x="4652" y="3518"/>
              <a:ext cx="327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n-US" altLang="el-GR" sz="1300">
                  <a:latin typeface="Arial" panose="020B0604020202020204" pitchFamily="34" charset="0"/>
                </a:rPr>
                <a:t> </a:t>
              </a:r>
              <a:r>
                <a:rPr lang="el-GR" altLang="el-GR" sz="1300">
                  <a:latin typeface="Arial" panose="020B0604020202020204" pitchFamily="34" charset="0"/>
                </a:rPr>
                <a:t>Ε</a:t>
              </a:r>
              <a:r>
                <a:rPr lang="el-GR" altLang="el-GR" sz="1300" baseline="-25000">
                  <a:latin typeface="Arial" panose="020B0604020202020204" pitchFamily="34" charset="0"/>
                </a:rPr>
                <a:t>μ</a:t>
              </a:r>
              <a:endParaRPr lang="en-US" altLang="el-GR" sz="1300" baseline="-25000">
                <a:latin typeface="Arial" panose="020B0604020202020204" pitchFamily="34" charset="0"/>
              </a:endParaRPr>
            </a:p>
          </p:txBody>
        </p:sp>
        <p:sp>
          <p:nvSpPr>
            <p:cNvPr id="19495" name="Rectangle 39"/>
            <p:cNvSpPr>
              <a:spLocks noChangeArrowheads="1"/>
            </p:cNvSpPr>
            <p:nvPr/>
          </p:nvSpPr>
          <p:spPr bwMode="auto">
            <a:xfrm>
              <a:off x="5020" y="3518"/>
              <a:ext cx="289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n-US" altLang="el-GR" sz="1300">
                  <a:latin typeface="Arial" panose="020B0604020202020204" pitchFamily="34" charset="0"/>
                </a:rPr>
                <a:t> </a:t>
              </a:r>
              <a:r>
                <a:rPr lang="el-GR" altLang="el-GR" sz="1300">
                  <a:latin typeface="Arial" panose="020B0604020202020204" pitchFamily="34" charset="0"/>
                </a:rPr>
                <a:t>Ε</a:t>
              </a:r>
              <a:r>
                <a:rPr lang="el-GR" altLang="el-GR" sz="1300" baseline="-25000">
                  <a:latin typeface="Arial" panose="020B0604020202020204" pitchFamily="34" charset="0"/>
                </a:rPr>
                <a:t>μ+1</a:t>
              </a:r>
              <a:endParaRPr lang="en-US" altLang="el-GR" sz="1300" baseline="-25000">
                <a:latin typeface="Arial" panose="020B0604020202020204" pitchFamily="34" charset="0"/>
              </a:endParaRPr>
            </a:p>
          </p:txBody>
        </p:sp>
        <p:sp>
          <p:nvSpPr>
            <p:cNvPr id="19496" name="Rectangle 40"/>
            <p:cNvSpPr>
              <a:spLocks noChangeArrowheads="1"/>
            </p:cNvSpPr>
            <p:nvPr/>
          </p:nvSpPr>
          <p:spPr bwMode="auto">
            <a:xfrm>
              <a:off x="890" y="2419"/>
              <a:ext cx="1427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800" b="1">
                  <a:latin typeface="Arial" panose="020B0604020202020204" pitchFamily="34" charset="0"/>
                </a:rPr>
                <a:t>Διάθεση - Παράδοση</a:t>
              </a:r>
              <a:endParaRPr lang="en-US" altLang="el-GR" sz="2300" b="1">
                <a:latin typeface="Arial" panose="020B0604020202020204" pitchFamily="34" charset="0"/>
              </a:endParaRPr>
            </a:p>
          </p:txBody>
        </p:sp>
        <p:sp>
          <p:nvSpPr>
            <p:cNvPr id="19497" name="Freeform 41"/>
            <p:cNvSpPr>
              <a:spLocks/>
            </p:cNvSpPr>
            <p:nvPr/>
          </p:nvSpPr>
          <p:spPr bwMode="auto">
            <a:xfrm>
              <a:off x="3071" y="2400"/>
              <a:ext cx="2201" cy="127"/>
            </a:xfrm>
            <a:custGeom>
              <a:avLst/>
              <a:gdLst>
                <a:gd name="T0" fmla="*/ 0 w 2440"/>
                <a:gd name="T1" fmla="*/ 114 h 141"/>
                <a:gd name="T2" fmla="*/ 137 w 2440"/>
                <a:gd name="T3" fmla="*/ 113 h 141"/>
                <a:gd name="T4" fmla="*/ 207 w 2440"/>
                <a:gd name="T5" fmla="*/ 114 h 141"/>
                <a:gd name="T6" fmla="*/ 279 w 2440"/>
                <a:gd name="T7" fmla="*/ 114 h 141"/>
                <a:gd name="T8" fmla="*/ 350 w 2440"/>
                <a:gd name="T9" fmla="*/ 113 h 141"/>
                <a:gd name="T10" fmla="*/ 423 w 2440"/>
                <a:gd name="T11" fmla="*/ 113 h 141"/>
                <a:gd name="T12" fmla="*/ 494 w 2440"/>
                <a:gd name="T13" fmla="*/ 110 h 141"/>
                <a:gd name="T14" fmla="*/ 546 w 2440"/>
                <a:gd name="T15" fmla="*/ 114 h 141"/>
                <a:gd name="T16" fmla="*/ 579 w 2440"/>
                <a:gd name="T17" fmla="*/ 114 h 141"/>
                <a:gd name="T18" fmla="*/ 652 w 2440"/>
                <a:gd name="T19" fmla="*/ 113 h 141"/>
                <a:gd name="T20" fmla="*/ 736 w 2440"/>
                <a:gd name="T21" fmla="*/ 114 h 141"/>
                <a:gd name="T22" fmla="*/ 814 w 2440"/>
                <a:gd name="T23" fmla="*/ 113 h 141"/>
                <a:gd name="T24" fmla="*/ 886 w 2440"/>
                <a:gd name="T25" fmla="*/ 114 h 141"/>
                <a:gd name="T26" fmla="*/ 1058 w 2440"/>
                <a:gd name="T27" fmla="*/ 114 h 141"/>
                <a:gd name="T28" fmla="*/ 1130 w 2440"/>
                <a:gd name="T29" fmla="*/ 109 h 141"/>
                <a:gd name="T30" fmla="*/ 1167 w 2440"/>
                <a:gd name="T31" fmla="*/ 104 h 141"/>
                <a:gd name="T32" fmla="*/ 1187 w 2440"/>
                <a:gd name="T33" fmla="*/ 102 h 141"/>
                <a:gd name="T34" fmla="*/ 1312 w 2440"/>
                <a:gd name="T35" fmla="*/ 77 h 141"/>
                <a:gd name="T36" fmla="*/ 1410 w 2440"/>
                <a:gd name="T37" fmla="*/ 48 h 141"/>
                <a:gd name="T38" fmla="*/ 1515 w 2440"/>
                <a:gd name="T39" fmla="*/ 29 h 141"/>
                <a:gd name="T40" fmla="*/ 1794 w 2440"/>
                <a:gd name="T41" fmla="*/ 0 h 141"/>
                <a:gd name="T42" fmla="*/ 1904 w 2440"/>
                <a:gd name="T43" fmla="*/ 19 h 141"/>
                <a:gd name="T44" fmla="*/ 1963 w 2440"/>
                <a:gd name="T45" fmla="*/ 61 h 141"/>
                <a:gd name="T46" fmla="*/ 1985 w 2440"/>
                <a:gd name="T47" fmla="*/ 114 h 141"/>
                <a:gd name="T48" fmla="*/ 0 w 2440"/>
                <a:gd name="T49" fmla="*/ 114 h 141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2440"/>
                <a:gd name="T76" fmla="*/ 0 h 141"/>
                <a:gd name="T77" fmla="*/ 2440 w 2440"/>
                <a:gd name="T78" fmla="*/ 141 h 141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2440" h="141">
                  <a:moveTo>
                    <a:pt x="0" y="141"/>
                  </a:moveTo>
                  <a:lnTo>
                    <a:pt x="169" y="139"/>
                  </a:lnTo>
                  <a:lnTo>
                    <a:pt x="254" y="141"/>
                  </a:lnTo>
                  <a:lnTo>
                    <a:pt x="343" y="141"/>
                  </a:lnTo>
                  <a:lnTo>
                    <a:pt x="430" y="139"/>
                  </a:lnTo>
                  <a:lnTo>
                    <a:pt x="520" y="139"/>
                  </a:lnTo>
                  <a:lnTo>
                    <a:pt x="607" y="136"/>
                  </a:lnTo>
                  <a:lnTo>
                    <a:pt x="671" y="141"/>
                  </a:lnTo>
                  <a:lnTo>
                    <a:pt x="712" y="141"/>
                  </a:lnTo>
                  <a:lnTo>
                    <a:pt x="802" y="139"/>
                  </a:lnTo>
                  <a:lnTo>
                    <a:pt x="905" y="141"/>
                  </a:lnTo>
                  <a:lnTo>
                    <a:pt x="1000" y="139"/>
                  </a:lnTo>
                  <a:lnTo>
                    <a:pt x="1089" y="141"/>
                  </a:lnTo>
                  <a:lnTo>
                    <a:pt x="1300" y="141"/>
                  </a:lnTo>
                  <a:lnTo>
                    <a:pt x="1389" y="134"/>
                  </a:lnTo>
                  <a:lnTo>
                    <a:pt x="1435" y="128"/>
                  </a:lnTo>
                  <a:lnTo>
                    <a:pt x="1459" y="126"/>
                  </a:lnTo>
                  <a:lnTo>
                    <a:pt x="1612" y="95"/>
                  </a:lnTo>
                  <a:lnTo>
                    <a:pt x="1733" y="59"/>
                  </a:lnTo>
                  <a:lnTo>
                    <a:pt x="1861" y="36"/>
                  </a:lnTo>
                  <a:lnTo>
                    <a:pt x="2205" y="0"/>
                  </a:lnTo>
                  <a:lnTo>
                    <a:pt x="2340" y="23"/>
                  </a:lnTo>
                  <a:lnTo>
                    <a:pt x="2412" y="75"/>
                  </a:lnTo>
                  <a:lnTo>
                    <a:pt x="2440" y="141"/>
                  </a:lnTo>
                  <a:lnTo>
                    <a:pt x="0" y="141"/>
                  </a:lnTo>
                  <a:close/>
                </a:path>
              </a:pathLst>
            </a:custGeom>
            <a:solidFill>
              <a:schemeClr val="accent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498" name="Freeform 42"/>
            <p:cNvSpPr>
              <a:spLocks/>
            </p:cNvSpPr>
            <p:nvPr/>
          </p:nvSpPr>
          <p:spPr bwMode="auto">
            <a:xfrm>
              <a:off x="2467" y="1250"/>
              <a:ext cx="2829" cy="100"/>
            </a:xfrm>
            <a:custGeom>
              <a:avLst/>
              <a:gdLst>
                <a:gd name="T0" fmla="*/ 0 w 1911"/>
                <a:gd name="T1" fmla="*/ 159 h 63"/>
                <a:gd name="T2" fmla="*/ 99 w 1911"/>
                <a:gd name="T3" fmla="*/ 125 h 63"/>
                <a:gd name="T4" fmla="*/ 178 w 1911"/>
                <a:gd name="T5" fmla="*/ 90 h 63"/>
                <a:gd name="T6" fmla="*/ 460 w 1911"/>
                <a:gd name="T7" fmla="*/ 0 h 63"/>
                <a:gd name="T8" fmla="*/ 1164 w 1911"/>
                <a:gd name="T9" fmla="*/ 21 h 63"/>
                <a:gd name="T10" fmla="*/ 1486 w 1911"/>
                <a:gd name="T11" fmla="*/ 63 h 63"/>
                <a:gd name="T12" fmla="*/ 1676 w 1911"/>
                <a:gd name="T13" fmla="*/ 90 h 63"/>
                <a:gd name="T14" fmla="*/ 1848 w 1911"/>
                <a:gd name="T15" fmla="*/ 119 h 63"/>
                <a:gd name="T16" fmla="*/ 1979 w 1911"/>
                <a:gd name="T17" fmla="*/ 143 h 63"/>
                <a:gd name="T18" fmla="*/ 2170 w 1911"/>
                <a:gd name="T19" fmla="*/ 133 h 63"/>
                <a:gd name="T20" fmla="*/ 2419 w 1911"/>
                <a:gd name="T21" fmla="*/ 119 h 63"/>
                <a:gd name="T22" fmla="*/ 3017 w 1911"/>
                <a:gd name="T23" fmla="*/ 133 h 63"/>
                <a:gd name="T24" fmla="*/ 3662 w 1911"/>
                <a:gd name="T25" fmla="*/ 146 h 63"/>
                <a:gd name="T26" fmla="*/ 4161 w 1911"/>
                <a:gd name="T27" fmla="*/ 159 h 63"/>
                <a:gd name="T28" fmla="*/ 0 w 1911"/>
                <a:gd name="T29" fmla="*/ 159 h 6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911"/>
                <a:gd name="T46" fmla="*/ 0 h 63"/>
                <a:gd name="T47" fmla="*/ 1911 w 1911"/>
                <a:gd name="T48" fmla="*/ 63 h 6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911" h="63">
                  <a:moveTo>
                    <a:pt x="0" y="63"/>
                  </a:moveTo>
                  <a:cubicBezTo>
                    <a:pt x="16" y="61"/>
                    <a:pt x="29" y="55"/>
                    <a:pt x="45" y="50"/>
                  </a:cubicBezTo>
                  <a:cubicBezTo>
                    <a:pt x="56" y="46"/>
                    <a:pt x="70" y="40"/>
                    <a:pt x="81" y="36"/>
                  </a:cubicBezTo>
                  <a:cubicBezTo>
                    <a:pt x="123" y="23"/>
                    <a:pt x="167" y="10"/>
                    <a:pt x="210" y="0"/>
                  </a:cubicBezTo>
                  <a:cubicBezTo>
                    <a:pt x="321" y="2"/>
                    <a:pt x="425" y="4"/>
                    <a:pt x="531" y="8"/>
                  </a:cubicBezTo>
                  <a:cubicBezTo>
                    <a:pt x="609" y="17"/>
                    <a:pt x="624" y="23"/>
                    <a:pt x="678" y="25"/>
                  </a:cubicBezTo>
                  <a:cubicBezTo>
                    <a:pt x="707" y="29"/>
                    <a:pt x="737" y="30"/>
                    <a:pt x="765" y="36"/>
                  </a:cubicBezTo>
                  <a:cubicBezTo>
                    <a:pt x="788" y="41"/>
                    <a:pt x="819" y="46"/>
                    <a:pt x="843" y="47"/>
                  </a:cubicBezTo>
                  <a:cubicBezTo>
                    <a:pt x="876" y="51"/>
                    <a:pt x="879" y="56"/>
                    <a:pt x="903" y="57"/>
                  </a:cubicBezTo>
                  <a:cubicBezTo>
                    <a:pt x="909" y="55"/>
                    <a:pt x="990" y="53"/>
                    <a:pt x="990" y="53"/>
                  </a:cubicBezTo>
                  <a:cubicBezTo>
                    <a:pt x="1013" y="51"/>
                    <a:pt x="1040" y="47"/>
                    <a:pt x="1104" y="47"/>
                  </a:cubicBezTo>
                  <a:cubicBezTo>
                    <a:pt x="1200" y="50"/>
                    <a:pt x="1280" y="51"/>
                    <a:pt x="1377" y="53"/>
                  </a:cubicBezTo>
                  <a:cubicBezTo>
                    <a:pt x="1471" y="55"/>
                    <a:pt x="1569" y="57"/>
                    <a:pt x="1671" y="58"/>
                  </a:cubicBezTo>
                  <a:cubicBezTo>
                    <a:pt x="1800" y="59"/>
                    <a:pt x="1911" y="63"/>
                    <a:pt x="1899" y="63"/>
                  </a:cubicBezTo>
                  <a:cubicBezTo>
                    <a:pt x="870" y="63"/>
                    <a:pt x="0" y="63"/>
                    <a:pt x="0" y="6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9499" name="Freeform 43"/>
            <p:cNvSpPr>
              <a:spLocks/>
            </p:cNvSpPr>
            <p:nvPr/>
          </p:nvSpPr>
          <p:spPr bwMode="auto">
            <a:xfrm>
              <a:off x="2437" y="2924"/>
              <a:ext cx="2872" cy="119"/>
            </a:xfrm>
            <a:custGeom>
              <a:avLst/>
              <a:gdLst>
                <a:gd name="T0" fmla="*/ 0 w 3080"/>
                <a:gd name="T1" fmla="*/ 101 h 140"/>
                <a:gd name="T2" fmla="*/ 56 w 3080"/>
                <a:gd name="T3" fmla="*/ 89 h 140"/>
                <a:gd name="T4" fmla="*/ 702 w 3080"/>
                <a:gd name="T5" fmla="*/ 65 h 140"/>
                <a:gd name="T6" fmla="*/ 1018 w 3080"/>
                <a:gd name="T7" fmla="*/ 31 h 140"/>
                <a:gd name="T8" fmla="*/ 1311 w 3080"/>
                <a:gd name="T9" fmla="*/ 14 h 140"/>
                <a:gd name="T10" fmla="*/ 1372 w 3080"/>
                <a:gd name="T11" fmla="*/ 7 h 140"/>
                <a:gd name="T12" fmla="*/ 1867 w 3080"/>
                <a:gd name="T13" fmla="*/ 0 h 140"/>
                <a:gd name="T14" fmla="*/ 2425 w 3080"/>
                <a:gd name="T15" fmla="*/ 62 h 140"/>
                <a:gd name="T16" fmla="*/ 2678 w 3080"/>
                <a:gd name="T17" fmla="*/ 101 h 140"/>
                <a:gd name="T18" fmla="*/ 0 w 3080"/>
                <a:gd name="T19" fmla="*/ 101 h 14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080"/>
                <a:gd name="T31" fmla="*/ 0 h 140"/>
                <a:gd name="T32" fmla="*/ 3080 w 3080"/>
                <a:gd name="T33" fmla="*/ 140 h 14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080" h="140">
                  <a:moveTo>
                    <a:pt x="0" y="140"/>
                  </a:moveTo>
                  <a:lnTo>
                    <a:pt x="64" y="123"/>
                  </a:lnTo>
                  <a:lnTo>
                    <a:pt x="808" y="90"/>
                  </a:lnTo>
                  <a:lnTo>
                    <a:pt x="1171" y="42"/>
                  </a:lnTo>
                  <a:lnTo>
                    <a:pt x="1508" y="20"/>
                  </a:lnTo>
                  <a:lnTo>
                    <a:pt x="1578" y="9"/>
                  </a:lnTo>
                  <a:lnTo>
                    <a:pt x="2147" y="0"/>
                  </a:lnTo>
                  <a:lnTo>
                    <a:pt x="2789" y="86"/>
                  </a:lnTo>
                  <a:lnTo>
                    <a:pt x="3080" y="140"/>
                  </a:lnTo>
                  <a:lnTo>
                    <a:pt x="0" y="140"/>
                  </a:lnTo>
                  <a:close/>
                </a:path>
              </a:pathLst>
            </a:custGeom>
            <a:solidFill>
              <a:schemeClr val="accent1"/>
            </a:solidFill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l-GR"/>
            </a:p>
          </p:txBody>
        </p:sp>
        <p:sp>
          <p:nvSpPr>
            <p:cNvPr id="19500" name="Freeform 44"/>
            <p:cNvSpPr>
              <a:spLocks/>
            </p:cNvSpPr>
            <p:nvPr/>
          </p:nvSpPr>
          <p:spPr bwMode="auto">
            <a:xfrm>
              <a:off x="3640" y="3511"/>
              <a:ext cx="19" cy="173"/>
            </a:xfrm>
            <a:custGeom>
              <a:avLst/>
              <a:gdLst>
                <a:gd name="T0" fmla="*/ 9 w 21"/>
                <a:gd name="T1" fmla="*/ 156 h 192"/>
                <a:gd name="T2" fmla="*/ 17 w 21"/>
                <a:gd name="T3" fmla="*/ 156 h 192"/>
                <a:gd name="T4" fmla="*/ 17 w 21"/>
                <a:gd name="T5" fmla="*/ 0 h 192"/>
                <a:gd name="T6" fmla="*/ 0 w 21"/>
                <a:gd name="T7" fmla="*/ 0 h 192"/>
                <a:gd name="T8" fmla="*/ 0 w 21"/>
                <a:gd name="T9" fmla="*/ 156 h 192"/>
                <a:gd name="T10" fmla="*/ 9 w 21"/>
                <a:gd name="T11" fmla="*/ 156 h 1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92"/>
                <a:gd name="T20" fmla="*/ 21 w 21"/>
                <a:gd name="T21" fmla="*/ 192 h 1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92">
                  <a:moveTo>
                    <a:pt x="11" y="192"/>
                  </a:moveTo>
                  <a:lnTo>
                    <a:pt x="21" y="192"/>
                  </a:lnTo>
                  <a:lnTo>
                    <a:pt x="21" y="0"/>
                  </a:lnTo>
                  <a:lnTo>
                    <a:pt x="0" y="0"/>
                  </a:lnTo>
                  <a:lnTo>
                    <a:pt x="0" y="192"/>
                  </a:lnTo>
                  <a:lnTo>
                    <a:pt x="11" y="192"/>
                  </a:lnTo>
                  <a:close/>
                </a:path>
              </a:pathLst>
            </a:custGeom>
            <a:solidFill>
              <a:schemeClr val="tx1"/>
            </a:solidFill>
            <a:ln w="63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501" name="Freeform 45"/>
            <p:cNvSpPr>
              <a:spLocks/>
            </p:cNvSpPr>
            <p:nvPr/>
          </p:nvSpPr>
          <p:spPr bwMode="auto">
            <a:xfrm>
              <a:off x="4599" y="3512"/>
              <a:ext cx="19" cy="173"/>
            </a:xfrm>
            <a:custGeom>
              <a:avLst/>
              <a:gdLst>
                <a:gd name="T0" fmla="*/ 9 w 21"/>
                <a:gd name="T1" fmla="*/ 156 h 192"/>
                <a:gd name="T2" fmla="*/ 17 w 21"/>
                <a:gd name="T3" fmla="*/ 156 h 192"/>
                <a:gd name="T4" fmla="*/ 17 w 21"/>
                <a:gd name="T5" fmla="*/ 0 h 192"/>
                <a:gd name="T6" fmla="*/ 0 w 21"/>
                <a:gd name="T7" fmla="*/ 0 h 192"/>
                <a:gd name="T8" fmla="*/ 0 w 21"/>
                <a:gd name="T9" fmla="*/ 156 h 192"/>
                <a:gd name="T10" fmla="*/ 9 w 21"/>
                <a:gd name="T11" fmla="*/ 156 h 1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1"/>
                <a:gd name="T19" fmla="*/ 0 h 192"/>
                <a:gd name="T20" fmla="*/ 21 w 21"/>
                <a:gd name="T21" fmla="*/ 192 h 19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1" h="192">
                  <a:moveTo>
                    <a:pt x="11" y="192"/>
                  </a:moveTo>
                  <a:lnTo>
                    <a:pt x="21" y="192"/>
                  </a:lnTo>
                  <a:lnTo>
                    <a:pt x="21" y="0"/>
                  </a:lnTo>
                  <a:lnTo>
                    <a:pt x="0" y="0"/>
                  </a:lnTo>
                  <a:lnTo>
                    <a:pt x="0" y="192"/>
                  </a:lnTo>
                  <a:lnTo>
                    <a:pt x="11" y="192"/>
                  </a:lnTo>
                  <a:close/>
                </a:path>
              </a:pathLst>
            </a:custGeom>
            <a:solidFill>
              <a:schemeClr val="tx1"/>
            </a:solidFill>
            <a:ln w="6350" cmpd="sng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l-GR"/>
            </a:p>
          </p:txBody>
        </p:sp>
        <p:sp>
          <p:nvSpPr>
            <p:cNvPr id="19502" name="Rectangle 46"/>
            <p:cNvSpPr>
              <a:spLocks noChangeArrowheads="1"/>
            </p:cNvSpPr>
            <p:nvPr/>
          </p:nvSpPr>
          <p:spPr bwMode="auto">
            <a:xfrm>
              <a:off x="1010" y="2927"/>
              <a:ext cx="1393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800" b="1">
                  <a:latin typeface="Arial" panose="020B0604020202020204" pitchFamily="34" charset="0"/>
                </a:rPr>
                <a:t>Διαχείριση Διάταξης</a:t>
              </a:r>
              <a:endParaRPr lang="en-US" altLang="el-GR" sz="1800" b="1">
                <a:latin typeface="Arial" panose="020B0604020202020204" pitchFamily="34" charset="0"/>
              </a:endParaRPr>
            </a:p>
          </p:txBody>
        </p:sp>
        <p:sp>
          <p:nvSpPr>
            <p:cNvPr id="19503" name="Rectangle 47"/>
            <p:cNvSpPr>
              <a:spLocks noChangeArrowheads="1"/>
            </p:cNvSpPr>
            <p:nvPr/>
          </p:nvSpPr>
          <p:spPr bwMode="auto">
            <a:xfrm>
              <a:off x="1145" y="1470"/>
              <a:ext cx="117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800" b="1">
                  <a:latin typeface="Arial" panose="020B0604020202020204" pitchFamily="34" charset="0"/>
                </a:rPr>
                <a:t>Απαιτήσεις</a:t>
              </a:r>
              <a:endParaRPr lang="en-US" altLang="el-GR" sz="2300" b="1">
                <a:latin typeface="Arial" panose="020B0604020202020204" pitchFamily="34" charset="0"/>
              </a:endParaRPr>
            </a:p>
          </p:txBody>
        </p:sp>
        <p:sp>
          <p:nvSpPr>
            <p:cNvPr id="19504" name="Freeform 48"/>
            <p:cNvSpPr>
              <a:spLocks/>
            </p:cNvSpPr>
            <p:nvPr/>
          </p:nvSpPr>
          <p:spPr bwMode="auto">
            <a:xfrm>
              <a:off x="3048" y="952"/>
              <a:ext cx="599" cy="196"/>
            </a:xfrm>
            <a:custGeom>
              <a:avLst/>
              <a:gdLst>
                <a:gd name="T0" fmla="*/ 540 w 664"/>
                <a:gd name="T1" fmla="*/ 0 h 218"/>
                <a:gd name="T2" fmla="*/ 540 w 664"/>
                <a:gd name="T3" fmla="*/ 176 h 218"/>
                <a:gd name="T4" fmla="*/ 0 w 664"/>
                <a:gd name="T5" fmla="*/ 176 h 218"/>
                <a:gd name="T6" fmla="*/ 0 60000 65536"/>
                <a:gd name="T7" fmla="*/ 0 60000 65536"/>
                <a:gd name="T8" fmla="*/ 0 60000 65536"/>
                <a:gd name="T9" fmla="*/ 0 w 664"/>
                <a:gd name="T10" fmla="*/ 0 h 218"/>
                <a:gd name="T11" fmla="*/ 664 w 664"/>
                <a:gd name="T12" fmla="*/ 218 h 2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64" h="218">
                  <a:moveTo>
                    <a:pt x="664" y="0"/>
                  </a:moveTo>
                  <a:lnTo>
                    <a:pt x="664" y="218"/>
                  </a:lnTo>
                  <a:lnTo>
                    <a:pt x="0" y="21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9505" name="Freeform 49"/>
            <p:cNvSpPr>
              <a:spLocks/>
            </p:cNvSpPr>
            <p:nvPr/>
          </p:nvSpPr>
          <p:spPr bwMode="auto">
            <a:xfrm>
              <a:off x="3688" y="952"/>
              <a:ext cx="927" cy="196"/>
            </a:xfrm>
            <a:custGeom>
              <a:avLst/>
              <a:gdLst>
                <a:gd name="T0" fmla="*/ 836 w 1028"/>
                <a:gd name="T1" fmla="*/ 0 h 218"/>
                <a:gd name="T2" fmla="*/ 836 w 1028"/>
                <a:gd name="T3" fmla="*/ 176 h 218"/>
                <a:gd name="T4" fmla="*/ 0 w 1028"/>
                <a:gd name="T5" fmla="*/ 176 h 218"/>
                <a:gd name="T6" fmla="*/ 0 60000 65536"/>
                <a:gd name="T7" fmla="*/ 0 60000 65536"/>
                <a:gd name="T8" fmla="*/ 0 60000 65536"/>
                <a:gd name="T9" fmla="*/ 0 w 1028"/>
                <a:gd name="T10" fmla="*/ 0 h 218"/>
                <a:gd name="T11" fmla="*/ 1028 w 1028"/>
                <a:gd name="T12" fmla="*/ 218 h 2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28" h="218">
                  <a:moveTo>
                    <a:pt x="1028" y="0"/>
                  </a:moveTo>
                  <a:lnTo>
                    <a:pt x="1028" y="218"/>
                  </a:lnTo>
                  <a:lnTo>
                    <a:pt x="0" y="21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9506" name="Freeform 50"/>
            <p:cNvSpPr>
              <a:spLocks/>
            </p:cNvSpPr>
            <p:nvPr/>
          </p:nvSpPr>
          <p:spPr bwMode="auto">
            <a:xfrm>
              <a:off x="4655" y="952"/>
              <a:ext cx="687" cy="196"/>
            </a:xfrm>
            <a:custGeom>
              <a:avLst/>
              <a:gdLst>
                <a:gd name="T0" fmla="*/ 620 w 761"/>
                <a:gd name="T1" fmla="*/ 0 h 218"/>
                <a:gd name="T2" fmla="*/ 620 w 761"/>
                <a:gd name="T3" fmla="*/ 176 h 218"/>
                <a:gd name="T4" fmla="*/ 0 w 761"/>
                <a:gd name="T5" fmla="*/ 176 h 218"/>
                <a:gd name="T6" fmla="*/ 0 60000 65536"/>
                <a:gd name="T7" fmla="*/ 0 60000 65536"/>
                <a:gd name="T8" fmla="*/ 0 60000 65536"/>
                <a:gd name="T9" fmla="*/ 0 w 761"/>
                <a:gd name="T10" fmla="*/ 0 h 218"/>
                <a:gd name="T11" fmla="*/ 761 w 761"/>
                <a:gd name="T12" fmla="*/ 218 h 2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1" h="218">
                  <a:moveTo>
                    <a:pt x="761" y="0"/>
                  </a:moveTo>
                  <a:lnTo>
                    <a:pt x="761" y="218"/>
                  </a:lnTo>
                  <a:lnTo>
                    <a:pt x="0" y="21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9507" name="Rectangle 51"/>
            <p:cNvSpPr>
              <a:spLocks noChangeArrowheads="1"/>
            </p:cNvSpPr>
            <p:nvPr/>
          </p:nvSpPr>
          <p:spPr bwMode="auto">
            <a:xfrm>
              <a:off x="2954" y="975"/>
              <a:ext cx="756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400" b="1">
                  <a:latin typeface="Arial" panose="020B0604020202020204" pitchFamily="34" charset="0"/>
                </a:rPr>
                <a:t>  Επεξεργασία</a:t>
              </a:r>
              <a:endParaRPr lang="en-US" altLang="el-GR" sz="1400" b="1">
                <a:latin typeface="Arial" panose="020B0604020202020204" pitchFamily="34" charset="0"/>
              </a:endParaRPr>
            </a:p>
          </p:txBody>
        </p:sp>
        <p:sp>
          <p:nvSpPr>
            <p:cNvPr id="19508" name="Rectangle 52"/>
            <p:cNvSpPr>
              <a:spLocks noChangeArrowheads="1"/>
            </p:cNvSpPr>
            <p:nvPr/>
          </p:nvSpPr>
          <p:spPr bwMode="auto">
            <a:xfrm>
              <a:off x="4655" y="975"/>
              <a:ext cx="687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400" b="1">
                  <a:latin typeface="Arial" panose="020B0604020202020204" pitchFamily="34" charset="0"/>
                </a:rPr>
                <a:t>Μετάβαση</a:t>
              </a:r>
              <a:endParaRPr lang="en-US" altLang="el-GR" sz="1400" b="1">
                <a:latin typeface="Arial" panose="020B0604020202020204" pitchFamily="34" charset="0"/>
              </a:endParaRPr>
            </a:p>
          </p:txBody>
        </p:sp>
        <p:sp>
          <p:nvSpPr>
            <p:cNvPr id="19509" name="Rectangle 53"/>
            <p:cNvSpPr>
              <a:spLocks noChangeArrowheads="1"/>
            </p:cNvSpPr>
            <p:nvPr/>
          </p:nvSpPr>
          <p:spPr bwMode="auto">
            <a:xfrm>
              <a:off x="2469" y="975"/>
              <a:ext cx="501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400" b="1">
                  <a:latin typeface="Arial" panose="020B0604020202020204" pitchFamily="34" charset="0"/>
                </a:rPr>
                <a:t>Σύλληψη</a:t>
              </a:r>
              <a:endParaRPr lang="en-US" altLang="el-GR" sz="1400" b="1">
                <a:latin typeface="Arial" panose="020B0604020202020204" pitchFamily="34" charset="0"/>
              </a:endParaRPr>
            </a:p>
          </p:txBody>
        </p:sp>
        <p:sp>
          <p:nvSpPr>
            <p:cNvPr id="19510" name="Rectangle 54"/>
            <p:cNvSpPr>
              <a:spLocks noChangeArrowheads="1"/>
            </p:cNvSpPr>
            <p:nvPr/>
          </p:nvSpPr>
          <p:spPr bwMode="auto">
            <a:xfrm>
              <a:off x="3688" y="975"/>
              <a:ext cx="896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 sz="2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862013">
                <a:spcBef>
                  <a:spcPct val="200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862013">
                <a:spcBef>
                  <a:spcPct val="20000"/>
                </a:spcBef>
                <a:buFont typeface="Arial" panose="020B0604020202020204" pitchFamily="34" charset="0"/>
                <a:buChar char="–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862013">
                <a:spcBef>
                  <a:spcPct val="20000"/>
                </a:spcBef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86201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50000"/>
                </a:spcBef>
                <a:buFontTx/>
                <a:buNone/>
              </a:pPr>
              <a:r>
                <a:rPr lang="el-GR" altLang="el-GR" sz="1400" b="1">
                  <a:latin typeface="Arial" panose="020B0604020202020204" pitchFamily="34" charset="0"/>
                </a:rPr>
                <a:t>Κατασκευή</a:t>
              </a:r>
              <a:endParaRPr lang="en-US" altLang="el-GR" sz="1400" b="1">
                <a:latin typeface="Arial" panose="020B0604020202020204" pitchFamily="34" charset="0"/>
              </a:endParaRPr>
            </a:p>
          </p:txBody>
        </p:sp>
        <p:sp>
          <p:nvSpPr>
            <p:cNvPr id="19511" name="Line 55"/>
            <p:cNvSpPr>
              <a:spLocks noChangeShapeType="1"/>
            </p:cNvSpPr>
            <p:nvPr/>
          </p:nvSpPr>
          <p:spPr bwMode="auto">
            <a:xfrm flipH="1">
              <a:off x="4983" y="3504"/>
              <a:ext cx="0" cy="181"/>
            </a:xfrm>
            <a:prstGeom prst="line">
              <a:avLst/>
            </a:prstGeom>
            <a:noFill/>
            <a:ln w="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l-GR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κατανομή χρόνου και ανθρωποπροσπάθειας</a:t>
            </a:r>
            <a:endParaRPr lang="en-US" altLang="el-GR" smtClean="0"/>
          </a:p>
        </p:txBody>
      </p:sp>
      <p:graphicFrame>
        <p:nvGraphicFramePr>
          <p:cNvPr id="4" name="Group 107"/>
          <p:cNvGraphicFramePr>
            <a:graphicFrameLocks noGrp="1"/>
          </p:cNvGraphicFramePr>
          <p:nvPr>
            <p:ph idx="1"/>
          </p:nvPr>
        </p:nvGraphicFramePr>
        <p:xfrm>
          <a:off x="539750" y="1412875"/>
          <a:ext cx="8229600" cy="3541713"/>
        </p:xfrm>
        <a:graphic>
          <a:graphicData uri="http://schemas.openxmlformats.org/drawingml/2006/table">
            <a:tbl>
              <a:tblPr/>
              <a:tblGrid>
                <a:gridCol w="2743200"/>
                <a:gridCol w="2741613"/>
                <a:gridCol w="2744787"/>
              </a:tblGrid>
              <a:tr h="4765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Arial" charset="0"/>
                        </a:rPr>
                        <a:t>Φάση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Arial Unicode MS" pitchFamily="34" charset="-128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Arial" charset="0"/>
                        </a:rPr>
                        <a:t>Χρόνος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Arial Unicode MS" pitchFamily="34" charset="-128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Arial" charset="0"/>
                        </a:rPr>
                        <a:t>Ανθρωποπροσπάθεια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Arial Unicode MS" pitchFamily="34" charset="-128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200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Σύλληψη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Inception)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10%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5%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105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Επεξεργασία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(Elaboration)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30%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20%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913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Κατασκευή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Construction)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50%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65%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489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Μετάβαση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(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Transition</a:t>
                      </a: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)</a:t>
                      </a: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10%</a:t>
                      </a:r>
                      <a:endParaRPr kumimoji="0" lang="el-GR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10%</a:t>
                      </a:r>
                      <a:endParaRPr kumimoji="0" lang="el-GR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T="45721" marB="4572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φάσεις </a:t>
            </a:r>
            <a:r>
              <a:rPr lang="en-US" altLang="el-GR" smtClean="0"/>
              <a:t>UP</a:t>
            </a:r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Οι φάσεις της UP λειτουργούν ως πυξίδα για τον μακροχρόνιο προγραμματισμό του έργου.</a:t>
            </a:r>
          </a:p>
          <a:p>
            <a:r>
              <a:rPr lang="el-GR" altLang="el-GR" smtClean="0"/>
              <a:t>Φάσεις θέτουν ορόσημα στην πορεία του έργου.</a:t>
            </a:r>
          </a:p>
          <a:p>
            <a:r>
              <a:rPr lang="el-GR" altLang="el-GR" smtClean="0"/>
              <a:t>Εάν σύμφωνα με το σχεδιασμό του έργου δεν ικανοποιούνται οι στόχοι των οροσήμων τότε προγραμματίζεται νέα επανάληψη στην ίδια φάση.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1054</Words>
  <Application>Microsoft Office PowerPoint</Application>
  <PresentationFormat>Προβολή στην οθόνη (4:3)</PresentationFormat>
  <Paragraphs>155</Paragraphs>
  <Slides>21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6" baseType="lpstr">
      <vt:lpstr>Arial</vt:lpstr>
      <vt:lpstr>Calibri</vt:lpstr>
      <vt:lpstr>Arial Unicode MS</vt:lpstr>
      <vt:lpstr>Times New Roman</vt:lpstr>
      <vt:lpstr>Θέμα του Office</vt:lpstr>
      <vt:lpstr>Unified Process</vt:lpstr>
      <vt:lpstr>περιεχόμενα παρουσίασης</vt:lpstr>
      <vt:lpstr>περιεχόμενα παρουσίασης</vt:lpstr>
      <vt:lpstr>βασικές αρχές</vt:lpstr>
      <vt:lpstr>βασικές αρχές</vt:lpstr>
      <vt:lpstr>επαναλήψεις στη UP</vt:lpstr>
      <vt:lpstr>επισκόπηση UP</vt:lpstr>
      <vt:lpstr>κατανομή χρόνου και ανθρωποπροσπάθειας</vt:lpstr>
      <vt:lpstr>φάσεις UP</vt:lpstr>
      <vt:lpstr>ορόσημο της Σύλληψης</vt:lpstr>
      <vt:lpstr>ορόσημο της Επεξεργασίας</vt:lpstr>
      <vt:lpstr>ορόσημο της Κατασκευής</vt:lpstr>
      <vt:lpstr>ορόσημο της Μετάβασης</vt:lpstr>
      <vt:lpstr>προϊόντα</vt:lpstr>
      <vt:lpstr>επιχειρησιακή μοντελοποίηση</vt:lpstr>
      <vt:lpstr>απαιτήσεις</vt:lpstr>
      <vt:lpstr>ανάλυση και σχεδίαση</vt:lpstr>
      <vt:lpstr>υλοποίηση</vt:lpstr>
      <vt:lpstr>έλεγχος</vt:lpstr>
      <vt:lpstr>παράδοση</vt:lpstr>
      <vt:lpstr>υποστηρικτικοί άξονες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7</cp:revision>
  <dcterms:created xsi:type="dcterms:W3CDTF">2012-08-02T15:55:49Z</dcterms:created>
  <dcterms:modified xsi:type="dcterms:W3CDTF">2021-10-17T14:16:51Z</dcterms:modified>
</cp:coreProperties>
</file>