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0" r:id="rId3"/>
    <p:sldId id="281" r:id="rId4"/>
    <p:sldId id="282" r:id="rId5"/>
    <p:sldId id="285" r:id="rId6"/>
    <p:sldId id="283" r:id="rId7"/>
    <p:sldId id="284" r:id="rId8"/>
    <p:sldId id="286" r:id="rId9"/>
    <p:sldId id="287" r:id="rId10"/>
    <p:sldId id="288" r:id="rId11"/>
    <p:sldId id="289" r:id="rId12"/>
    <p:sldId id="294" r:id="rId13"/>
    <p:sldId id="295" r:id="rId14"/>
    <p:sldId id="296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9016"/>
    <a:srgbClr val="FC59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sz="3600"/>
            </a:lvl1pPr>
          </a:lstStyle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n-US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732B3DE-11B7-45C1-8683-90BD33B7051A}" type="datetimeFigureOut">
              <a:rPr lang="en-US"/>
              <a:pPr>
                <a:defRPr/>
              </a:pPr>
              <a:t>10/25/2021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2F7D32A-6422-40BC-BEAD-8CDD90E9680A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769345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1161966C-F4D1-4347-B5CC-AA92B431C75A}" type="datetimeFigureOut">
              <a:rPr lang="en-US"/>
              <a:pPr>
                <a:defRPr/>
              </a:pPr>
              <a:t>10/25/2021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C5E9CB9-8DC8-4E2A-8F78-1F99A30B7842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398224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3FB7FBC-CDCC-46BC-92CE-98E272B9A194}" type="datetimeFigureOut">
              <a:rPr lang="en-US"/>
              <a:pPr>
                <a:defRPr/>
              </a:pPr>
              <a:t>10/25/2021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15FECDD-33DB-41A1-906C-9679D27E4C06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791454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CC04092-B9A2-4213-BACC-FDC3E46C29D4}" type="datetimeFigureOut">
              <a:rPr lang="en-US"/>
              <a:pPr>
                <a:defRPr/>
              </a:pPr>
              <a:t>10/25/2021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5DAE9C1-49B8-4B20-BC3E-A708473BB2C4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604475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02012F8-95CB-4976-BEE5-FBF908572D58}" type="datetimeFigureOut">
              <a:rPr lang="en-US"/>
              <a:pPr>
                <a:defRPr/>
              </a:pPr>
              <a:t>10/25/2021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4434045-BD9F-441F-8E2C-33FF28B14CEE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905104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1B66E537-2B94-495F-9C2A-6B840F21D087}" type="datetimeFigureOut">
              <a:rPr lang="en-US"/>
              <a:pPr>
                <a:defRPr/>
              </a:pPr>
              <a:t>10/25/2021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09F332B-82BB-4317-9C37-E5ECFF307BF1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257011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598ED46-8E23-433B-A117-E537B11595B5}" type="datetimeFigureOut">
              <a:rPr lang="en-US"/>
              <a:pPr>
                <a:defRPr/>
              </a:pPr>
              <a:t>10/25/2021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60E6345-51F4-4543-988E-FDCFB840508B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725042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774B1CA-ABD2-4699-A3B6-43AE792C529C}" type="datetimeFigureOut">
              <a:rPr lang="en-US"/>
              <a:pPr>
                <a:defRPr/>
              </a:pPr>
              <a:t>10/25/2021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CF1F911-72AB-4795-8877-586360F01DDA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928811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FA2A027-66E4-4549-A3E6-C4A377A62DE1}" type="datetimeFigureOut">
              <a:rPr lang="en-US"/>
              <a:pPr>
                <a:defRPr/>
              </a:pPr>
              <a:t>10/25/2021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007CC21-6E10-45F4-8D3E-A4B08FBF25F7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267916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2E79F8E-CA83-4351-B312-3D4BA89285EF}" type="datetimeFigureOut">
              <a:rPr lang="en-US"/>
              <a:pPr>
                <a:defRPr/>
              </a:pPr>
              <a:t>10/25/2021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EF80D14-1AB9-46DB-A2A8-F2D4B6D8C5E1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515025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12CBCBF6-DDAA-406E-B189-035B7681A3F0}" type="datetimeFigureOut">
              <a:rPr lang="en-US"/>
              <a:pPr>
                <a:defRPr/>
              </a:pPr>
              <a:t>10/25/2021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F2301F0-39EF-4B0D-8D34-D24C3E8E2F8D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127396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Kλικ για επεξεργασία του τίτλου</a:t>
            </a:r>
            <a:endParaRPr lang="en-US" altLang="el-GR" smtClean="0"/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052513"/>
            <a:ext cx="8229600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Kλικ για επεξεργασία των στυλ του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  <a:endParaRPr lang="en-US" altLang="el-GR" smtClean="0"/>
          </a:p>
        </p:txBody>
      </p:sp>
      <p:cxnSp>
        <p:nvCxnSpPr>
          <p:cNvPr id="8" name="7 - Ευθεία γραμμή σύνδεσης"/>
          <p:cNvCxnSpPr/>
          <p:nvPr userDrawn="1"/>
        </p:nvCxnSpPr>
        <p:spPr>
          <a:xfrm>
            <a:off x="468313" y="908050"/>
            <a:ext cx="8207375" cy="0"/>
          </a:xfrm>
          <a:prstGeom prst="line">
            <a:avLst/>
          </a:prstGeom>
          <a:ln w="31750">
            <a:solidFill>
              <a:srgbClr val="DC90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7" r:id="rId1"/>
    <p:sldLayoutId id="2147484068" r:id="rId2"/>
    <p:sldLayoutId id="2147484069" r:id="rId3"/>
    <p:sldLayoutId id="2147484070" r:id="rId4"/>
    <p:sldLayoutId id="2147484071" r:id="rId5"/>
    <p:sldLayoutId id="2147484072" r:id="rId6"/>
    <p:sldLayoutId id="2147484073" r:id="rId7"/>
    <p:sldLayoutId id="2147484074" r:id="rId8"/>
    <p:sldLayoutId id="2147484075" r:id="rId9"/>
    <p:sldLayoutId id="2147484076" r:id="rId10"/>
    <p:sldLayoutId id="214748407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- Τίτλος"/>
          <p:cNvSpPr>
            <a:spLocks noGrp="1"/>
          </p:cNvSpPr>
          <p:nvPr>
            <p:ph type="ctrTitle"/>
          </p:nvPr>
        </p:nvSpPr>
        <p:spPr>
          <a:xfrm>
            <a:off x="685800" y="1052513"/>
            <a:ext cx="7772400" cy="2547937"/>
          </a:xfrm>
        </p:spPr>
        <p:txBody>
          <a:bodyPr/>
          <a:lstStyle/>
          <a:p>
            <a:pPr eaLnBrk="1" hangingPunct="1"/>
            <a:r>
              <a:rPr lang="el-GR" altLang="el-GR" smtClean="0">
                <a:solidFill>
                  <a:srgbClr val="000000"/>
                </a:solidFill>
                <a:ea typeface="Microsoft YaHei" panose="020B0503020204020204" pitchFamily="34" charset="-122"/>
              </a:rPr>
              <a:t/>
            </a:r>
            <a:br>
              <a:rPr lang="el-GR" altLang="el-GR" smtClean="0">
                <a:solidFill>
                  <a:srgbClr val="000000"/>
                </a:solidFill>
                <a:ea typeface="Microsoft YaHei" panose="020B0503020204020204" pitchFamily="34" charset="-122"/>
              </a:rPr>
            </a:br>
            <a:r>
              <a:rPr lang="en-US" altLang="el-GR" sz="3200" smtClean="0"/>
              <a:t/>
            </a:r>
            <a:br>
              <a:rPr lang="en-US" altLang="el-GR" sz="3200" smtClean="0"/>
            </a:br>
            <a:r>
              <a:rPr lang="el-GR" altLang="el-GR" smtClean="0"/>
              <a:t>Αυτόματοι Έλεγχοι με </a:t>
            </a:r>
            <a:r>
              <a:rPr lang="en-US" altLang="el-GR" smtClean="0"/>
              <a:t>JUnit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4437063"/>
            <a:ext cx="6400800" cy="1201737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/>
              <a:t>ΜΕΡΟΣ Β</a:t>
            </a:r>
            <a:endParaRPr 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παράδειγμα στελέχους</a:t>
            </a:r>
            <a:endParaRPr lang="en-US" altLang="el-GR" smtClean="0"/>
          </a:p>
        </p:txBody>
      </p:sp>
      <p:sp>
        <p:nvSpPr>
          <p:cNvPr id="22531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public interface CurrencyConverter {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public int eurosToDollars(int euros);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}</a:t>
            </a:r>
          </a:p>
          <a:p>
            <a:pPr>
              <a:buFont typeface="Arial" panose="020B0604020202020204" pitchFamily="34" charset="0"/>
              <a:buNone/>
            </a:pPr>
            <a:endParaRPr lang="en-US" altLang="el-GR" sz="1600" smtClean="0"/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public class CurrencyConverterStub implements CurrencyConverter {</a:t>
            </a:r>
          </a:p>
          <a:p>
            <a:pPr>
              <a:buFont typeface="Arial" panose="020B0604020202020204" pitchFamily="34" charset="0"/>
              <a:buNone/>
            </a:pPr>
            <a:endParaRPr lang="en-US" altLang="el-GR" sz="1600" smtClean="0"/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private int conversionFactor;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public CurrencyConverterStub(int conversionFactor) {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	this.conversionFactor = conversionFactor;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}</a:t>
            </a:r>
          </a:p>
          <a:p>
            <a:pPr>
              <a:buFont typeface="Arial" panose="020B0604020202020204" pitchFamily="34" charset="0"/>
              <a:buNone/>
            </a:pPr>
            <a:endParaRPr lang="en-US" altLang="el-GR" sz="1600" smtClean="0"/>
          </a:p>
          <a:p>
            <a:pPr>
              <a:buFont typeface="Arial" panose="020B0604020202020204" pitchFamily="34" charset="0"/>
              <a:buNone/>
            </a:pPr>
            <a:endParaRPr lang="en-US" altLang="el-GR" sz="1600" smtClean="0"/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public int eurosToDollars(int euros) {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	return conversionFactor * euros;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}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}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παράδειγμα στελέχους</a:t>
            </a:r>
            <a:endParaRPr lang="en-US" altLang="el-GR" smtClean="0"/>
          </a:p>
        </p:txBody>
      </p:sp>
      <p:sp>
        <p:nvSpPr>
          <p:cNvPr id="23555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public class AccountDollarsTest {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private Account account;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private CurrencyConverterStub converter;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	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@BeforeEach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public void setUp(){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	account = new Account();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	converter = new CurrencyConverterStub(2);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}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@Test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public void testGetBalanceinDollars() {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	account.deposit(5);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	account.withdraw(2);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	int balance = account.getBalanceInDollars(converter);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	Assertions.assertEquals(6, balance);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}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}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200" smtClean="0"/>
              <a:t>αποστολή </a:t>
            </a:r>
            <a:r>
              <a:rPr lang="en-US" altLang="el-GR" sz="3200" smtClean="0"/>
              <a:t>e-mail</a:t>
            </a:r>
            <a:endParaRPr lang="en-US" altLang="el-GR" smtClean="0"/>
          </a:p>
        </p:txBody>
      </p:sp>
      <p:sp>
        <p:nvSpPr>
          <p:cNvPr id="24579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l-GR" sz="2400" smtClean="0"/>
              <a:t>Σε ένα σύστημα δανεισμού θέλουμε να στέλνουμε </a:t>
            </a:r>
            <a:r>
              <a:rPr lang="en-US" altLang="el-GR" sz="2400" smtClean="0"/>
              <a:t>e-mail</a:t>
            </a:r>
            <a:r>
              <a:rPr lang="el-GR" altLang="el-GR" sz="2400" smtClean="0"/>
              <a:t> σε όλους τους δανειζόμενους οι οποίοι δεν έχουν επιστρέψει εμπρόθεσμα τα βιβλία που έχουν δανειστεί</a:t>
            </a:r>
          </a:p>
          <a:p>
            <a:pPr eaLnBrk="1" hangingPunct="1"/>
            <a:r>
              <a:rPr lang="el-GR" altLang="el-GR" sz="2400" smtClean="0"/>
              <a:t>Πώς να ελέγξουμε τη λειτουργικότητα χωρίς όμως να στέλνουμε πραγματικά </a:t>
            </a:r>
            <a:r>
              <a:rPr lang="en-US" altLang="el-GR" sz="2400" smtClean="0"/>
              <a:t>e-mail</a:t>
            </a:r>
            <a:r>
              <a:rPr lang="el-GR" altLang="el-GR" sz="2400" smtClean="0"/>
              <a:t> ?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2800" smtClean="0"/>
              <a:t>αποστολή </a:t>
            </a:r>
            <a:r>
              <a:rPr lang="en-US" altLang="el-GR" sz="2800" smtClean="0"/>
              <a:t>e-mail</a:t>
            </a:r>
            <a:endParaRPr lang="en-US" altLang="el-GR" smtClean="0"/>
          </a:p>
        </p:txBody>
      </p:sp>
      <p:sp>
        <p:nvSpPr>
          <p:cNvPr id="2560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652963"/>
            <a:ext cx="8229600" cy="1655762"/>
          </a:xfrm>
        </p:spPr>
        <p:txBody>
          <a:bodyPr/>
          <a:lstStyle/>
          <a:p>
            <a:r>
              <a:rPr lang="el-GR" altLang="el-GR" smtClean="0"/>
              <a:t>Δημιουργούμε μία διεπαφή για την παροχή της υπηρεσίας αποστολής </a:t>
            </a:r>
            <a:r>
              <a:rPr lang="en-US" altLang="el-GR" smtClean="0"/>
              <a:t>e-mail</a:t>
            </a:r>
          </a:p>
          <a:p>
            <a:r>
              <a:rPr lang="el-GR" altLang="el-GR" sz="2400" smtClean="0"/>
              <a:t>Στον έλεγχο χρησιμοποιούμε ένα στέλεχος </a:t>
            </a:r>
            <a:r>
              <a:rPr lang="en-US" altLang="el-GR" sz="2400" smtClean="0"/>
              <a:t>(EmailProviderStub)</a:t>
            </a:r>
            <a:endParaRPr lang="en-US" altLang="el-GR" smtClean="0"/>
          </a:p>
        </p:txBody>
      </p:sp>
      <p:pic>
        <p:nvPicPr>
          <p:cNvPr id="25604" name="4 - Εικόνα" descr="EmailProvider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1268413"/>
            <a:ext cx="7789862" cy="295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200" smtClean="0"/>
              <a:t>αποστολή </a:t>
            </a:r>
            <a:r>
              <a:rPr lang="en-US" altLang="el-GR" sz="3200" smtClean="0"/>
              <a:t>e-mail</a:t>
            </a:r>
            <a:endParaRPr lang="en-US" altLang="el-GR" smtClean="0"/>
          </a:p>
        </p:txBody>
      </p:sp>
      <p:sp>
        <p:nvSpPr>
          <p:cNvPr id="26627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mtClean="0"/>
              <a:t>public class EmailProviderStub implements EmailProvider{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l-GR" altLang="el-GR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mtClean="0"/>
              <a:t>List&lt;EmailMessage&gt; allMessages = new ArrayList&lt;EmailMessage&gt;();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mtClean="0"/>
              <a:t>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mtClean="0"/>
              <a:t>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mtClean="0"/>
              <a:t>    public List&lt;EmailMessage&gt; getAllEmails() {</a:t>
            </a:r>
            <a:r>
              <a:rPr lang="en-US" altLang="el-GR" smtClean="0"/>
              <a:t> </a:t>
            </a:r>
            <a:r>
              <a:rPr lang="el-GR" altLang="el-GR" smtClean="0"/>
              <a:t>return allMessages;</a:t>
            </a:r>
            <a:r>
              <a:rPr lang="en-US" altLang="el-GR" smtClean="0"/>
              <a:t> </a:t>
            </a:r>
            <a:r>
              <a:rPr lang="el-GR" altLang="el-GR" smtClean="0"/>
              <a:t> 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l-GR" altLang="el-GR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mtClean="0"/>
              <a:t>    public void sendEmail(EmailMessage message) {   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mtClean="0"/>
              <a:t>        allMessages.add(message);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mtClean="0"/>
              <a:t>    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mtClean="0"/>
              <a:t>}</a:t>
            </a:r>
            <a:endParaRPr lang="en-US" altLang="el-GR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l-GR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mtClean="0"/>
              <a:t>Το στέλεχος κρατά όλα τα μηνύματα που λαμβάνει. Μπορούμε να χρησιμοποιήσουμε τα περιεχόμενα του καταλόγου για τους ισχυρισμούς του ελέγχου</a:t>
            </a:r>
          </a:p>
          <a:p>
            <a:pPr>
              <a:buFont typeface="Arial" panose="020B0604020202020204" pitchFamily="34" charset="0"/>
              <a:buNone/>
            </a:pPr>
            <a:endParaRPr lang="en-US" altLang="el-GR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έλεγχοι συνεργασίας</a:t>
            </a:r>
            <a:endParaRPr lang="en-US" altLang="el-GR" smtClean="0"/>
          </a:p>
        </p:txBody>
      </p:sp>
      <p:sp>
        <p:nvSpPr>
          <p:cNvPr id="14339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3213100"/>
            <a:ext cx="8229600" cy="3095625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l-GR" altLang="el-GR" smtClean="0"/>
              <a:t>Πώς ελέγχουμε την κλάση </a:t>
            </a:r>
            <a:r>
              <a:rPr lang="en-US" altLang="el-GR" smtClean="0"/>
              <a:t>ClassB </a:t>
            </a:r>
            <a:r>
              <a:rPr lang="el-GR" altLang="el-GR" smtClean="0"/>
              <a:t>η οποία όμως χρησιμοποιεί την κλάση </a:t>
            </a:r>
            <a:r>
              <a:rPr lang="en-US" altLang="el-GR" smtClean="0"/>
              <a:t>ClassA</a:t>
            </a:r>
            <a:r>
              <a:rPr lang="el-GR" altLang="el-GR" smtClean="0"/>
              <a:t>;</a:t>
            </a:r>
          </a:p>
          <a:p>
            <a:endParaRPr lang="en-US" altLang="el-GR" smtClean="0"/>
          </a:p>
        </p:txBody>
      </p:sp>
      <p:pic>
        <p:nvPicPr>
          <p:cNvPr id="14340" name="Picture 4" descr="TestingAandBTheProble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1719263"/>
            <a:ext cx="4725988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έλεγχοι συνεργασίας</a:t>
            </a:r>
            <a:endParaRPr lang="en-US" altLang="el-GR" smtClean="0"/>
          </a:p>
        </p:txBody>
      </p:sp>
      <p:sp>
        <p:nvSpPr>
          <p:cNvPr id="1536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3789363"/>
            <a:ext cx="8229600" cy="2519362"/>
          </a:xfrm>
        </p:spPr>
        <p:txBody>
          <a:bodyPr/>
          <a:lstStyle/>
          <a:p>
            <a:r>
              <a:rPr lang="el-GR" altLang="el-GR" smtClean="0"/>
              <a:t>Σε πρώτη φάση γράφουμε τον κώδικα ελέγχου (που καλείται και οδηγός – driver) για την κλάση ClassA</a:t>
            </a:r>
          </a:p>
          <a:p>
            <a:r>
              <a:rPr lang="el-GR" altLang="el-GR" smtClean="0"/>
              <a:t>Σε δεύτερη φάση γράφουμε τον κώδικα για τον έλεγχο της κλάσης ClassB. Έχουμε πλέον έλεγχο συνένωσης (integration test) γιατί ελέγχουμε και τη συνεργασία των κλάσεων ClassB και ClassA.</a:t>
            </a:r>
          </a:p>
          <a:p>
            <a:r>
              <a:rPr lang="el-GR" altLang="el-GR" smtClean="0"/>
              <a:t>Η στρατηγική αυτή ακολουθείται όταν η συνεργασία των ClassA και ClassB είναι σχετικά «εύκολη»</a:t>
            </a:r>
            <a:endParaRPr lang="en-US" altLang="el-GR" smtClean="0"/>
          </a:p>
        </p:txBody>
      </p:sp>
      <p:pic>
        <p:nvPicPr>
          <p:cNvPr id="15364" name="Picture 5" descr="TestingAandBNoStub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981075"/>
            <a:ext cx="5005387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έλεγχοι συνεργασίας</a:t>
            </a:r>
            <a:endParaRPr lang="en-US" altLang="el-GR" smtClean="0"/>
          </a:p>
        </p:txBody>
      </p:sp>
      <p:sp>
        <p:nvSpPr>
          <p:cNvPr id="16387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013325"/>
            <a:ext cx="8229600" cy="1295400"/>
          </a:xfrm>
        </p:spPr>
        <p:txBody>
          <a:bodyPr/>
          <a:lstStyle/>
          <a:p>
            <a:r>
              <a:rPr lang="el-GR" altLang="el-GR" smtClean="0"/>
              <a:t>Η συνεργασία Account και Transaction είναι σχετικά «εύκολη». </a:t>
            </a:r>
          </a:p>
          <a:p>
            <a:r>
              <a:rPr lang="el-GR" altLang="el-GR" smtClean="0"/>
              <a:t>Ο έλεγχος της Account γίνεται με την έμμεση χρήση της Transaction</a:t>
            </a:r>
          </a:p>
          <a:p>
            <a:endParaRPr lang="en-US" altLang="el-GR" smtClean="0"/>
          </a:p>
        </p:txBody>
      </p:sp>
      <p:pic>
        <p:nvPicPr>
          <p:cNvPr id="16388" name="Picture 4" descr="10_011_ΔΤΤραπεζικόAccountTransaction_Διορθωμένο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" y="1089025"/>
            <a:ext cx="6435725" cy="364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προβληματική συνεργασία</a:t>
            </a:r>
            <a:endParaRPr lang="en-US" altLang="el-GR" smtClean="0"/>
          </a:p>
        </p:txBody>
      </p:sp>
      <p:sp>
        <p:nvSpPr>
          <p:cNvPr id="17411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205038"/>
            <a:ext cx="8229600" cy="4103687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l-GR" altLang="el-GR" sz="2000" smtClean="0"/>
              <a:t>Η συνεργασία των αντικειμένων της </a:t>
            </a:r>
            <a:r>
              <a:rPr lang="en-US" altLang="el-GR" sz="2000" smtClean="0"/>
              <a:t>ClassB </a:t>
            </a:r>
            <a:r>
              <a:rPr lang="el-GR" altLang="el-GR" sz="2000" smtClean="0"/>
              <a:t>με τα αντικείμενα της </a:t>
            </a:r>
            <a:r>
              <a:rPr lang="en-US" altLang="el-GR" sz="2000" smtClean="0"/>
              <a:t>ClassA </a:t>
            </a:r>
            <a:r>
              <a:rPr lang="el-GR" altLang="el-GR" sz="2000" smtClean="0"/>
              <a:t>είναι προβληματική όταν:</a:t>
            </a:r>
          </a:p>
          <a:p>
            <a:r>
              <a:rPr lang="el-GR" altLang="el-GR" sz="2000" smtClean="0"/>
              <a:t>Η κλάση ClassA δεν έχει ακόμα υλοποιηθεί</a:t>
            </a:r>
          </a:p>
          <a:p>
            <a:r>
              <a:rPr lang="el-GR" altLang="el-GR" sz="2000" smtClean="0"/>
              <a:t>Η ClassA δεν έχει προβλέψιμη συμπεριφορά (η ημερομηνία/ώρα του συστήματος)</a:t>
            </a:r>
          </a:p>
          <a:p>
            <a:r>
              <a:rPr lang="el-GR" altLang="el-GR" sz="2000" smtClean="0"/>
              <a:t>Η συμπεριφορά της ClassA ενεργοποιείται δύσκολα (πχ θέλουμε να ελέγξουμε την ClassB που χρησιμοποιεί την ClassA η οποία όμως αποτυγχάνει λόγω σφάλματος δικτύου)</a:t>
            </a:r>
          </a:p>
          <a:p>
            <a:r>
              <a:rPr lang="el-GR" altLang="el-GR" sz="2000" smtClean="0"/>
              <a:t>Η κλάση ClassA έχει αργή απόκριση που καθυστερεί την εκτέλεση των ελέγχων</a:t>
            </a:r>
          </a:p>
          <a:p>
            <a:r>
              <a:rPr lang="el-GR" altLang="el-GR" sz="2000" smtClean="0"/>
              <a:t>Η κλάση ClassA σχετίζεται με τη διεπαφή χρήστη (γενικότερα η διεπαφή χρήστη δυσκολεύει τον αυτόματο έλεγχο).</a:t>
            </a:r>
          </a:p>
          <a:p>
            <a:endParaRPr lang="en-US" altLang="el-GR" sz="2000" smtClean="0"/>
          </a:p>
        </p:txBody>
      </p:sp>
      <p:pic>
        <p:nvPicPr>
          <p:cNvPr id="17412" name="Picture 4" descr="TestingAandBTheProble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1125538"/>
            <a:ext cx="4411662" cy="855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στελέχη</a:t>
            </a:r>
            <a:endParaRPr lang="en-US" altLang="el-GR" smtClean="0"/>
          </a:p>
        </p:txBody>
      </p:sp>
      <p:sp>
        <p:nvSpPr>
          <p:cNvPr id="18435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3213100"/>
            <a:ext cx="8229600" cy="3095625"/>
          </a:xfrm>
        </p:spPr>
        <p:txBody>
          <a:bodyPr/>
          <a:lstStyle/>
          <a:p>
            <a:r>
              <a:rPr lang="el-GR" altLang="el-GR" sz="2000" smtClean="0"/>
              <a:t>Ο έλεγχος μονάδας της κλάσης ClassB δεν χρησιμοποιεί την κλάση ClassA.</a:t>
            </a:r>
          </a:p>
          <a:p>
            <a:r>
              <a:rPr lang="el-GR" altLang="el-GR" sz="2000" smtClean="0"/>
              <a:t>Αλλάζουμε τη σχεδίαση έτσι ώστε η κλάση ClassB να εξαρτάται από μία διεπαφή (ClassAInterface).</a:t>
            </a:r>
          </a:p>
          <a:p>
            <a:r>
              <a:rPr lang="el-GR" altLang="el-GR" sz="2000" smtClean="0"/>
              <a:t>Υποκαθιστούμε την κλάση ClassA με ένα στέλεχος (stub), την κλάση ClassAStub.</a:t>
            </a:r>
          </a:p>
          <a:p>
            <a:r>
              <a:rPr lang="el-GR" altLang="el-GR" sz="2000" smtClean="0"/>
              <a:t>Όταν εκτελούμε τον έλεγχο δημιουργούμε αντικείμενα του στελέχους τα οποία έχουν προβλέψιμη και ελεγχόμενη συμπεριφορά.</a:t>
            </a:r>
          </a:p>
          <a:p>
            <a:r>
              <a:rPr lang="el-GR" altLang="el-GR" sz="2000" smtClean="0"/>
              <a:t>Μπορούμε σε επόμενα στάδια να εκτελέσουμε και τον έλεγχο συνένωσης με τις ClassB και ClassA.</a:t>
            </a:r>
          </a:p>
          <a:p>
            <a:endParaRPr lang="en-US" altLang="el-GR" sz="2000" smtClean="0"/>
          </a:p>
        </p:txBody>
      </p:sp>
      <p:pic>
        <p:nvPicPr>
          <p:cNvPr id="18436" name="Picture 4" descr="TestingAandBWithStub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1052513"/>
            <a:ext cx="4354512" cy="194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τι κάνουν τα στελέχη</a:t>
            </a:r>
            <a:endParaRPr lang="en-US" altLang="el-GR" smtClean="0"/>
          </a:p>
        </p:txBody>
      </p:sp>
      <p:sp>
        <p:nvSpPr>
          <p:cNvPr id="19459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l-GR" altLang="el-GR" smtClean="0"/>
              <a:t>Τα στελέχη μπορεί αντικαθιστούν μονάδες του λογισμικού και χρησιμοποιούνται αποκλειστικά για τον έλεγχο. Μπορεί να:</a:t>
            </a:r>
          </a:p>
          <a:p>
            <a:r>
              <a:rPr lang="el-GR" altLang="el-GR" smtClean="0"/>
              <a:t>μην έχουν καμία συμπεριφορά</a:t>
            </a:r>
          </a:p>
          <a:p>
            <a:r>
              <a:rPr lang="el-GR" altLang="el-GR" smtClean="0"/>
              <a:t>έχουν πάντα την ίδια συμπεριφορά</a:t>
            </a:r>
          </a:p>
          <a:p>
            <a:r>
              <a:rPr lang="el-GR" altLang="el-GR" smtClean="0"/>
              <a:t>έχουν «προγραμματιζόμενη» συμπεριφορά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παράδειγμα στελέχους</a:t>
            </a:r>
            <a:endParaRPr lang="en-US" altLang="el-GR" smtClean="0"/>
          </a:p>
        </p:txBody>
      </p:sp>
      <p:sp>
        <p:nvSpPr>
          <p:cNvPr id="2048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3644900"/>
            <a:ext cx="8229600" cy="2663825"/>
          </a:xfrm>
        </p:spPr>
        <p:txBody>
          <a:bodyPr/>
          <a:lstStyle/>
          <a:p>
            <a:r>
              <a:rPr lang="el-GR" altLang="el-GR" smtClean="0"/>
              <a:t>H μέθοδος getBalanceInDollars επιστρέφει το υπόλοιπο σε δολάρια</a:t>
            </a:r>
          </a:p>
          <a:p>
            <a:r>
              <a:rPr lang="el-GR" altLang="el-GR" smtClean="0"/>
              <a:t>Χρησιμοποιεί την κλάση CurrencyConvert</a:t>
            </a:r>
            <a:r>
              <a:rPr lang="en-US" altLang="el-GR" smtClean="0"/>
              <a:t>e</a:t>
            </a:r>
            <a:r>
              <a:rPr lang="el-GR" altLang="el-GR" smtClean="0"/>
              <a:t>r που γνωρίζει τις ισοτιμίες </a:t>
            </a:r>
          </a:p>
          <a:p>
            <a:r>
              <a:rPr lang="el-GR" altLang="el-GR" smtClean="0"/>
              <a:t>Η κλάση CurrencyConvert</a:t>
            </a:r>
            <a:r>
              <a:rPr lang="en-US" altLang="el-GR" smtClean="0"/>
              <a:t>e</a:t>
            </a:r>
            <a:r>
              <a:rPr lang="el-GR" altLang="el-GR" smtClean="0"/>
              <a:t>r δεν έχει προβλέψιμη συμπεριφορά</a:t>
            </a:r>
          </a:p>
          <a:p>
            <a:r>
              <a:rPr lang="el-GR" altLang="el-GR" smtClean="0"/>
              <a:t>Είναι δυσκολότερος ο έλεγχος της μεθόδου getBalanceInDollars </a:t>
            </a:r>
          </a:p>
          <a:p>
            <a:endParaRPr lang="en-US" altLang="el-GR" smtClean="0"/>
          </a:p>
        </p:txBody>
      </p:sp>
      <p:pic>
        <p:nvPicPr>
          <p:cNvPr id="20484" name="Εικόνα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341438"/>
            <a:ext cx="7504113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παράδειγμα στελέχους</a:t>
            </a:r>
            <a:endParaRPr lang="en-US" altLang="el-GR" smtClean="0"/>
          </a:p>
        </p:txBody>
      </p:sp>
      <p:sp>
        <p:nvSpPr>
          <p:cNvPr id="21507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084763"/>
            <a:ext cx="8229600" cy="1223962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l-GR" altLang="el-GR" dirty="0" smtClean="0"/>
              <a:t>Η κλάση </a:t>
            </a:r>
            <a:r>
              <a:rPr lang="el-GR" altLang="el-GR" dirty="0" err="1" smtClean="0"/>
              <a:t>CurrencyConvert</a:t>
            </a:r>
            <a:r>
              <a:rPr lang="en-US" altLang="el-GR" dirty="0"/>
              <a:t>e</a:t>
            </a:r>
            <a:r>
              <a:rPr lang="el-GR" altLang="el-GR" dirty="0" err="1" smtClean="0"/>
              <a:t>rStub</a:t>
            </a:r>
            <a:r>
              <a:rPr lang="el-GR" altLang="el-GR" dirty="0" smtClean="0"/>
              <a:t> </a:t>
            </a:r>
            <a:r>
              <a:rPr lang="el-GR" altLang="el-GR" dirty="0" smtClean="0"/>
              <a:t>είναι ένα στέλεχος</a:t>
            </a:r>
          </a:p>
          <a:p>
            <a:endParaRPr lang="en-US" altLang="el-GR" dirty="0" smtClean="0"/>
          </a:p>
        </p:txBody>
      </p:sp>
      <p:pic>
        <p:nvPicPr>
          <p:cNvPr id="21508" name="Εικόνα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1268413"/>
            <a:ext cx="6049962" cy="292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</TotalTime>
  <Words>487</Words>
  <Application>Microsoft Office PowerPoint</Application>
  <PresentationFormat>Προβολή στην οθόνη (4:3)</PresentationFormat>
  <Paragraphs>93</Paragraphs>
  <Slides>14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18" baseType="lpstr">
      <vt:lpstr>Microsoft YaHei</vt:lpstr>
      <vt:lpstr>Arial</vt:lpstr>
      <vt:lpstr>Calibri</vt:lpstr>
      <vt:lpstr>Θέμα του Office</vt:lpstr>
      <vt:lpstr>  Αυτόματοι Έλεγχοι με JUnit</vt:lpstr>
      <vt:lpstr>έλεγχοι συνεργασίας</vt:lpstr>
      <vt:lpstr>έλεγχοι συνεργασίας</vt:lpstr>
      <vt:lpstr>έλεγχοι συνεργασίας</vt:lpstr>
      <vt:lpstr>προβληματική συνεργασία</vt:lpstr>
      <vt:lpstr>στελέχη</vt:lpstr>
      <vt:lpstr>τι κάνουν τα στελέχη</vt:lpstr>
      <vt:lpstr>παράδειγμα στελέχους</vt:lpstr>
      <vt:lpstr>παράδειγμα στελέχους</vt:lpstr>
      <vt:lpstr>παράδειγμα στελέχους</vt:lpstr>
      <vt:lpstr>παράδειγμα στελέχους</vt:lpstr>
      <vt:lpstr>αποστολή e-mail</vt:lpstr>
      <vt:lpstr>αποστολή e-mail</vt:lpstr>
      <vt:lpstr>αποστολή e-mail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Admin</dc:creator>
  <cp:lastModifiedBy>ndia</cp:lastModifiedBy>
  <cp:revision>55</cp:revision>
  <dcterms:created xsi:type="dcterms:W3CDTF">2012-08-02T15:55:49Z</dcterms:created>
  <dcterms:modified xsi:type="dcterms:W3CDTF">2021-10-25T14:09:16Z</dcterms:modified>
</cp:coreProperties>
</file>