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95" r:id="rId22"/>
    <p:sldId id="296" r:id="rId23"/>
    <p:sldId id="277" r:id="rId24"/>
    <p:sldId id="290" r:id="rId25"/>
    <p:sldId id="278"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AEC89EB-F781-47F2-BEAA-499E8535D37C}"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A69D3FAD-47CF-48D6-8469-D5F7C9C78F5B}" type="slidenum">
              <a:rPr lang="en-US" altLang="el-GR"/>
              <a:pPr>
                <a:defRPr/>
              </a:pPr>
              <a:t>‹#›</a:t>
            </a:fld>
            <a:endParaRPr lang="en-US" altLang="el-GR"/>
          </a:p>
        </p:txBody>
      </p:sp>
    </p:spTree>
    <p:extLst>
      <p:ext uri="{BB962C8B-B14F-4D97-AF65-F5344CB8AC3E}">
        <p14:creationId xmlns:p14="http://schemas.microsoft.com/office/powerpoint/2010/main" val="282865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D8AB7C1-BB02-4BAB-B80F-0DEDA9524E2C}"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3FF2789-5A32-44DE-B5FE-74A0F4AB64D6}" type="slidenum">
              <a:rPr lang="en-US" altLang="el-GR"/>
              <a:pPr>
                <a:defRPr/>
              </a:pPr>
              <a:t>‹#›</a:t>
            </a:fld>
            <a:endParaRPr lang="en-US" altLang="el-GR"/>
          </a:p>
        </p:txBody>
      </p:sp>
    </p:spTree>
    <p:extLst>
      <p:ext uri="{BB962C8B-B14F-4D97-AF65-F5344CB8AC3E}">
        <p14:creationId xmlns:p14="http://schemas.microsoft.com/office/powerpoint/2010/main" val="2897105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ED923D7-9C10-4A04-8436-6CD1CDC854CF}"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C107C3B2-ADE6-43BE-BAE1-F0004DECF4CB}" type="slidenum">
              <a:rPr lang="en-US" altLang="el-GR"/>
              <a:pPr>
                <a:defRPr/>
              </a:pPr>
              <a:t>‹#›</a:t>
            </a:fld>
            <a:endParaRPr lang="en-US" altLang="el-GR"/>
          </a:p>
        </p:txBody>
      </p:sp>
    </p:spTree>
    <p:extLst>
      <p:ext uri="{BB962C8B-B14F-4D97-AF65-F5344CB8AC3E}">
        <p14:creationId xmlns:p14="http://schemas.microsoft.com/office/powerpoint/2010/main" val="853588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F276251-80C4-48C5-95CD-A71E7E210566}"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02FEAE5-8402-4CD5-B0F6-C40E49B44AFA}" type="slidenum">
              <a:rPr lang="en-US" altLang="el-GR"/>
              <a:pPr>
                <a:defRPr/>
              </a:pPr>
              <a:t>‹#›</a:t>
            </a:fld>
            <a:endParaRPr lang="en-US" altLang="el-GR"/>
          </a:p>
        </p:txBody>
      </p:sp>
    </p:spTree>
    <p:extLst>
      <p:ext uri="{BB962C8B-B14F-4D97-AF65-F5344CB8AC3E}">
        <p14:creationId xmlns:p14="http://schemas.microsoft.com/office/powerpoint/2010/main" val="3680155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7E3D703-04F6-4A2E-A290-6B21801376DE}"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3347237B-6AF3-4FD6-BE7B-637CEC86E313}" type="slidenum">
              <a:rPr lang="en-US" altLang="el-GR"/>
              <a:pPr>
                <a:defRPr/>
              </a:pPr>
              <a:t>‹#›</a:t>
            </a:fld>
            <a:endParaRPr lang="en-US" altLang="el-GR"/>
          </a:p>
        </p:txBody>
      </p:sp>
    </p:spTree>
    <p:extLst>
      <p:ext uri="{BB962C8B-B14F-4D97-AF65-F5344CB8AC3E}">
        <p14:creationId xmlns:p14="http://schemas.microsoft.com/office/powerpoint/2010/main" val="184143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0467523-462C-4862-9D6E-CE3C038CE4EA}"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BC3A1CE9-F3C9-48A9-8D6D-1BBFF7EA75D3}" type="slidenum">
              <a:rPr lang="en-US" altLang="el-GR"/>
              <a:pPr>
                <a:defRPr/>
              </a:pPr>
              <a:t>‹#›</a:t>
            </a:fld>
            <a:endParaRPr lang="en-US" altLang="el-GR"/>
          </a:p>
        </p:txBody>
      </p:sp>
    </p:spTree>
    <p:extLst>
      <p:ext uri="{BB962C8B-B14F-4D97-AF65-F5344CB8AC3E}">
        <p14:creationId xmlns:p14="http://schemas.microsoft.com/office/powerpoint/2010/main" val="2449268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940B2DE-78AC-4BC8-AEFF-0C9361B3BDA6}"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1CFEC522-567D-4905-BE51-C5A44FAE3CBA}" type="slidenum">
              <a:rPr lang="en-US" altLang="el-GR"/>
              <a:pPr>
                <a:defRPr/>
              </a:pPr>
              <a:t>‹#›</a:t>
            </a:fld>
            <a:endParaRPr lang="en-US" altLang="el-GR"/>
          </a:p>
        </p:txBody>
      </p:sp>
    </p:spTree>
    <p:extLst>
      <p:ext uri="{BB962C8B-B14F-4D97-AF65-F5344CB8AC3E}">
        <p14:creationId xmlns:p14="http://schemas.microsoft.com/office/powerpoint/2010/main" val="158401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28EFD61-1C1D-425D-B035-E6EDF5AAF0B6}"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2F69AF4-A5BB-4186-BC75-DBF4B7250504}" type="slidenum">
              <a:rPr lang="en-US" altLang="el-GR"/>
              <a:pPr>
                <a:defRPr/>
              </a:pPr>
              <a:t>‹#›</a:t>
            </a:fld>
            <a:endParaRPr lang="en-US" altLang="el-GR"/>
          </a:p>
        </p:txBody>
      </p:sp>
    </p:spTree>
    <p:extLst>
      <p:ext uri="{BB962C8B-B14F-4D97-AF65-F5344CB8AC3E}">
        <p14:creationId xmlns:p14="http://schemas.microsoft.com/office/powerpoint/2010/main" val="2312713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5F94FC6-D8D9-4366-A0F0-098E60090A22}"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146BE73-2AE6-45BB-91B8-C1915DA7DE78}" type="slidenum">
              <a:rPr lang="en-US" altLang="el-GR"/>
              <a:pPr>
                <a:defRPr/>
              </a:pPr>
              <a:t>‹#›</a:t>
            </a:fld>
            <a:endParaRPr lang="en-US" altLang="el-GR"/>
          </a:p>
        </p:txBody>
      </p:sp>
    </p:spTree>
    <p:extLst>
      <p:ext uri="{BB962C8B-B14F-4D97-AF65-F5344CB8AC3E}">
        <p14:creationId xmlns:p14="http://schemas.microsoft.com/office/powerpoint/2010/main" val="4178258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E4A4482-0767-4FEF-B4D2-35F0B7630AA0}"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E8CBD96B-F8F5-4244-A067-003E00B44D98}" type="slidenum">
              <a:rPr lang="en-US" altLang="el-GR"/>
              <a:pPr>
                <a:defRPr/>
              </a:pPr>
              <a:t>‹#›</a:t>
            </a:fld>
            <a:endParaRPr lang="en-US" altLang="el-GR"/>
          </a:p>
        </p:txBody>
      </p:sp>
    </p:spTree>
    <p:extLst>
      <p:ext uri="{BB962C8B-B14F-4D97-AF65-F5344CB8AC3E}">
        <p14:creationId xmlns:p14="http://schemas.microsoft.com/office/powerpoint/2010/main" val="1219151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F919C8D-F939-4CEE-B5AA-BADD4D5D04CF}"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160AB1D6-9C04-4758-9DCB-1895A8A6C512}" type="slidenum">
              <a:rPr lang="en-US" altLang="el-GR"/>
              <a:pPr>
                <a:defRPr/>
              </a:pPr>
              <a:t>‹#›</a:t>
            </a:fld>
            <a:endParaRPr lang="en-US" altLang="el-GR"/>
          </a:p>
        </p:txBody>
      </p:sp>
    </p:spTree>
    <p:extLst>
      <p:ext uri="{BB962C8B-B14F-4D97-AF65-F5344CB8AC3E}">
        <p14:creationId xmlns:p14="http://schemas.microsoft.com/office/powerpoint/2010/main" val="2643353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a:xfrm>
            <a:off x="685800" y="1052513"/>
            <a:ext cx="7772400" cy="2547937"/>
          </a:xfrm>
        </p:spPr>
        <p:txBody>
          <a:bodyPr/>
          <a:lstStyle/>
          <a:p>
            <a:pPr eaLnBrk="1" hangingPunct="1"/>
            <a:r>
              <a:rPr lang="el-GR" altLang="el-GR" smtClean="0">
                <a:solidFill>
                  <a:srgbClr val="000000"/>
                </a:solidFill>
                <a:ea typeface="Microsoft YaHei" panose="020B0503020204020204" pitchFamily="34" charset="-122"/>
              </a:rPr>
              <a:t/>
            </a:r>
            <a:br>
              <a:rPr lang="el-GR" altLang="el-GR" smtClean="0">
                <a:solidFill>
                  <a:srgbClr val="000000"/>
                </a:solidFill>
                <a:ea typeface="Microsoft YaHei" panose="020B0503020204020204" pitchFamily="34" charset="-122"/>
              </a:rPr>
            </a:br>
            <a:r>
              <a:rPr lang="el-GR" altLang="el-GR" sz="3200" smtClean="0">
                <a:solidFill>
                  <a:srgbClr val="000000"/>
                </a:solidFill>
                <a:ea typeface="Microsoft YaHei" panose="020B0503020204020204" pitchFamily="34" charset="-122"/>
              </a:rPr>
              <a:t/>
            </a:r>
            <a:br>
              <a:rPr lang="el-GR" altLang="el-GR" sz="3200" smtClean="0">
                <a:solidFill>
                  <a:srgbClr val="000000"/>
                </a:solidFill>
                <a:ea typeface="Microsoft YaHei" panose="020B0503020204020204" pitchFamily="34" charset="-122"/>
              </a:rPr>
            </a:br>
            <a:r>
              <a:rPr lang="el-GR" altLang="el-GR" sz="3200" smtClean="0">
                <a:solidFill>
                  <a:srgbClr val="000000"/>
                </a:solidFill>
                <a:ea typeface="Microsoft YaHei" panose="020B0503020204020204" pitchFamily="34" charset="-122"/>
              </a:rPr>
              <a:t/>
            </a:r>
            <a:br>
              <a:rPr lang="el-GR" altLang="el-GR" sz="3200" smtClean="0">
                <a:solidFill>
                  <a:srgbClr val="000000"/>
                </a:solidFill>
                <a:ea typeface="Microsoft YaHei" panose="020B0503020204020204" pitchFamily="34" charset="-122"/>
              </a:rPr>
            </a:br>
            <a:r>
              <a:rPr lang="en-US" altLang="el-GR" sz="3200" smtClean="0"/>
              <a:t/>
            </a:r>
            <a:br>
              <a:rPr lang="en-US" altLang="el-GR" sz="3200" smtClean="0"/>
            </a:br>
            <a:r>
              <a:rPr lang="el-GR" altLang="el-GR" smtClean="0"/>
              <a:t>Αυτόματοι Έλεγχοι με </a:t>
            </a:r>
            <a:r>
              <a:rPr lang="en-US" altLang="el-GR" smtClean="0"/>
              <a:t>JUnit</a:t>
            </a:r>
          </a:p>
        </p:txBody>
      </p:sp>
      <p:sp>
        <p:nvSpPr>
          <p:cNvPr id="3" name="2 - Υπότιτλος"/>
          <p:cNvSpPr>
            <a:spLocks noGrp="1"/>
          </p:cNvSpPr>
          <p:nvPr>
            <p:ph type="subTitle" idx="1"/>
          </p:nvPr>
        </p:nvSpPr>
        <p:spPr>
          <a:xfrm>
            <a:off x="1371600" y="4437063"/>
            <a:ext cx="6400800" cy="1201737"/>
          </a:xfrm>
        </p:spPr>
        <p:txBody>
          <a:bodyPr rtlCol="0">
            <a:normAutofit/>
          </a:bodyPr>
          <a:lstStyle/>
          <a:p>
            <a:pPr eaLnBrk="1" fontAlgn="auto" hangingPunct="1">
              <a:spcAft>
                <a:spcPts val="0"/>
              </a:spcAft>
              <a:defRPr/>
            </a:pPr>
            <a:r>
              <a:rPr lang="el-GR" dirty="0" smtClean="0"/>
              <a:t>ΜΕΡΟΣ Α</a:t>
            </a: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μέθοδοι της κλάσης </a:t>
            </a:r>
            <a:r>
              <a:rPr lang="en-US" altLang="el-GR" smtClean="0"/>
              <a:t>Assertions</a:t>
            </a:r>
          </a:p>
        </p:txBody>
      </p:sp>
      <p:graphicFrame>
        <p:nvGraphicFramePr>
          <p:cNvPr id="4" name="Group 46"/>
          <p:cNvGraphicFramePr>
            <a:graphicFrameLocks/>
          </p:cNvGraphicFramePr>
          <p:nvPr/>
        </p:nvGraphicFramePr>
        <p:xfrm>
          <a:off x="476250" y="1538288"/>
          <a:ext cx="8229600" cy="4597400"/>
        </p:xfrm>
        <a:graphic>
          <a:graphicData uri="http://schemas.openxmlformats.org/drawingml/2006/table">
            <a:tbl>
              <a:tblPr/>
              <a:tblGrid>
                <a:gridCol w="3591694"/>
                <a:gridCol w="4637906"/>
              </a:tblGrid>
              <a:tr h="19019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err="1" smtClean="0">
                          <a:ln>
                            <a:noFill/>
                          </a:ln>
                          <a:solidFill>
                            <a:schemeClr val="tx1"/>
                          </a:solidFill>
                          <a:effectLst/>
                          <a:latin typeface="Arial" charset="0"/>
                        </a:rPr>
                        <a:t>assertEquals</a:t>
                      </a:r>
                      <a:r>
                        <a:rPr kumimoji="0" lang="en-GB" sz="1800" b="0" i="0" u="none" strike="noStrike" cap="none" normalizeH="0" baseline="0" dirty="0" smtClean="0">
                          <a:ln>
                            <a:noFill/>
                          </a:ln>
                          <a:solidFill>
                            <a:schemeClr val="tx1"/>
                          </a:solidFill>
                          <a:effectLst/>
                          <a:latin typeface="Arial" charset="0"/>
                        </a:rPr>
                        <a:t>(Object expected, Object actual)</a:t>
                      </a:r>
                      <a:r>
                        <a:rPr kumimoji="0" lang="el-GR" sz="18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1800" b="0" i="0" u="none" strike="noStrike" cap="none" normalizeH="0" baseline="0" dirty="0" err="1" smtClean="0">
                          <a:ln>
                            <a:noFill/>
                          </a:ln>
                          <a:solidFill>
                            <a:schemeClr val="tx1"/>
                          </a:solidFill>
                          <a:effectLst/>
                          <a:latin typeface="Arial" charset="0"/>
                        </a:rPr>
                        <a:t>assertEquals</a:t>
                      </a:r>
                      <a:r>
                        <a:rPr kumimoji="0" lang="en-GB" sz="1800" b="0" i="0" u="none" strike="noStrike" cap="none" normalizeH="0" baseline="0" dirty="0" smtClean="0">
                          <a:ln>
                            <a:noFill/>
                          </a:ln>
                          <a:solidFill>
                            <a:schemeClr val="tx1"/>
                          </a:solidFill>
                          <a:effectLst/>
                          <a:latin typeface="Arial" charset="0"/>
                        </a:rPr>
                        <a:t>(</a:t>
                      </a:r>
                      <a:r>
                        <a:rPr kumimoji="0" lang="en-US" sz="1800" b="0" i="0" u="none" strike="noStrike" cap="none" normalizeH="0" baseline="0" dirty="0" err="1" smtClean="0">
                          <a:ln>
                            <a:noFill/>
                          </a:ln>
                          <a:solidFill>
                            <a:schemeClr val="tx1"/>
                          </a:solidFill>
                          <a:effectLst/>
                          <a:latin typeface="Arial" charset="0"/>
                        </a:rPr>
                        <a:t>int</a:t>
                      </a:r>
                      <a:r>
                        <a:rPr kumimoji="0" lang="en-GB" sz="1800" b="0" i="0" u="none" strike="noStrike" cap="none" normalizeH="0" baseline="0" dirty="0" smtClean="0">
                          <a:ln>
                            <a:noFill/>
                          </a:ln>
                          <a:solidFill>
                            <a:schemeClr val="tx1"/>
                          </a:solidFill>
                          <a:effectLst/>
                          <a:latin typeface="Arial" charset="0"/>
                        </a:rPr>
                        <a:t> expected,        </a:t>
                      </a:r>
                      <a:r>
                        <a:rPr kumimoji="0" lang="en-GB" sz="1800" b="0" i="0" u="none" strike="noStrike" cap="none" normalizeH="0" baseline="0" dirty="0" err="1" smtClean="0">
                          <a:ln>
                            <a:noFill/>
                          </a:ln>
                          <a:solidFill>
                            <a:schemeClr val="tx1"/>
                          </a:solidFill>
                          <a:effectLst/>
                          <a:latin typeface="Arial" charset="0"/>
                        </a:rPr>
                        <a:t>int</a:t>
                      </a:r>
                      <a:r>
                        <a:rPr kumimoji="0" lang="en-GB" sz="1800" b="0" i="0" u="none" strike="noStrike" cap="none" normalizeH="0" baseline="0" dirty="0" smtClean="0">
                          <a:ln>
                            <a:noFill/>
                          </a:ln>
                          <a:solidFill>
                            <a:schemeClr val="tx1"/>
                          </a:solidFill>
                          <a:effectLst/>
                          <a:latin typeface="Arial" charset="0"/>
                        </a:rPr>
                        <a:t> actual)</a:t>
                      </a:r>
                      <a:r>
                        <a:rPr kumimoji="0" lang="el-GR" sz="18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a:t>
                      </a:r>
                      <a:endParaRPr kumimoji="0" lang="el-GR" sz="1800" b="0" i="0" u="none" strike="noStrike" cap="none" normalizeH="0" baseline="0" dirty="0" smtClean="0">
                        <a:ln>
                          <a:noFill/>
                        </a:ln>
                        <a:solidFill>
                          <a:schemeClr val="tx1"/>
                        </a:solidFill>
                        <a:effectLst/>
                        <a:latin typeface="Arial" charset="0"/>
                      </a:endParaRP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Ο ισχυρισμός αληθεύει εάν οι αναφορές expected και actual αναφέρονται σε ίσα αντικείμενα με την έννοια της μεθόδου equals.</a:t>
                      </a:r>
                      <a:r>
                        <a:rPr kumimoji="0" lang="el-GR" sz="1800" b="0" i="0" u="none" strike="noStrike" cap="none" normalizeH="0" baseline="0" smtClean="0">
                          <a:ln>
                            <a:noFill/>
                          </a:ln>
                          <a:solidFill>
                            <a:schemeClr val="tx1"/>
                          </a:solidFill>
                          <a:effectLst/>
                          <a:latin typeface="Arial" charset="0"/>
                        </a:rPr>
                        <a:t> </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7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err="1" smtClean="0">
                          <a:ln>
                            <a:noFill/>
                          </a:ln>
                          <a:solidFill>
                            <a:schemeClr val="tx1"/>
                          </a:solidFill>
                          <a:effectLst/>
                          <a:latin typeface="Arial" charset="0"/>
                        </a:rPr>
                        <a:t>assertSame</a:t>
                      </a:r>
                      <a:r>
                        <a:rPr kumimoji="0" lang="en-GB" sz="1800" b="0" i="0" u="none" strike="noStrike" cap="none" normalizeH="0" baseline="0" dirty="0" smtClean="0">
                          <a:ln>
                            <a:noFill/>
                          </a:ln>
                          <a:solidFill>
                            <a:schemeClr val="tx1"/>
                          </a:solidFill>
                          <a:effectLst/>
                          <a:latin typeface="Arial" charset="0"/>
                        </a:rPr>
                        <a:t>(Object expected, Object actual)</a:t>
                      </a:r>
                      <a:r>
                        <a:rPr kumimoji="0" lang="el-GR" sz="1800" b="0" i="0" u="none" strike="noStrike" cap="none" normalizeH="0" baseline="0" dirty="0" smtClean="0">
                          <a:ln>
                            <a:noFill/>
                          </a:ln>
                          <a:solidFill>
                            <a:schemeClr val="tx1"/>
                          </a:solidFill>
                          <a:effectLst/>
                          <a:latin typeface="Arial" charset="0"/>
                        </a:rPr>
                        <a:t> </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O </a:t>
                      </a:r>
                      <a:r>
                        <a:rPr kumimoji="0" lang="en-US" sz="1800" b="0" i="0" u="none" strike="noStrike" cap="none" normalizeH="0" baseline="0" dirty="0" err="1" smtClean="0">
                          <a:ln>
                            <a:noFill/>
                          </a:ln>
                          <a:solidFill>
                            <a:schemeClr val="tx1"/>
                          </a:solidFill>
                          <a:effectLst/>
                          <a:latin typeface="Arial" charset="0"/>
                        </a:rPr>
                        <a:t>ισχυρισμός</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αληθεύει</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εάν</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οι</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αναφορές</a:t>
                      </a:r>
                      <a:r>
                        <a:rPr kumimoji="0" lang="en-US" sz="1800" b="0" i="0" u="none" strike="noStrike" cap="none" normalizeH="0" baseline="0" dirty="0" smtClean="0">
                          <a:ln>
                            <a:noFill/>
                          </a:ln>
                          <a:solidFill>
                            <a:schemeClr val="tx1"/>
                          </a:solidFill>
                          <a:effectLst/>
                          <a:latin typeface="Arial" charset="0"/>
                        </a:rPr>
                        <a:t> expected </a:t>
                      </a:r>
                      <a:r>
                        <a:rPr kumimoji="0" lang="en-US" sz="1800" b="0" i="0" u="none" strike="noStrike" cap="none" normalizeH="0" baseline="0" dirty="0" err="1" smtClean="0">
                          <a:ln>
                            <a:noFill/>
                          </a:ln>
                          <a:solidFill>
                            <a:schemeClr val="tx1"/>
                          </a:solidFill>
                          <a:effectLst/>
                          <a:latin typeface="Arial" charset="0"/>
                        </a:rPr>
                        <a:t>και</a:t>
                      </a:r>
                      <a:r>
                        <a:rPr kumimoji="0" lang="en-US" sz="1800" b="0" i="0" u="none" strike="noStrike" cap="none" normalizeH="0" baseline="0" dirty="0" smtClean="0">
                          <a:ln>
                            <a:noFill/>
                          </a:ln>
                          <a:solidFill>
                            <a:schemeClr val="tx1"/>
                          </a:solidFill>
                          <a:effectLst/>
                          <a:latin typeface="Arial" charset="0"/>
                        </a:rPr>
                        <a:t> actual </a:t>
                      </a:r>
                      <a:r>
                        <a:rPr kumimoji="0" lang="en-US" sz="1800" b="0" i="0" u="none" strike="noStrike" cap="none" normalizeH="0" baseline="0" dirty="0" err="1" smtClean="0">
                          <a:ln>
                            <a:noFill/>
                          </a:ln>
                          <a:solidFill>
                            <a:schemeClr val="tx1"/>
                          </a:solidFill>
                          <a:effectLst/>
                          <a:latin typeface="Arial" charset="0"/>
                        </a:rPr>
                        <a:t>αναφέρονται</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στο</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ίδιο</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αντικείμενο</a:t>
                      </a:r>
                      <a:r>
                        <a:rPr kumimoji="0" lang="en-US" sz="1800" b="0" i="0" u="none" strike="noStrike" cap="none" normalizeH="0" baseline="0" dirty="0" smtClean="0">
                          <a:ln>
                            <a:noFill/>
                          </a:ln>
                          <a:solidFill>
                            <a:schemeClr val="tx1"/>
                          </a:solidFill>
                          <a:effectLst/>
                          <a:latin typeface="Arial" charset="0"/>
                        </a:rPr>
                        <a:t>.</a:t>
                      </a:r>
                      <a:r>
                        <a:rPr kumimoji="0" lang="el-GR" sz="1800" b="0" i="0" u="none" strike="noStrike" cap="none" normalizeH="0" baseline="0" dirty="0" smtClean="0">
                          <a:ln>
                            <a:noFill/>
                          </a:ln>
                          <a:solidFill>
                            <a:schemeClr val="tx1"/>
                          </a:solidFill>
                          <a:effectLst/>
                          <a:latin typeface="Arial" charset="0"/>
                        </a:rPr>
                        <a:t> </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7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err="1" smtClean="0">
                          <a:ln>
                            <a:noFill/>
                          </a:ln>
                          <a:solidFill>
                            <a:schemeClr val="tx1"/>
                          </a:solidFill>
                          <a:effectLst/>
                          <a:latin typeface="Arial" charset="0"/>
                        </a:rPr>
                        <a:t>assertNotSame</a:t>
                      </a:r>
                      <a:r>
                        <a:rPr kumimoji="0" lang="en-GB" sz="1800" b="0" i="0" u="none" strike="noStrike" cap="none" normalizeH="0" baseline="0" dirty="0" smtClean="0">
                          <a:ln>
                            <a:noFill/>
                          </a:ln>
                          <a:solidFill>
                            <a:schemeClr val="tx1"/>
                          </a:solidFill>
                          <a:effectLst/>
                          <a:latin typeface="Arial" charset="0"/>
                        </a:rPr>
                        <a:t>(Object unexpected, Object actual)</a:t>
                      </a:r>
                      <a:r>
                        <a:rPr kumimoji="0" lang="el-GR" sz="1800" b="0" i="0" u="none" strike="noStrike" cap="none" normalizeH="0" baseline="0" dirty="0" smtClean="0">
                          <a:ln>
                            <a:noFill/>
                          </a:ln>
                          <a:solidFill>
                            <a:schemeClr val="tx1"/>
                          </a:solidFill>
                          <a:effectLst/>
                          <a:latin typeface="Arial" charset="0"/>
                        </a:rPr>
                        <a:t> </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Ο </a:t>
                      </a:r>
                      <a:r>
                        <a:rPr kumimoji="0" lang="en-US" sz="1800" b="0" i="0" u="none" strike="noStrike" cap="none" normalizeH="0" baseline="0" dirty="0" err="1" smtClean="0">
                          <a:ln>
                            <a:noFill/>
                          </a:ln>
                          <a:solidFill>
                            <a:schemeClr val="tx1"/>
                          </a:solidFill>
                          <a:effectLst/>
                          <a:latin typeface="Arial" charset="0"/>
                        </a:rPr>
                        <a:t>ισχυρισμός</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αληθεύει</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εάν</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οι</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αναφορές</a:t>
                      </a:r>
                      <a:r>
                        <a:rPr kumimoji="0" lang="en-US" sz="1800" b="0" i="0" u="none" strike="noStrike" cap="none" normalizeH="0" baseline="0" dirty="0" smtClean="0">
                          <a:ln>
                            <a:noFill/>
                          </a:ln>
                          <a:solidFill>
                            <a:schemeClr val="tx1"/>
                          </a:solidFill>
                          <a:effectLst/>
                          <a:latin typeface="Arial" charset="0"/>
                        </a:rPr>
                        <a:t> unexpected </a:t>
                      </a:r>
                      <a:r>
                        <a:rPr kumimoji="0" lang="en-US" sz="1800" b="0" i="0" u="none" strike="noStrike" cap="none" normalizeH="0" baseline="0" dirty="0" err="1" smtClean="0">
                          <a:ln>
                            <a:noFill/>
                          </a:ln>
                          <a:solidFill>
                            <a:schemeClr val="tx1"/>
                          </a:solidFill>
                          <a:effectLst/>
                          <a:latin typeface="Arial" charset="0"/>
                        </a:rPr>
                        <a:t>και</a:t>
                      </a:r>
                      <a:r>
                        <a:rPr kumimoji="0" lang="en-US" sz="1800" b="0" i="0" u="none" strike="noStrike" cap="none" normalizeH="0" baseline="0" dirty="0" smtClean="0">
                          <a:ln>
                            <a:noFill/>
                          </a:ln>
                          <a:solidFill>
                            <a:schemeClr val="tx1"/>
                          </a:solidFill>
                          <a:effectLst/>
                          <a:latin typeface="Arial" charset="0"/>
                        </a:rPr>
                        <a:t> actual </a:t>
                      </a:r>
                      <a:r>
                        <a:rPr kumimoji="0" lang="en-US" sz="1800" b="0" i="0" u="none" strike="noStrike" cap="none" normalizeH="0" baseline="0" dirty="0" err="1" smtClean="0">
                          <a:ln>
                            <a:noFill/>
                          </a:ln>
                          <a:solidFill>
                            <a:schemeClr val="tx1"/>
                          </a:solidFill>
                          <a:effectLst/>
                          <a:latin typeface="Arial" charset="0"/>
                        </a:rPr>
                        <a:t>δεν</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αναφέρονται</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στο</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ίδιο</a:t>
                      </a:r>
                      <a:r>
                        <a:rPr kumimoji="0" lang="en-US" sz="1800" b="0" i="0" u="none" strike="noStrike" cap="none" normalizeH="0" baseline="0" dirty="0" smtClean="0">
                          <a:ln>
                            <a:noFill/>
                          </a:ln>
                          <a:solidFill>
                            <a:schemeClr val="tx1"/>
                          </a:solidFill>
                          <a:effectLst/>
                          <a:latin typeface="Arial" charset="0"/>
                        </a:rPr>
                        <a:t> </a:t>
                      </a:r>
                      <a:r>
                        <a:rPr kumimoji="0" lang="en-US" sz="1800" b="0" i="0" u="none" strike="noStrike" cap="none" normalizeH="0" baseline="0" dirty="0" err="1" smtClean="0">
                          <a:ln>
                            <a:noFill/>
                          </a:ln>
                          <a:solidFill>
                            <a:schemeClr val="tx1"/>
                          </a:solidFill>
                          <a:effectLst/>
                          <a:latin typeface="Arial" charset="0"/>
                        </a:rPr>
                        <a:t>αντικείμενο</a:t>
                      </a:r>
                      <a:r>
                        <a:rPr kumimoji="0" lang="en-US" sz="1800" b="0" i="0" u="none" strike="noStrike" cap="none" normalizeH="0" baseline="0" dirty="0" smtClean="0">
                          <a:ln>
                            <a:noFill/>
                          </a:ln>
                          <a:solidFill>
                            <a:schemeClr val="tx1"/>
                          </a:solidFill>
                          <a:effectLst/>
                          <a:latin typeface="Arial" charset="0"/>
                        </a:rPr>
                        <a:t>.</a:t>
                      </a:r>
                      <a:r>
                        <a:rPr kumimoji="0" lang="el-GR" sz="1800" b="0" i="0" u="none" strike="noStrike" cap="none" normalizeH="0" baseline="0" dirty="0" smtClean="0">
                          <a:ln>
                            <a:noFill/>
                          </a:ln>
                          <a:solidFill>
                            <a:schemeClr val="tx1"/>
                          </a:solidFill>
                          <a:effectLst/>
                          <a:latin typeface="Arial" charset="0"/>
                        </a:rPr>
                        <a:t> </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παράδειγμα: έλεγχος τραπεζικού λογαριασμού</a:t>
            </a:r>
            <a:endParaRPr lang="en-US" altLang="el-GR" smtClean="0"/>
          </a:p>
        </p:txBody>
      </p:sp>
      <p:pic>
        <p:nvPicPr>
          <p:cNvPr id="23555" name="Picture 5" descr="10_011_ΔΤΤραπεζικόAccountTransaction_Διορθωμένο"/>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68313" y="1484313"/>
            <a:ext cx="8135937" cy="4610100"/>
          </a:xfr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παράδειγμα: έλεγχος τραπεζικού λογαριασμού</a:t>
            </a:r>
            <a:endParaRPr lang="en-US" altLang="el-GR" smtClean="0"/>
          </a:p>
        </p:txBody>
      </p:sp>
      <p:sp>
        <p:nvSpPr>
          <p:cNvPr id="24579" name="2 - Θέση περιεχομένου"/>
          <p:cNvSpPr>
            <a:spLocks noGrp="1"/>
          </p:cNvSpPr>
          <p:nvPr>
            <p:ph idx="1"/>
          </p:nvPr>
        </p:nvSpPr>
        <p:spPr/>
        <p:txBody>
          <a:bodyPr/>
          <a:lstStyle/>
          <a:p>
            <a:pPr>
              <a:buFont typeface="Arial" panose="020B0604020202020204" pitchFamily="34" charset="0"/>
              <a:buNone/>
            </a:pPr>
            <a:r>
              <a:rPr lang="en-US" altLang="el-GR" smtClean="0"/>
              <a:t>public class Account {</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public Transaction deposit(int amount) {}</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public Transaction withdraw(int amount) {}</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public int getBalance() {}</a:t>
            </a:r>
          </a:p>
          <a:p>
            <a:pPr>
              <a:buFont typeface="Arial" panose="020B0604020202020204" pitchFamily="34" charset="0"/>
              <a:buNone/>
            </a:pPr>
            <a:r>
              <a:rPr lang="en-US" altLang="el-GR" smtClean="0"/>
              <a:t>}</a:t>
            </a:r>
            <a:endParaRPr lang="el-GR" altLang="el-GR" smtClean="0"/>
          </a:p>
          <a:p>
            <a:pPr>
              <a:buFont typeface="Arial" panose="020B0604020202020204" pitchFamily="34" charset="0"/>
              <a:buNone/>
            </a:pPr>
            <a:endParaRPr lang="el-GR" altLang="el-GR" smtClean="0"/>
          </a:p>
          <a:p>
            <a:r>
              <a:rPr lang="el-GR" altLang="el-GR" smtClean="0"/>
              <a:t>Θέλουμε να ελέγξουμε την κλάση Account. </a:t>
            </a:r>
          </a:p>
          <a:p>
            <a:r>
              <a:rPr lang="el-GR" altLang="el-GR" smtClean="0"/>
              <a:t>Θέλουμε να ελέγξουμε το υπόλοιπο του λογαριασμού μετά από καταθέσεις και αναλήψεις</a:t>
            </a:r>
          </a:p>
          <a:p>
            <a:pPr>
              <a:buFont typeface="Arial" panose="020B0604020202020204" pitchFamily="34" charset="0"/>
              <a:buNone/>
            </a:pPr>
            <a:endParaRPr lang="en-US" altLang="el-GR" smtClean="0"/>
          </a:p>
          <a:p>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παράδειγμα: έλεγχος τραπεζικού λογαριασμού</a:t>
            </a:r>
            <a:endParaRPr lang="en-US" altLang="el-GR" smtClean="0"/>
          </a:p>
        </p:txBody>
      </p:sp>
      <p:sp>
        <p:nvSpPr>
          <p:cNvPr id="25603" name="2 - Θέση περιεχομένου"/>
          <p:cNvSpPr>
            <a:spLocks noGrp="1"/>
          </p:cNvSpPr>
          <p:nvPr>
            <p:ph idx="1"/>
          </p:nvPr>
        </p:nvSpPr>
        <p:spPr/>
        <p:txBody>
          <a:bodyPr/>
          <a:lstStyle/>
          <a:p>
            <a:pPr>
              <a:buFont typeface="Arial" panose="020B0604020202020204" pitchFamily="34" charset="0"/>
              <a:buNone/>
            </a:pPr>
            <a:r>
              <a:rPr lang="en-US" altLang="el-GR" sz="1600" smtClean="0"/>
              <a:t>import org.junit.jupiter.api.Test; // Junit 4:  import org.junit.Test;</a:t>
            </a:r>
          </a:p>
          <a:p>
            <a:pPr>
              <a:buFont typeface="Arial" panose="020B0604020202020204" pitchFamily="34" charset="0"/>
              <a:buNone/>
            </a:pPr>
            <a:r>
              <a:rPr lang="en-US" altLang="el-GR" sz="1600" smtClean="0"/>
              <a:t>import org.junit.jupiter.api.Assertions;  </a:t>
            </a:r>
          </a:p>
          <a:p>
            <a:pPr>
              <a:buFont typeface="Arial" panose="020B0604020202020204" pitchFamily="34" charset="0"/>
              <a:buNone/>
            </a:pPr>
            <a:r>
              <a:rPr lang="en-US" altLang="el-GR" sz="1600" smtClean="0"/>
              <a:t>// Junit 4: import org.junit.Assert;</a:t>
            </a:r>
          </a:p>
          <a:p>
            <a:pPr>
              <a:buFont typeface="Arial" panose="020B0604020202020204" pitchFamily="34" charset="0"/>
              <a:buNone/>
            </a:pPr>
            <a:r>
              <a:rPr lang="en-US" altLang="el-GR" sz="1600" smtClean="0"/>
              <a:t>public class AccountTest {</a:t>
            </a:r>
          </a:p>
          <a:p>
            <a:pPr>
              <a:buFont typeface="Arial" panose="020B0604020202020204" pitchFamily="34" charset="0"/>
              <a:buNone/>
            </a:pPr>
            <a:r>
              <a:rPr lang="en-US" altLang="el-GR" sz="1600" smtClean="0"/>
              <a:t>	@Test</a:t>
            </a:r>
          </a:p>
          <a:p>
            <a:pPr>
              <a:buFont typeface="Arial" panose="020B0604020202020204" pitchFamily="34" charset="0"/>
              <a:buNone/>
            </a:pPr>
            <a:r>
              <a:rPr lang="en-US" altLang="el-GR" sz="1600" smtClean="0"/>
              <a:t>	public void balanceforNewAccount() {</a:t>
            </a:r>
          </a:p>
          <a:p>
            <a:pPr>
              <a:buFont typeface="Arial" panose="020B0604020202020204" pitchFamily="34" charset="0"/>
              <a:buNone/>
            </a:pPr>
            <a:r>
              <a:rPr lang="en-US" altLang="el-GR" sz="1600" smtClean="0"/>
              <a:t>		Account account = new Account();</a:t>
            </a:r>
          </a:p>
          <a:p>
            <a:pPr>
              <a:buFont typeface="Arial" panose="020B0604020202020204" pitchFamily="34" charset="0"/>
              <a:buNone/>
            </a:pPr>
            <a:r>
              <a:rPr lang="en-US" altLang="el-GR" sz="1600" smtClean="0"/>
              <a:t>		Assertions.assertEquals(0, account.getBalance());</a:t>
            </a:r>
          </a:p>
          <a:p>
            <a:pPr>
              <a:buFont typeface="Arial" panose="020B0604020202020204" pitchFamily="34" charset="0"/>
              <a:buNone/>
            </a:pPr>
            <a:r>
              <a:rPr lang="en-US" altLang="el-GR" sz="1600" smtClean="0"/>
              <a:t>	}</a:t>
            </a:r>
          </a:p>
          <a:p>
            <a:pPr>
              <a:buFont typeface="Arial" panose="020B0604020202020204" pitchFamily="34" charset="0"/>
              <a:buNone/>
            </a:pPr>
            <a:endParaRPr lang="en-US" altLang="el-GR" sz="1600" smtClean="0"/>
          </a:p>
          <a:p>
            <a:pPr>
              <a:buFont typeface="Arial" panose="020B0604020202020204" pitchFamily="34" charset="0"/>
              <a:buNone/>
            </a:pPr>
            <a:r>
              <a:rPr lang="en-US" altLang="el-GR" sz="1600" smtClean="0"/>
              <a:t>	@Test</a:t>
            </a:r>
          </a:p>
          <a:p>
            <a:pPr>
              <a:buFont typeface="Arial" panose="020B0604020202020204" pitchFamily="34" charset="0"/>
              <a:buNone/>
            </a:pPr>
            <a:r>
              <a:rPr lang="en-US" altLang="el-GR" sz="1600" smtClean="0"/>
              <a:t>	public void oneDeposit() {</a:t>
            </a:r>
          </a:p>
          <a:p>
            <a:pPr>
              <a:buFont typeface="Arial" panose="020B0604020202020204" pitchFamily="34" charset="0"/>
              <a:buNone/>
            </a:pPr>
            <a:r>
              <a:rPr lang="en-US" altLang="el-GR" sz="1600" smtClean="0"/>
              <a:t>		Account account = new Account();</a:t>
            </a:r>
          </a:p>
          <a:p>
            <a:pPr>
              <a:buFont typeface="Arial" panose="020B0604020202020204" pitchFamily="34" charset="0"/>
              <a:buNone/>
            </a:pPr>
            <a:r>
              <a:rPr lang="en-US" altLang="el-GR" sz="1600" smtClean="0"/>
              <a:t>		account.deposit(5);</a:t>
            </a:r>
          </a:p>
          <a:p>
            <a:pPr>
              <a:buFont typeface="Arial" panose="020B0604020202020204" pitchFamily="34" charset="0"/>
              <a:buNone/>
            </a:pPr>
            <a:r>
              <a:rPr lang="en-US" altLang="el-GR" sz="1600" smtClean="0"/>
              <a:t>		Assertions.assertEquals(5, account.getBalance());</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a:t>
            </a:r>
          </a:p>
          <a:p>
            <a:endParaRPr lang="en-US" altLang="el-GR" sz="16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παράδειγμα: έλεγχος τραπεζικού λογαριασμού</a:t>
            </a:r>
            <a:endParaRPr lang="en-US" altLang="el-GR" smtClean="0"/>
          </a:p>
        </p:txBody>
      </p:sp>
      <p:sp>
        <p:nvSpPr>
          <p:cNvPr id="26627" name="2 - Θέση περιεχομένου"/>
          <p:cNvSpPr>
            <a:spLocks noGrp="1"/>
          </p:cNvSpPr>
          <p:nvPr>
            <p:ph idx="1"/>
          </p:nvPr>
        </p:nvSpPr>
        <p:spPr/>
        <p:txBody>
          <a:bodyPr/>
          <a:lstStyle/>
          <a:p>
            <a:pPr>
              <a:buFont typeface="Arial" panose="020B0604020202020204" pitchFamily="34" charset="0"/>
              <a:buNone/>
            </a:pPr>
            <a:r>
              <a:rPr lang="en-US" altLang="el-GR" sz="1800" smtClean="0"/>
              <a:t>public class AccountTest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@Test </a:t>
            </a:r>
          </a:p>
          <a:p>
            <a:pPr>
              <a:buFont typeface="Arial" panose="020B0604020202020204" pitchFamily="34" charset="0"/>
              <a:buNone/>
            </a:pPr>
            <a:r>
              <a:rPr lang="en-US" altLang="el-GR" sz="1800" smtClean="0"/>
              <a:t>	public void manyDeposits() {</a:t>
            </a:r>
          </a:p>
          <a:p>
            <a:pPr>
              <a:buFont typeface="Arial" panose="020B0604020202020204" pitchFamily="34" charset="0"/>
              <a:buNone/>
            </a:pPr>
            <a:r>
              <a:rPr lang="en-US" altLang="el-GR" sz="1800" smtClean="0"/>
              <a:t>		Account account = new Account();</a:t>
            </a:r>
          </a:p>
          <a:p>
            <a:pPr>
              <a:buFont typeface="Arial" panose="020B0604020202020204" pitchFamily="34" charset="0"/>
              <a:buNone/>
            </a:pPr>
            <a:r>
              <a:rPr lang="en-US" altLang="el-GR" sz="1800" smtClean="0"/>
              <a:t>		account.deposit(5);</a:t>
            </a:r>
          </a:p>
          <a:p>
            <a:pPr>
              <a:buFont typeface="Arial" panose="020B0604020202020204" pitchFamily="34" charset="0"/>
              <a:buNone/>
            </a:pPr>
            <a:r>
              <a:rPr lang="en-US" altLang="el-GR" sz="1800" smtClean="0"/>
              <a:t>		account.deposit(15);</a:t>
            </a:r>
          </a:p>
          <a:p>
            <a:pPr>
              <a:buFont typeface="Arial" panose="020B0604020202020204" pitchFamily="34" charset="0"/>
              <a:buNone/>
            </a:pPr>
            <a:r>
              <a:rPr lang="en-US" altLang="el-GR" sz="1800" smtClean="0"/>
              <a:t>		Assertions.assertEquals(20, account.getBalance());</a:t>
            </a:r>
          </a:p>
          <a:p>
            <a:pPr>
              <a:buFont typeface="Arial" panose="020B0604020202020204" pitchFamily="34" charset="0"/>
              <a:buNone/>
            </a:pPr>
            <a:r>
              <a:rPr lang="en-US" altLang="el-GR" sz="1800" smtClean="0"/>
              <a:t>	}	 ……</a:t>
            </a:r>
          </a:p>
          <a:p>
            <a:pPr>
              <a:buFont typeface="Arial" panose="020B0604020202020204" pitchFamily="34" charset="0"/>
              <a:buNone/>
            </a:pPr>
            <a:r>
              <a:rPr lang="en-US" altLang="el-GR" sz="1800" smtClean="0"/>
              <a:t>}</a:t>
            </a:r>
          </a:p>
          <a:p>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παράδειγμα: έλεγχος τραπεζικού λογαριασμού</a:t>
            </a:r>
            <a:endParaRPr lang="en-US" altLang="el-GR" smtClean="0"/>
          </a:p>
        </p:txBody>
      </p:sp>
      <p:sp>
        <p:nvSpPr>
          <p:cNvPr id="27651" name="2 - Θέση περιεχομένου"/>
          <p:cNvSpPr>
            <a:spLocks noGrp="1"/>
          </p:cNvSpPr>
          <p:nvPr>
            <p:ph idx="1"/>
          </p:nvPr>
        </p:nvSpPr>
        <p:spPr/>
        <p:txBody>
          <a:bodyPr/>
          <a:lstStyle/>
          <a:p>
            <a:pPr>
              <a:buFont typeface="Arial" panose="020B0604020202020204" pitchFamily="34" charset="0"/>
              <a:buNone/>
            </a:pPr>
            <a:r>
              <a:rPr lang="en-US" altLang="el-GR" sz="1800" smtClean="0"/>
              <a:t>public class AccountTest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@Test</a:t>
            </a:r>
          </a:p>
          <a:p>
            <a:pPr>
              <a:buFont typeface="Arial" panose="020B0604020202020204" pitchFamily="34" charset="0"/>
              <a:buNone/>
            </a:pPr>
            <a:r>
              <a:rPr lang="en-US" altLang="el-GR" sz="1800" smtClean="0"/>
              <a:t>	public void depositsAndWithdrawals(){</a:t>
            </a:r>
          </a:p>
          <a:p>
            <a:pPr>
              <a:buFont typeface="Arial" panose="020B0604020202020204" pitchFamily="34" charset="0"/>
              <a:buNone/>
            </a:pPr>
            <a:r>
              <a:rPr lang="en-US" altLang="el-GR" sz="1800" smtClean="0"/>
              <a:t>		Account account = new Account();</a:t>
            </a:r>
          </a:p>
          <a:p>
            <a:pPr>
              <a:buFont typeface="Arial" panose="020B0604020202020204" pitchFamily="34" charset="0"/>
              <a:buNone/>
            </a:pPr>
            <a:r>
              <a:rPr lang="en-US" altLang="el-GR" sz="1800" smtClean="0"/>
              <a:t>		account.deposit(10);</a:t>
            </a:r>
          </a:p>
          <a:p>
            <a:pPr>
              <a:buFont typeface="Arial" panose="020B0604020202020204" pitchFamily="34" charset="0"/>
              <a:buNone/>
            </a:pPr>
            <a:r>
              <a:rPr lang="en-US" altLang="el-GR" sz="1800" smtClean="0"/>
              <a:t>		account.deposit(15);</a:t>
            </a:r>
          </a:p>
          <a:p>
            <a:pPr>
              <a:buFont typeface="Arial" panose="020B0604020202020204" pitchFamily="34" charset="0"/>
              <a:buNone/>
            </a:pPr>
            <a:r>
              <a:rPr lang="en-US" altLang="el-GR" sz="1800" smtClean="0"/>
              <a:t>		account.withdraw(7);</a:t>
            </a:r>
          </a:p>
          <a:p>
            <a:pPr>
              <a:buFont typeface="Arial" panose="020B0604020202020204" pitchFamily="34" charset="0"/>
              <a:buNone/>
            </a:pPr>
            <a:r>
              <a:rPr lang="en-US" altLang="el-GR" sz="1800" smtClean="0"/>
              <a:t>		Assertions.assertEquals(18, account.getBalance());</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χαρακτηριστικά αυτόματων ελέγχων</a:t>
            </a:r>
            <a:endParaRPr lang="en-US" altLang="el-GR" smtClean="0"/>
          </a:p>
        </p:txBody>
      </p:sp>
      <p:sp>
        <p:nvSpPr>
          <p:cNvPr id="28675" name="2 - Θέση περιεχομένου"/>
          <p:cNvSpPr>
            <a:spLocks noGrp="1"/>
          </p:cNvSpPr>
          <p:nvPr>
            <p:ph idx="1"/>
          </p:nvPr>
        </p:nvSpPr>
        <p:spPr/>
        <p:txBody>
          <a:bodyPr/>
          <a:lstStyle/>
          <a:p>
            <a:r>
              <a:rPr lang="el-GR" altLang="el-GR" sz="1800" smtClean="0"/>
              <a:t>Πλήρως Αυτόματοι. Όλοι οι έλεγχοι θα πρέπει να είναι πλήρως αυτοματοποιημένοι. Οι έλεγχοι δεν διακόπτονται για να ζητήσουν κάποια είσοδο και δεν εμφανίζουν κάποιο αποτέλεσμα στην έξοδο. το οποίο θα πρέπει να εξετάσει ο προγραμματιστής. </a:t>
            </a:r>
          </a:p>
          <a:p>
            <a:r>
              <a:rPr lang="el-GR" altLang="el-GR" sz="1800" smtClean="0"/>
              <a:t>Διεξοδικοί. Οι έλεγχοι θα πρέπει να περιλαμβάνουν ελλιπή και λανθασμένα δεδομένα, να περιλαμβάνουν τον έλεγχο ακραίων συνθηκών, να προκαλούν εξαιρέσεις (exceptions) και κατά το δυνατό να καλύπτουν διαφορετικά μονοπάτια στη ροή ελέγχου (προτάσεις if switch for while κλπ). </a:t>
            </a:r>
          </a:p>
          <a:p>
            <a:r>
              <a:rPr lang="el-GR" altLang="el-GR" sz="1800" smtClean="0"/>
              <a:t>Επαναλήψιμοι. Κάθε περίπτωση ελέγχου θα πρέπει να εκτελείται συνέχεια και να παράγει τα ίδια αποτελέσματα. </a:t>
            </a:r>
          </a:p>
          <a:p>
            <a:r>
              <a:rPr lang="el-GR" altLang="el-GR" sz="1800" smtClean="0"/>
              <a:t>Ανεξάρτητοι. Όλες οι περιπτώσεις ελέγχου θα πρέπει να εκτελούνται ανεξάρτητα. Δεν πρέπει να χρησιμοποιούμε τα αποτελέσματα μίας περίπτωσης ελέγχου για να αξιοποιηθούν σε άλλη περίπτωση ελέγχου ούτε και να υπάρχει εξάρτηση με τη σειρά με την οποία εκτελούνται οι έλεγχοι.</a:t>
            </a:r>
          </a:p>
          <a:p>
            <a:r>
              <a:rPr lang="el-GR" altLang="el-GR" sz="1800" smtClean="0"/>
              <a:t>Επαγγελματικοί. Ο κώδικας των ελέγχων αναπτύσσεται με την ίδια φροντίδα που αναπτύσσεται ο κώδικας παραγωγής. Δεν υπάρχουν έλεγχοι με «προσωρινό» χαρακτήρα.</a:t>
            </a:r>
          </a:p>
          <a:p>
            <a:endParaRPr lang="en-US" altLang="el-GR" sz="18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ανεξαρτησία ελέγχων</a:t>
            </a:r>
            <a:endParaRPr lang="en-US" altLang="el-GR" smtClean="0"/>
          </a:p>
        </p:txBody>
      </p:sp>
      <p:sp>
        <p:nvSpPr>
          <p:cNvPr id="29699" name="2 - Θέση περιεχομένου"/>
          <p:cNvSpPr>
            <a:spLocks noGrp="1"/>
          </p:cNvSpPr>
          <p:nvPr>
            <p:ph idx="1"/>
          </p:nvPr>
        </p:nvSpPr>
        <p:spPr/>
        <p:txBody>
          <a:bodyPr/>
          <a:lstStyle/>
          <a:p>
            <a:pPr>
              <a:buFont typeface="Arial" panose="020B0604020202020204" pitchFamily="34" charset="0"/>
              <a:buNone/>
            </a:pPr>
            <a:r>
              <a:rPr lang="en-US" altLang="el-GR" sz="1800" smtClean="0"/>
              <a:t>import org.junit.jupiter.api.BeforeEach;</a:t>
            </a:r>
          </a:p>
          <a:p>
            <a:pPr>
              <a:buFont typeface="Arial" panose="020B0604020202020204" pitchFamily="34" charset="0"/>
              <a:buNone/>
            </a:pPr>
            <a:r>
              <a:rPr lang="en-US" altLang="el-GR" sz="1800" smtClean="0"/>
              <a:t>import org.junit.jupiter.api.AfterEach ;</a:t>
            </a:r>
          </a:p>
          <a:p>
            <a:pPr>
              <a:buFont typeface="Arial" panose="020B0604020202020204" pitchFamily="34" charset="0"/>
              <a:buNone/>
            </a:pPr>
            <a:r>
              <a:rPr lang="en-US" altLang="el-GR" sz="1800" smtClean="0"/>
              <a:t>public class TestSomething {</a:t>
            </a:r>
          </a:p>
          <a:p>
            <a:pPr>
              <a:buFont typeface="Arial" panose="020B0604020202020204" pitchFamily="34" charset="0"/>
              <a:buNone/>
            </a:pPr>
            <a:r>
              <a:rPr lang="en-US" altLang="el-GR" sz="1800" smtClean="0"/>
              <a:t>	</a:t>
            </a:r>
            <a:r>
              <a:rPr lang="en-US" altLang="el-GR" sz="1800" b="1" smtClean="0"/>
              <a:t>@BeforeEach  </a:t>
            </a:r>
            <a:r>
              <a:rPr lang="en-US" altLang="el-GR" sz="1800" smtClean="0"/>
              <a:t>//JUnit 4: @Before</a:t>
            </a:r>
          </a:p>
          <a:p>
            <a:pPr>
              <a:buFont typeface="Arial" panose="020B0604020202020204" pitchFamily="34" charset="0"/>
              <a:buNone/>
            </a:pPr>
            <a:r>
              <a:rPr lang="en-US" altLang="el-GR" sz="1800" b="1" smtClean="0"/>
              <a:t>     </a:t>
            </a:r>
            <a:r>
              <a:rPr lang="en-US" altLang="el-GR" sz="1800" smtClean="0"/>
              <a:t>// </a:t>
            </a:r>
            <a:r>
              <a:rPr lang="el-GR" altLang="el-GR" sz="1800" smtClean="0"/>
              <a:t>Εκτελείται πριν από κάθε έλεγχο</a:t>
            </a:r>
          </a:p>
          <a:p>
            <a:pPr>
              <a:buFont typeface="Arial" panose="020B0604020202020204" pitchFamily="34" charset="0"/>
              <a:buNone/>
            </a:pPr>
            <a:r>
              <a:rPr lang="el-GR" altLang="el-GR" sz="1800" smtClean="0"/>
              <a:t>	</a:t>
            </a:r>
            <a:r>
              <a:rPr lang="en-US" altLang="el-GR" sz="1800" smtClean="0"/>
              <a:t>public void setUpTests()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@Test</a:t>
            </a:r>
          </a:p>
          <a:p>
            <a:pPr>
              <a:buFont typeface="Arial" panose="020B0604020202020204" pitchFamily="34" charset="0"/>
              <a:buNone/>
            </a:pPr>
            <a:r>
              <a:rPr lang="en-US" altLang="el-GR" sz="1800" smtClean="0"/>
              <a:t>	public void testCase1()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@Test</a:t>
            </a:r>
          </a:p>
          <a:p>
            <a:pPr>
              <a:buFont typeface="Arial" panose="020B0604020202020204" pitchFamily="34" charset="0"/>
              <a:buNone/>
            </a:pPr>
            <a:r>
              <a:rPr lang="en-US" altLang="el-GR" sz="1800" smtClean="0"/>
              <a:t>	public void testCase2()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r>
              <a:rPr lang="en-US" altLang="el-GR" sz="1800" b="1" smtClean="0"/>
              <a:t>@AfterEach</a:t>
            </a:r>
            <a:r>
              <a:rPr lang="en-US" altLang="el-GR" sz="1800" smtClean="0"/>
              <a:t> // Junit 4: @After </a:t>
            </a:r>
          </a:p>
          <a:p>
            <a:pPr>
              <a:buFont typeface="Arial" panose="020B0604020202020204" pitchFamily="34" charset="0"/>
              <a:buNone/>
            </a:pPr>
            <a:r>
              <a:rPr lang="en-US" altLang="el-GR" sz="1800" b="1" smtClean="0"/>
              <a:t>	</a:t>
            </a:r>
            <a:r>
              <a:rPr lang="en-US" altLang="el-GR" sz="1800" smtClean="0"/>
              <a:t>// </a:t>
            </a:r>
            <a:r>
              <a:rPr lang="el-GR" altLang="el-GR" sz="1800" smtClean="0"/>
              <a:t>Εκτελείται μετά από κάθε έλεγχο</a:t>
            </a:r>
          </a:p>
          <a:p>
            <a:pPr>
              <a:buFont typeface="Arial" panose="020B0604020202020204" pitchFamily="34" charset="0"/>
              <a:buNone/>
            </a:pPr>
            <a:r>
              <a:rPr lang="el-GR" altLang="el-GR" sz="1800" smtClean="0"/>
              <a:t>	</a:t>
            </a:r>
            <a:r>
              <a:rPr lang="en-US" altLang="el-GR" sz="1800" smtClean="0"/>
              <a:t>public void releaseResources() {}</a:t>
            </a:r>
          </a:p>
          <a:p>
            <a:pPr>
              <a:buFont typeface="Arial" panose="020B0604020202020204" pitchFamily="34" charset="0"/>
              <a:buNone/>
            </a:pPr>
            <a:r>
              <a:rPr lang="en-US" altLang="el-GR" sz="1800" smtClean="0"/>
              <a:t>}</a:t>
            </a:r>
          </a:p>
          <a:p>
            <a:endParaRPr lang="en-US" altLang="el-GR" sz="1800" smtClean="0"/>
          </a:p>
          <a:p>
            <a:endParaRPr lang="en-US" altLang="el-GR" sz="18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«σειρά» εκτέλεσης ελέγχων</a:t>
            </a:r>
            <a:endParaRPr lang="en-US" altLang="el-GR" smtClean="0"/>
          </a:p>
        </p:txBody>
      </p:sp>
      <p:sp>
        <p:nvSpPr>
          <p:cNvPr id="3" name="2 - Θέση περιεχομένου"/>
          <p:cNvSpPr>
            <a:spLocks noGrp="1"/>
          </p:cNvSpPr>
          <p:nvPr>
            <p:ph idx="1"/>
          </p:nvPr>
        </p:nvSpPr>
        <p:spPr/>
        <p:txBody>
          <a:bodyPr/>
          <a:lstStyle/>
          <a:p>
            <a:pPr marL="457200" indent="-457200">
              <a:buFont typeface="+mj-lt"/>
              <a:buAutoNum type="arabicPeriod"/>
              <a:defRPr/>
            </a:pPr>
            <a:r>
              <a:rPr lang="en-US" dirty="0" err="1" smtClean="0"/>
              <a:t>setUpTests</a:t>
            </a:r>
            <a:endParaRPr lang="en-US" dirty="0" smtClean="0"/>
          </a:p>
          <a:p>
            <a:pPr marL="457200" indent="-457200">
              <a:buFont typeface="+mj-lt"/>
              <a:buAutoNum type="arabicPeriod"/>
              <a:defRPr/>
            </a:pPr>
            <a:r>
              <a:rPr lang="en-US" dirty="0" smtClean="0"/>
              <a:t>    testCase1</a:t>
            </a:r>
          </a:p>
          <a:p>
            <a:pPr marL="457200" indent="-457200">
              <a:buFont typeface="+mj-lt"/>
              <a:buAutoNum type="arabicPeriod"/>
              <a:defRPr/>
            </a:pPr>
            <a:r>
              <a:rPr lang="en-US" dirty="0" err="1" smtClean="0"/>
              <a:t>releaseResources</a:t>
            </a:r>
            <a:endParaRPr lang="en-US" dirty="0" smtClean="0"/>
          </a:p>
          <a:p>
            <a:pPr marL="457200" indent="-457200">
              <a:buFont typeface="+mj-lt"/>
              <a:buAutoNum type="arabicPeriod"/>
              <a:defRPr/>
            </a:pPr>
            <a:r>
              <a:rPr lang="en-US" dirty="0" err="1" smtClean="0"/>
              <a:t>setUpTests</a:t>
            </a:r>
            <a:endParaRPr lang="en-US" dirty="0" smtClean="0"/>
          </a:p>
          <a:p>
            <a:pPr marL="457200" indent="-457200">
              <a:buFont typeface="+mj-lt"/>
              <a:buAutoNum type="arabicPeriod"/>
              <a:defRPr/>
            </a:pPr>
            <a:r>
              <a:rPr lang="en-US" dirty="0" smtClean="0"/>
              <a:t>    testCase2</a:t>
            </a:r>
          </a:p>
          <a:p>
            <a:pPr marL="457200" indent="-457200">
              <a:buFont typeface="+mj-lt"/>
              <a:buAutoNum type="arabicPeriod"/>
              <a:defRPr/>
            </a:pPr>
            <a:r>
              <a:rPr lang="en-US" dirty="0" err="1" smtClean="0"/>
              <a:t>releaseResources</a:t>
            </a:r>
            <a:endParaRPr lang="en-US" dirty="0" smtClean="0"/>
          </a:p>
          <a:p>
            <a:pPr marL="457200" indent="-457200">
              <a:buFont typeface="+mj-lt"/>
              <a:buAutoNum type="arabicPeriod"/>
              <a:defRPr/>
            </a:pPr>
            <a:r>
              <a:rPr lang="en-US" dirty="0" smtClean="0"/>
              <a:t>…….</a:t>
            </a:r>
          </a:p>
          <a:p>
            <a:pPr>
              <a:buFont typeface="Arial" charset="0"/>
              <a:buChar char="•"/>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«πριν» και «μετά» σε επίπεδο κλάσης ελέγχου</a:t>
            </a:r>
            <a:endParaRPr lang="en-US" altLang="el-GR" smtClean="0"/>
          </a:p>
        </p:txBody>
      </p:sp>
      <p:sp>
        <p:nvSpPr>
          <p:cNvPr id="31747" name="2 - Θέση περιεχομένου"/>
          <p:cNvSpPr>
            <a:spLocks noGrp="1"/>
          </p:cNvSpPr>
          <p:nvPr>
            <p:ph idx="1"/>
          </p:nvPr>
        </p:nvSpPr>
        <p:spPr/>
        <p:txBody>
          <a:bodyPr/>
          <a:lstStyle/>
          <a:p>
            <a:pPr>
              <a:buFont typeface="Arial" panose="020B0604020202020204" pitchFamily="34" charset="0"/>
              <a:buNone/>
            </a:pPr>
            <a:r>
              <a:rPr lang="en-US" altLang="el-GR" sz="1800" smtClean="0"/>
              <a:t>public class TestSomething {</a:t>
            </a:r>
          </a:p>
          <a:p>
            <a:pPr>
              <a:buFont typeface="Arial" panose="020B0604020202020204" pitchFamily="34" charset="0"/>
              <a:buNone/>
            </a:pPr>
            <a:endParaRPr lang="en-US" altLang="el-GR" sz="1800" smtClean="0"/>
          </a:p>
          <a:p>
            <a:pPr>
              <a:buFont typeface="Arial" panose="020B0604020202020204" pitchFamily="34" charset="0"/>
              <a:buNone/>
            </a:pPr>
            <a:r>
              <a:rPr lang="en-US" altLang="el-GR" sz="1800" smtClean="0"/>
              <a:t>	 </a:t>
            </a:r>
            <a:r>
              <a:rPr lang="en-US" altLang="el-GR" sz="1800" b="1" smtClean="0"/>
              <a:t>@BeforeAll </a:t>
            </a:r>
            <a:r>
              <a:rPr lang="en-US" altLang="el-GR" sz="1800" smtClean="0"/>
              <a:t>// Junit 4: </a:t>
            </a:r>
            <a:r>
              <a:rPr lang="en-US" altLang="el-GR" sz="1800" b="1" smtClean="0"/>
              <a:t>@BeforeClass</a:t>
            </a:r>
          </a:p>
          <a:p>
            <a:pPr>
              <a:buFont typeface="Arial" panose="020B0604020202020204" pitchFamily="34" charset="0"/>
              <a:buNone/>
            </a:pPr>
            <a:r>
              <a:rPr lang="en-US" altLang="el-GR" sz="1800" smtClean="0"/>
              <a:t>	public </a:t>
            </a:r>
            <a:r>
              <a:rPr lang="en-US" altLang="el-GR" sz="1800" b="1" smtClean="0"/>
              <a:t>static</a:t>
            </a:r>
            <a:r>
              <a:rPr lang="en-US" altLang="el-GR" sz="1800" smtClean="0"/>
              <a:t> void setUpAllTests()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r>
              <a:rPr lang="en-US" altLang="el-GR" sz="1800" b="1" smtClean="0"/>
              <a:t>@AfterAll </a:t>
            </a:r>
            <a:r>
              <a:rPr lang="en-US" altLang="el-GR" sz="1800" smtClean="0"/>
              <a:t>// Junit 4: </a:t>
            </a:r>
            <a:r>
              <a:rPr lang="en-US" altLang="el-GR" sz="1800" b="1" smtClean="0"/>
              <a:t>@AfterClass</a:t>
            </a:r>
          </a:p>
          <a:p>
            <a:pPr>
              <a:buFont typeface="Arial" panose="020B0604020202020204" pitchFamily="34" charset="0"/>
              <a:buNone/>
            </a:pPr>
            <a:r>
              <a:rPr lang="en-US" altLang="el-GR" sz="1800" smtClean="0"/>
              <a:t>	public </a:t>
            </a:r>
            <a:r>
              <a:rPr lang="en-US" altLang="el-GR" sz="1800" b="1" smtClean="0"/>
              <a:t>static</a:t>
            </a:r>
            <a:r>
              <a:rPr lang="en-US" altLang="el-GR" sz="1800" smtClean="0"/>
              <a:t> void tearDownAllTests()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r>
              <a:rPr lang="el-GR" altLang="el-GR" smtClean="0"/>
              <a:t>στάδια ελέγχου</a:t>
            </a:r>
            <a:endParaRPr lang="en-US" altLang="el-GR" smtClean="0"/>
          </a:p>
        </p:txBody>
      </p:sp>
      <p:sp>
        <p:nvSpPr>
          <p:cNvPr id="14339" name="2 - Θέση περιεχομένου"/>
          <p:cNvSpPr>
            <a:spLocks noGrp="1"/>
          </p:cNvSpPr>
          <p:nvPr>
            <p:ph idx="1"/>
          </p:nvPr>
        </p:nvSpPr>
        <p:spPr>
          <a:xfrm>
            <a:off x="457200" y="4652963"/>
            <a:ext cx="8229600" cy="1655762"/>
          </a:xfrm>
        </p:spPr>
        <p:txBody>
          <a:bodyPr/>
          <a:lstStyle/>
          <a:p>
            <a:r>
              <a:rPr lang="el-GR" altLang="el-GR" smtClean="0"/>
              <a:t>Ο έλεγχος λογισμικού έχει μία ροή από το «μικρό» (έλεγχος  μονάδας) προς το «μεγάλο» (έλεγχος συστήματος)</a:t>
            </a:r>
          </a:p>
          <a:p>
            <a:r>
              <a:rPr lang="el-GR" altLang="el-GR" smtClean="0"/>
              <a:t>Έλεγχος μονάδας (unit testing). Ο έλεγχος μίας μονάδας λογισμικού (μία μέθοδος ή μία κλάση).</a:t>
            </a:r>
          </a:p>
          <a:p>
            <a:endParaRPr lang="en-US" altLang="el-GR" smtClean="0"/>
          </a:p>
        </p:txBody>
      </p:sp>
      <p:pic>
        <p:nvPicPr>
          <p:cNvPr id="14340" name="7 - Θέση περιεχομένου" descr="10_008_ΣτάδιαΕλέγχου.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5650" y="1484313"/>
            <a:ext cx="7632700" cy="288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εξαιρέσεις</a:t>
            </a:r>
            <a:endParaRPr lang="en-US" altLang="el-GR" smtClean="0"/>
          </a:p>
        </p:txBody>
      </p:sp>
      <p:sp>
        <p:nvSpPr>
          <p:cNvPr id="32771" name="2 - Θέση περιεχομένου"/>
          <p:cNvSpPr>
            <a:spLocks noGrp="1"/>
          </p:cNvSpPr>
          <p:nvPr>
            <p:ph idx="1"/>
          </p:nvPr>
        </p:nvSpPr>
        <p:spPr/>
        <p:txBody>
          <a:bodyPr/>
          <a:lstStyle/>
          <a:p>
            <a:r>
              <a:rPr lang="el-GR" altLang="el-GR" smtClean="0"/>
              <a:t>Εντός της προβλέψιμης συμπεριφοράς ενός αντικειμένου είναι και η ρίψη εξαιρέσεων</a:t>
            </a:r>
          </a:p>
          <a:p>
            <a:r>
              <a:rPr lang="el-GR" altLang="el-GR" smtClean="0"/>
              <a:t>Οι αυτόματοι έλεγχοι θα πρέπει να προκαλούν την (ορθή) ρίψη εξαιρέσεων</a:t>
            </a:r>
          </a:p>
          <a:p>
            <a:r>
              <a:rPr lang="el-GR" altLang="el-GR" smtClean="0"/>
              <a:t>Οι εξαιρέσεις για το λογισμικό σηματοδοτούν αποτυχία εκτέλεσης </a:t>
            </a:r>
          </a:p>
          <a:p>
            <a:r>
              <a:rPr lang="el-GR" altLang="el-GR" smtClean="0"/>
              <a:t>Στα πλαίσια του ελέγχου όμως η ρίψη εξαίρεσης μπορεί να σηματοδοτεί επιτυχημένο έλεγχο εφόσον η ρίψη της εξαίρεσης γίνεται στα πλαίσια της προβλέψιμης συμπεριφοράς του αντικειμένου</a:t>
            </a:r>
          </a:p>
          <a:p>
            <a:endParaRPr lang="en-US" alt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Τίτλος 1"/>
          <p:cNvSpPr>
            <a:spLocks noGrp="1"/>
          </p:cNvSpPr>
          <p:nvPr>
            <p:ph type="title"/>
          </p:nvPr>
        </p:nvSpPr>
        <p:spPr/>
        <p:txBody>
          <a:bodyPr/>
          <a:lstStyle/>
          <a:p>
            <a:r>
              <a:rPr lang="el-GR" altLang="el-GR" smtClean="0"/>
              <a:t>παράδειγμα εξαίρεσης</a:t>
            </a:r>
          </a:p>
        </p:txBody>
      </p:sp>
      <p:sp>
        <p:nvSpPr>
          <p:cNvPr id="33795" name="Θέση περιεχομένου 2"/>
          <p:cNvSpPr>
            <a:spLocks noGrp="1"/>
          </p:cNvSpPr>
          <p:nvPr>
            <p:ph idx="1"/>
          </p:nvPr>
        </p:nvSpPr>
        <p:spPr/>
        <p:txBody>
          <a:bodyPr/>
          <a:lstStyle/>
          <a:p>
            <a:pPr marL="0" indent="0">
              <a:buFont typeface="Arial" panose="020B0604020202020204" pitchFamily="34" charset="0"/>
              <a:buNone/>
            </a:pPr>
            <a:r>
              <a:rPr lang="en-US" altLang="el-GR" sz="1600" smtClean="0"/>
              <a:t>public class AccountTestWithSetUp {</a:t>
            </a:r>
          </a:p>
          <a:p>
            <a:pPr marL="0" indent="0">
              <a:buFont typeface="Arial" panose="020B0604020202020204" pitchFamily="34" charset="0"/>
              <a:buNone/>
            </a:pPr>
            <a:r>
              <a:rPr lang="en-US" altLang="el-GR" sz="1600" smtClean="0"/>
              <a:t>	private Account account;</a:t>
            </a:r>
          </a:p>
          <a:p>
            <a:pPr marL="0" indent="0">
              <a:buFont typeface="Arial" panose="020B0604020202020204" pitchFamily="34" charset="0"/>
              <a:buNone/>
            </a:pPr>
            <a:r>
              <a:rPr lang="en-US" altLang="el-GR" sz="1600" smtClean="0"/>
              <a:t>	@BeforeEach</a:t>
            </a:r>
          </a:p>
          <a:p>
            <a:pPr marL="0" indent="0">
              <a:buFont typeface="Arial" panose="020B0604020202020204" pitchFamily="34" charset="0"/>
              <a:buNone/>
            </a:pPr>
            <a:r>
              <a:rPr lang="en-US" altLang="el-GR" sz="1600" smtClean="0"/>
              <a:t>	public void setUp() {</a:t>
            </a:r>
          </a:p>
          <a:p>
            <a:pPr marL="0" indent="0">
              <a:buFont typeface="Arial" panose="020B0604020202020204" pitchFamily="34" charset="0"/>
              <a:buNone/>
            </a:pPr>
            <a:r>
              <a:rPr lang="en-US" altLang="el-GR" sz="1600" smtClean="0"/>
              <a:t>		account = new Account();</a:t>
            </a:r>
          </a:p>
          <a:p>
            <a:pPr marL="0" indent="0">
              <a:buFont typeface="Arial" panose="020B0604020202020204" pitchFamily="34" charset="0"/>
              <a:buNone/>
            </a:pPr>
            <a:r>
              <a:rPr lang="en-US" altLang="el-GR" sz="1600" smtClean="0"/>
              <a:t>	}</a:t>
            </a:r>
          </a:p>
          <a:p>
            <a:pPr marL="0" indent="0">
              <a:buFont typeface="Arial" panose="020B0604020202020204" pitchFamily="34" charset="0"/>
              <a:buNone/>
            </a:pPr>
            <a:r>
              <a:rPr lang="en-US" altLang="el-GR" sz="1600" smtClean="0"/>
              <a:t>	</a:t>
            </a:r>
          </a:p>
          <a:p>
            <a:pPr marL="0" indent="0">
              <a:buFont typeface="Arial" panose="020B0604020202020204" pitchFamily="34" charset="0"/>
              <a:buNone/>
            </a:pPr>
            <a:r>
              <a:rPr lang="en-US" altLang="el-GR" sz="1600" smtClean="0"/>
              <a:t>	@Test</a:t>
            </a:r>
          </a:p>
          <a:p>
            <a:pPr marL="0" indent="0">
              <a:buFont typeface="Arial" panose="020B0604020202020204" pitchFamily="34" charset="0"/>
              <a:buNone/>
            </a:pPr>
            <a:r>
              <a:rPr lang="en-US" altLang="el-GR" sz="1600" smtClean="0"/>
              <a:t>	public void withdrawalFromEmpty() {</a:t>
            </a:r>
          </a:p>
          <a:p>
            <a:pPr marL="0" indent="0">
              <a:buFont typeface="Arial" panose="020B0604020202020204" pitchFamily="34" charset="0"/>
              <a:buNone/>
            </a:pPr>
            <a:r>
              <a:rPr lang="en-US" altLang="el-GR" sz="1600" smtClean="0"/>
              <a:t>		Assertions.assertThrows(BankException.class, ()-&gt; {</a:t>
            </a:r>
          </a:p>
          <a:p>
            <a:pPr marL="0" indent="0">
              <a:buFont typeface="Arial" panose="020B0604020202020204" pitchFamily="34" charset="0"/>
              <a:buNone/>
            </a:pPr>
            <a:r>
              <a:rPr lang="en-US" altLang="el-GR" sz="1600" smtClean="0"/>
              <a:t>			account.withdraw(5);	</a:t>
            </a:r>
          </a:p>
          <a:p>
            <a:pPr marL="0" indent="0">
              <a:buFont typeface="Arial" panose="020B0604020202020204" pitchFamily="34" charset="0"/>
              <a:buNone/>
            </a:pPr>
            <a:r>
              <a:rPr lang="en-US" altLang="el-GR" sz="1600" smtClean="0"/>
              <a:t>		});</a:t>
            </a:r>
          </a:p>
          <a:p>
            <a:pPr marL="0" indent="0">
              <a:buFont typeface="Arial" panose="020B0604020202020204" pitchFamily="34" charset="0"/>
              <a:buNone/>
            </a:pPr>
            <a:r>
              <a:rPr lang="en-US" altLang="el-GR" sz="1600" smtClean="0"/>
              <a:t>		</a:t>
            </a:r>
          </a:p>
          <a:p>
            <a:pPr marL="0" indent="0">
              <a:buFont typeface="Arial" panose="020B0604020202020204" pitchFamily="34" charset="0"/>
              <a:buNone/>
            </a:pPr>
            <a:r>
              <a:rPr lang="en-US" altLang="el-GR" sz="1600" smtClean="0"/>
              <a:t>	}	</a:t>
            </a:r>
          </a:p>
          <a:p>
            <a:pPr marL="0" indent="0">
              <a:buFont typeface="Arial" panose="020B0604020202020204" pitchFamily="34" charset="0"/>
              <a:buNone/>
            </a:pPr>
            <a:r>
              <a:rPr lang="en-US" altLang="el-GR" sz="1600" smtClean="0"/>
              <a:t>…</a:t>
            </a:r>
            <a:endParaRPr lang="el-GR" altLang="el-GR" sz="16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Τίτλος 1"/>
          <p:cNvSpPr>
            <a:spLocks noGrp="1"/>
          </p:cNvSpPr>
          <p:nvPr>
            <p:ph type="title"/>
          </p:nvPr>
        </p:nvSpPr>
        <p:spPr/>
        <p:txBody>
          <a:bodyPr/>
          <a:lstStyle/>
          <a:p>
            <a:r>
              <a:rPr lang="el-GR" altLang="el-GR" smtClean="0"/>
              <a:t>παράδειγμα εξαίρεσης</a:t>
            </a:r>
            <a:r>
              <a:rPr lang="en-US" altLang="el-GR" smtClean="0"/>
              <a:t> </a:t>
            </a:r>
            <a:r>
              <a:rPr lang="el-GR" altLang="el-GR" smtClean="0"/>
              <a:t>(συνέχεια)</a:t>
            </a:r>
          </a:p>
        </p:txBody>
      </p:sp>
      <p:sp>
        <p:nvSpPr>
          <p:cNvPr id="34819" name="Θέση περιεχομένου 2"/>
          <p:cNvSpPr>
            <a:spLocks noGrp="1"/>
          </p:cNvSpPr>
          <p:nvPr>
            <p:ph idx="1"/>
          </p:nvPr>
        </p:nvSpPr>
        <p:spPr/>
        <p:txBody>
          <a:bodyPr/>
          <a:lstStyle/>
          <a:p>
            <a:pPr marL="0" indent="0">
              <a:buFont typeface="Arial" panose="020B0604020202020204" pitchFamily="34" charset="0"/>
              <a:buNone/>
            </a:pPr>
            <a:r>
              <a:rPr lang="en-US" altLang="el-GR" sz="1600" smtClean="0"/>
              <a:t>public class AccountTestWithSetUp {</a:t>
            </a:r>
          </a:p>
          <a:p>
            <a:pPr marL="0" indent="0">
              <a:buFont typeface="Arial" panose="020B0604020202020204" pitchFamily="34" charset="0"/>
              <a:buNone/>
            </a:pPr>
            <a:r>
              <a:rPr lang="en-US" altLang="el-GR" sz="1600" smtClean="0"/>
              <a:t>…</a:t>
            </a:r>
          </a:p>
          <a:p>
            <a:pPr marL="0" indent="0">
              <a:buFont typeface="Arial" panose="020B0604020202020204" pitchFamily="34" charset="0"/>
              <a:buNone/>
            </a:pPr>
            <a:r>
              <a:rPr lang="en-US" altLang="el-GR" sz="1600" smtClean="0"/>
              <a:t>	@Test</a:t>
            </a:r>
          </a:p>
          <a:p>
            <a:pPr marL="0" indent="0">
              <a:buFont typeface="Arial" panose="020B0604020202020204" pitchFamily="34" charset="0"/>
              <a:buNone/>
            </a:pPr>
            <a:r>
              <a:rPr lang="en-US" altLang="el-GR" sz="1600" smtClean="0"/>
              <a:t>	public void withdrawalWithSmallAmount() {</a:t>
            </a:r>
          </a:p>
          <a:p>
            <a:pPr marL="0" indent="0">
              <a:buFont typeface="Arial" panose="020B0604020202020204" pitchFamily="34" charset="0"/>
              <a:buNone/>
            </a:pPr>
            <a:r>
              <a:rPr lang="en-US" altLang="el-GR" sz="1600" smtClean="0"/>
              <a:t>		account.deposit(10);</a:t>
            </a:r>
          </a:p>
          <a:p>
            <a:pPr marL="0" indent="0">
              <a:buFont typeface="Arial" panose="020B0604020202020204" pitchFamily="34" charset="0"/>
              <a:buNone/>
            </a:pPr>
            <a:r>
              <a:rPr lang="en-US" altLang="el-GR" sz="1600" smtClean="0"/>
              <a:t>		account.deposit(5);</a:t>
            </a:r>
          </a:p>
          <a:p>
            <a:pPr marL="0" indent="0">
              <a:buFont typeface="Arial" panose="020B0604020202020204" pitchFamily="34" charset="0"/>
              <a:buNone/>
            </a:pPr>
            <a:r>
              <a:rPr lang="en-US" altLang="el-GR" sz="1600" smtClean="0"/>
              <a:t>		Assertions.assertThrows(BankException.class, ()-&gt; {</a:t>
            </a:r>
          </a:p>
          <a:p>
            <a:pPr marL="0" indent="0">
              <a:buFont typeface="Arial" panose="020B0604020202020204" pitchFamily="34" charset="0"/>
              <a:buNone/>
            </a:pPr>
            <a:r>
              <a:rPr lang="en-US" altLang="el-GR" sz="1600" smtClean="0"/>
              <a:t>			account.withdraw(19);</a:t>
            </a:r>
          </a:p>
          <a:p>
            <a:pPr marL="0" indent="0">
              <a:buFont typeface="Arial" panose="020B0604020202020204" pitchFamily="34" charset="0"/>
              <a:buNone/>
            </a:pPr>
            <a:r>
              <a:rPr lang="en-US" altLang="el-GR" sz="1600" smtClean="0"/>
              <a:t>		});	</a:t>
            </a:r>
          </a:p>
          <a:p>
            <a:pPr marL="0" indent="0">
              <a:buFont typeface="Arial" panose="020B0604020202020204" pitchFamily="34" charset="0"/>
              <a:buNone/>
            </a:pPr>
            <a:r>
              <a:rPr lang="en-US" altLang="el-GR" sz="1600" smtClean="0"/>
              <a:t>	}</a:t>
            </a:r>
          </a:p>
          <a:p>
            <a:pPr marL="0" indent="0">
              <a:buFont typeface="Arial" panose="020B0604020202020204" pitchFamily="34" charset="0"/>
              <a:buNone/>
            </a:pPr>
            <a:r>
              <a:rPr lang="en-US" altLang="el-GR" sz="1600" smtClean="0"/>
              <a:t>	</a:t>
            </a:r>
          </a:p>
          <a:p>
            <a:pPr marL="0" indent="0">
              <a:buFont typeface="Arial" panose="020B0604020202020204" pitchFamily="34" charset="0"/>
              <a:buNone/>
            </a:pPr>
            <a:r>
              <a:rPr lang="en-US" altLang="el-GR" sz="1600" smtClean="0"/>
              <a:t>	@Test </a:t>
            </a:r>
          </a:p>
          <a:p>
            <a:pPr marL="0" indent="0">
              <a:buFont typeface="Arial" panose="020B0604020202020204" pitchFamily="34" charset="0"/>
              <a:buNone/>
            </a:pPr>
            <a:r>
              <a:rPr lang="en-US" altLang="el-GR" sz="1600" smtClean="0"/>
              <a:t>	public void negativeamount() {</a:t>
            </a:r>
          </a:p>
          <a:p>
            <a:pPr marL="0" indent="0">
              <a:buFont typeface="Arial" panose="020B0604020202020204" pitchFamily="34" charset="0"/>
              <a:buNone/>
            </a:pPr>
            <a:r>
              <a:rPr lang="en-US" altLang="el-GR" sz="1600" smtClean="0"/>
              <a:t>		assertThrows(IllegalArgumentException.class, ()-&gt; {</a:t>
            </a:r>
          </a:p>
          <a:p>
            <a:pPr marL="0" indent="0">
              <a:buFont typeface="Arial" panose="020B0604020202020204" pitchFamily="34" charset="0"/>
              <a:buNone/>
            </a:pPr>
            <a:r>
              <a:rPr lang="en-US" altLang="el-GR" sz="1600" smtClean="0"/>
              <a:t>			account.deposit(-10);</a:t>
            </a:r>
          </a:p>
          <a:p>
            <a:pPr marL="0" indent="0">
              <a:buFont typeface="Arial" panose="020B0604020202020204" pitchFamily="34" charset="0"/>
              <a:buNone/>
            </a:pPr>
            <a:r>
              <a:rPr lang="en-US" altLang="el-GR" sz="1600" smtClean="0"/>
              <a:t>		});	</a:t>
            </a:r>
          </a:p>
          <a:p>
            <a:pPr marL="0" indent="0">
              <a:buFont typeface="Arial" panose="020B0604020202020204" pitchFamily="34" charset="0"/>
              <a:buNone/>
            </a:pPr>
            <a:r>
              <a:rPr lang="en-US" altLang="el-GR" sz="1600" smtClean="0"/>
              <a:t>	}</a:t>
            </a:r>
          </a:p>
          <a:p>
            <a:pPr marL="0" indent="0">
              <a:buFont typeface="Arial" panose="020B0604020202020204" pitchFamily="34" charset="0"/>
              <a:buNone/>
            </a:pPr>
            <a:r>
              <a:rPr lang="en-US" altLang="el-GR" sz="1600" smtClean="0"/>
              <a:t>}</a:t>
            </a:r>
            <a:endParaRPr lang="el-GR" altLang="el-GR" sz="16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παράδειγμα εξαίρεσης </a:t>
            </a:r>
            <a:r>
              <a:rPr lang="en-US" altLang="el-GR" smtClean="0"/>
              <a:t>(Junit 4)</a:t>
            </a:r>
          </a:p>
        </p:txBody>
      </p:sp>
      <p:sp>
        <p:nvSpPr>
          <p:cNvPr id="35843" name="2 - Θέση περιεχομένου"/>
          <p:cNvSpPr>
            <a:spLocks noGrp="1"/>
          </p:cNvSpPr>
          <p:nvPr>
            <p:ph idx="1"/>
          </p:nvPr>
        </p:nvSpPr>
        <p:spPr/>
        <p:txBody>
          <a:bodyPr/>
          <a:lstStyle/>
          <a:p>
            <a:pPr>
              <a:buFont typeface="Arial" panose="020B0604020202020204" pitchFamily="34" charset="0"/>
              <a:buNone/>
            </a:pPr>
            <a:r>
              <a:rPr lang="en-US" altLang="el-GR" sz="1600" smtClean="0"/>
              <a:t>public class AccountTestWithSetUp {</a:t>
            </a:r>
          </a:p>
          <a:p>
            <a:pPr>
              <a:buFont typeface="Arial" panose="020B0604020202020204" pitchFamily="34" charset="0"/>
              <a:buNone/>
            </a:pPr>
            <a:r>
              <a:rPr lang="en-US" altLang="el-GR" sz="1600" smtClean="0"/>
              <a:t>	private Account account;</a:t>
            </a:r>
          </a:p>
          <a:p>
            <a:pPr>
              <a:buFont typeface="Arial" panose="020B0604020202020204" pitchFamily="34" charset="0"/>
              <a:buNone/>
            </a:pPr>
            <a:r>
              <a:rPr lang="en-US" altLang="el-GR" sz="1600" smtClean="0"/>
              <a:t>	@Before</a:t>
            </a:r>
          </a:p>
          <a:p>
            <a:pPr>
              <a:buFont typeface="Arial" panose="020B0604020202020204" pitchFamily="34" charset="0"/>
              <a:buNone/>
            </a:pPr>
            <a:r>
              <a:rPr lang="en-US" altLang="el-GR" sz="1600" smtClean="0"/>
              <a:t>	public void SetUp() {</a:t>
            </a:r>
          </a:p>
          <a:p>
            <a:pPr>
              <a:buFont typeface="Arial" panose="020B0604020202020204" pitchFamily="34" charset="0"/>
              <a:buNone/>
            </a:pPr>
            <a:r>
              <a:rPr lang="en-US" altLang="el-GR" sz="1600" smtClean="0"/>
              <a:t>		account = new Account();</a:t>
            </a:r>
          </a:p>
          <a:p>
            <a:pPr>
              <a:buFont typeface="Arial" panose="020B0604020202020204" pitchFamily="34" charset="0"/>
              <a:buNone/>
            </a:pPr>
            <a:r>
              <a:rPr lang="en-US" altLang="el-GR" sz="1600" smtClean="0"/>
              <a:t>	}	</a:t>
            </a:r>
          </a:p>
          <a:p>
            <a:pPr>
              <a:buFont typeface="Arial" panose="020B0604020202020204" pitchFamily="34" charset="0"/>
              <a:buNone/>
            </a:pPr>
            <a:r>
              <a:rPr lang="en-US" altLang="el-GR" sz="1600" smtClean="0"/>
              <a:t>	@Test(</a:t>
            </a:r>
            <a:r>
              <a:rPr lang="en-US" altLang="el-GR" sz="1600" b="1" smtClean="0"/>
              <a:t>expected=BankException.class</a:t>
            </a:r>
            <a:r>
              <a:rPr lang="en-US" altLang="el-GR" sz="1600" smtClean="0"/>
              <a:t>)</a:t>
            </a:r>
          </a:p>
          <a:p>
            <a:pPr>
              <a:buFont typeface="Arial" panose="020B0604020202020204" pitchFamily="34" charset="0"/>
              <a:buNone/>
            </a:pPr>
            <a:r>
              <a:rPr lang="en-US" altLang="el-GR" sz="1600" smtClean="0"/>
              <a:t>	public void withdrawalFromEmpty() {</a:t>
            </a:r>
          </a:p>
          <a:p>
            <a:pPr>
              <a:buFont typeface="Arial" panose="020B0604020202020204" pitchFamily="34" charset="0"/>
              <a:buNone/>
            </a:pPr>
            <a:r>
              <a:rPr lang="en-US" altLang="el-GR" sz="1600" smtClean="0"/>
              <a:t>		account.withdraw(5);</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	@Test(</a:t>
            </a:r>
            <a:r>
              <a:rPr lang="en-US" altLang="el-GR" sz="1600" b="1" smtClean="0"/>
              <a:t>expected=BankException.class</a:t>
            </a:r>
            <a:r>
              <a:rPr lang="en-US" altLang="el-GR" sz="1600" smtClean="0"/>
              <a:t>) </a:t>
            </a:r>
          </a:p>
          <a:p>
            <a:pPr>
              <a:buFont typeface="Arial" panose="020B0604020202020204" pitchFamily="34" charset="0"/>
              <a:buNone/>
            </a:pPr>
            <a:r>
              <a:rPr lang="en-US" altLang="el-GR" sz="1600" smtClean="0"/>
              <a:t>	public void withdrawalWithSmallAmount() {</a:t>
            </a:r>
          </a:p>
          <a:p>
            <a:pPr>
              <a:buFont typeface="Arial" panose="020B0604020202020204" pitchFamily="34" charset="0"/>
              <a:buNone/>
            </a:pPr>
            <a:r>
              <a:rPr lang="en-US" altLang="el-GR" sz="1600" smtClean="0"/>
              <a:t>		account.deposit(10);</a:t>
            </a:r>
          </a:p>
          <a:p>
            <a:pPr>
              <a:buFont typeface="Arial" panose="020B0604020202020204" pitchFamily="34" charset="0"/>
              <a:buNone/>
            </a:pPr>
            <a:r>
              <a:rPr lang="en-US" altLang="el-GR" sz="1600" smtClean="0"/>
              <a:t>		account.deposit(5);</a:t>
            </a:r>
          </a:p>
          <a:p>
            <a:pPr>
              <a:buFont typeface="Arial" panose="020B0604020202020204" pitchFamily="34" charset="0"/>
              <a:buNone/>
            </a:pPr>
            <a:r>
              <a:rPr lang="en-US" altLang="el-GR" sz="1600" smtClean="0"/>
              <a:t>		account.withdraw(20);</a:t>
            </a:r>
          </a:p>
          <a:p>
            <a:pPr>
              <a:buFont typeface="Arial" panose="020B0604020202020204" pitchFamily="34" charset="0"/>
              <a:buNone/>
            </a:pPr>
            <a:r>
              <a:rPr lang="en-US" altLang="el-GR" sz="1600" smtClean="0"/>
              <a:t>	}</a:t>
            </a:r>
          </a:p>
          <a:p>
            <a:pPr>
              <a:buFont typeface="Arial" panose="020B0604020202020204" pitchFamily="34" charset="0"/>
              <a:buNone/>
            </a:pPr>
            <a:r>
              <a:rPr lang="en-US" altLang="el-GR" sz="1600" smtClean="0"/>
              <a:t>}</a:t>
            </a:r>
          </a:p>
          <a:p>
            <a:endParaRPr lang="en-US" altLang="el-GR" sz="16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mtClean="0"/>
              <a:t>τυπική διαδικασία ελέγχου</a:t>
            </a:r>
            <a:endParaRPr lang="en-US" altLang="el-GR" smtClean="0"/>
          </a:p>
        </p:txBody>
      </p:sp>
      <p:sp>
        <p:nvSpPr>
          <p:cNvPr id="36867" name="2 - Θέση περιεχομένου"/>
          <p:cNvSpPr>
            <a:spLocks noGrp="1"/>
          </p:cNvSpPr>
          <p:nvPr>
            <p:ph idx="1"/>
          </p:nvPr>
        </p:nvSpPr>
        <p:spPr/>
        <p:txBody>
          <a:bodyPr/>
          <a:lstStyle/>
          <a:p>
            <a:pPr eaLnBrk="1" hangingPunct="1">
              <a:lnSpc>
                <a:spcPct val="80000"/>
              </a:lnSpc>
              <a:buFontTx/>
              <a:buNone/>
            </a:pPr>
            <a:r>
              <a:rPr lang="el-GR" altLang="el-GR" sz="2000" smtClean="0"/>
              <a:t>Ο κώδικας ελέγχου συντάσσεται παράλληλα με τον κώδικα παραγωγής</a:t>
            </a:r>
          </a:p>
          <a:p>
            <a:pPr eaLnBrk="1" hangingPunct="1">
              <a:lnSpc>
                <a:spcPct val="80000"/>
              </a:lnSpc>
            </a:pPr>
            <a:r>
              <a:rPr lang="el-GR" altLang="el-GR" sz="2000" smtClean="0"/>
              <a:t>Για κάθε κλάση του κώδικα παραγωγής δημιουργείται και η αντίστοιχη κλάση ελέγχου. Οι μέθοδοι (δοκιμασίες) ελέγχου θα πρέπει να είναι εστιασμένοι έτσι ώστε να εντοπίζονται εύκολα τα πιθανά σφάλματα </a:t>
            </a:r>
          </a:p>
          <a:p>
            <a:pPr eaLnBrk="1" hangingPunct="1">
              <a:lnSpc>
                <a:spcPct val="80000"/>
              </a:lnSpc>
            </a:pPr>
            <a:r>
              <a:rPr lang="el-GR" altLang="el-GR" sz="2000" smtClean="0"/>
              <a:t>Αμέσως μετά τον προγραμματισμό μίας μονάδας (π.χ. μίας μεθόδου) γράφεται ο κώδικας του ελέγχου.</a:t>
            </a:r>
          </a:p>
          <a:p>
            <a:pPr eaLnBrk="1" hangingPunct="1">
              <a:lnSpc>
                <a:spcPct val="80000"/>
              </a:lnSpc>
            </a:pPr>
            <a:r>
              <a:rPr lang="el-GR" altLang="el-GR" sz="2000" smtClean="0"/>
              <a:t>Προτιμούμε πολλές μεθόδους ελέγχου με λίγους ισχυρισμούς αντί λίγων μεθόδων με πολλούς ισχυρισμούς</a:t>
            </a:r>
          </a:p>
          <a:p>
            <a:pPr eaLnBrk="1" hangingPunct="1">
              <a:lnSpc>
                <a:spcPct val="80000"/>
              </a:lnSpc>
            </a:pPr>
            <a:r>
              <a:rPr lang="el-GR" altLang="el-GR" sz="2000" smtClean="0"/>
              <a:t>Πάντα εξασκούμε </a:t>
            </a:r>
            <a:r>
              <a:rPr lang="el-GR" altLang="el-GR" sz="2000" b="1" smtClean="0"/>
              <a:t>όλους</a:t>
            </a:r>
            <a:r>
              <a:rPr lang="el-GR" altLang="el-GR" sz="2000" smtClean="0"/>
              <a:t> τους ελέγχους ακόμα και αν δεν αφορούν το τμήμα του κώδικα που μόλις γράψαμε.</a:t>
            </a:r>
          </a:p>
          <a:p>
            <a:endParaRPr lang="en-US" altLang="el-GR"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r>
              <a:rPr lang="el-GR" altLang="el-GR" smtClean="0"/>
              <a:t>αξιολόγηση ελέγχων</a:t>
            </a:r>
            <a:endParaRPr lang="en-US" altLang="el-GR" smtClean="0"/>
          </a:p>
        </p:txBody>
      </p:sp>
      <p:sp>
        <p:nvSpPr>
          <p:cNvPr id="37891" name="2 - Θέση περιεχομένου"/>
          <p:cNvSpPr>
            <a:spLocks noGrp="1"/>
          </p:cNvSpPr>
          <p:nvPr>
            <p:ph idx="1"/>
          </p:nvPr>
        </p:nvSpPr>
        <p:spPr/>
        <p:txBody>
          <a:bodyPr/>
          <a:lstStyle/>
          <a:p>
            <a:r>
              <a:rPr lang="el-GR" altLang="el-GR" smtClean="0"/>
              <a:t>Οι αυτόματοι έλεγχοι μας δείχνουν την ποιότητα του κώδικα. Υπάρχει όμως το ερώτημα για το πόσο καλοί είναι οι έλεγχοι.</a:t>
            </a:r>
          </a:p>
          <a:p>
            <a:r>
              <a:rPr lang="el-GR" altLang="el-GR" smtClean="0"/>
              <a:t>Ένα κριτήριο αξιολόγησης των ελέγχων είναι το ποσοστό κάλυψης του κώδικα παραγωγής όταν εξασκούμε τους ελέγχους</a:t>
            </a:r>
          </a:p>
          <a:p>
            <a:r>
              <a:rPr lang="el-GR" altLang="el-GR" smtClean="0"/>
              <a:t>Κατάλληλα εργαλεία δείχνουν ποσοστό κάλυψης εντολών ή γραμμών (line coverage) ή διακλαδώσεων (branch coverage).</a:t>
            </a:r>
          </a:p>
          <a:p>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altLang="el-GR" smtClean="0"/>
              <a:t>έλεγχος μονάδας</a:t>
            </a:r>
            <a:endParaRPr lang="en-US" altLang="el-GR" smtClean="0"/>
          </a:p>
        </p:txBody>
      </p:sp>
      <p:sp>
        <p:nvSpPr>
          <p:cNvPr id="15363" name="2 - Θέση περιεχομένου"/>
          <p:cNvSpPr>
            <a:spLocks noGrp="1"/>
          </p:cNvSpPr>
          <p:nvPr>
            <p:ph idx="1"/>
          </p:nvPr>
        </p:nvSpPr>
        <p:spPr/>
        <p:txBody>
          <a:bodyPr/>
          <a:lstStyle/>
          <a:p>
            <a:pPr eaLnBrk="1" hangingPunct="1"/>
            <a:r>
              <a:rPr lang="el-GR" altLang="el-GR" smtClean="0"/>
              <a:t>Οι έλεγχοι μονάδας πραγματοποιούνται συνήθως από τους προγραμματιστές και εστιάζουν στον έλεγχο της ορθότητας του λογισμικού.</a:t>
            </a:r>
          </a:p>
          <a:p>
            <a:pPr eaLnBrk="1" hangingPunct="1"/>
            <a:r>
              <a:rPr lang="el-GR" altLang="el-GR" smtClean="0"/>
              <a:t>Συνήθως είναι έλεγχοι </a:t>
            </a:r>
            <a:r>
              <a:rPr lang="el-GR" altLang="el-GR" b="1" smtClean="0"/>
              <a:t>ανοιχτού κουτιού </a:t>
            </a:r>
            <a:r>
              <a:rPr lang="el-GR" altLang="el-GR" smtClean="0"/>
              <a:t>(white box testing) επειδή ο έλεγχος γίνεται έχοντας γνώση της εσωτερικής δομής των μονάδων που ελέγχονται. </a:t>
            </a:r>
          </a:p>
          <a:p>
            <a:pPr eaLnBrk="1" hangingPunct="1"/>
            <a:r>
              <a:rPr lang="el-GR" altLang="el-GR" smtClean="0"/>
              <a:t>Μπορεί όμως να είναι και έλεγχοι </a:t>
            </a:r>
            <a:r>
              <a:rPr lang="el-GR" altLang="el-GR" b="1" smtClean="0"/>
              <a:t>κλειστού κουτιού </a:t>
            </a:r>
            <a:r>
              <a:rPr lang="el-GR" altLang="el-GR" smtClean="0"/>
              <a:t>(black box) χωρίς δηλαδή να λαμβάνουμε υπόψη την εσωτερική δομή των μονάδων λογισμικού.</a:t>
            </a:r>
          </a:p>
          <a:p>
            <a:pPr eaLnBrk="1" hangingPunct="1"/>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αυτόματοι έλεγχοι</a:t>
            </a:r>
            <a:endParaRPr lang="en-US" altLang="el-GR" smtClean="0"/>
          </a:p>
        </p:txBody>
      </p:sp>
      <p:sp>
        <p:nvSpPr>
          <p:cNvPr id="16387" name="2 - Θέση περιεχομένου"/>
          <p:cNvSpPr>
            <a:spLocks noGrp="1"/>
          </p:cNvSpPr>
          <p:nvPr>
            <p:ph idx="1"/>
          </p:nvPr>
        </p:nvSpPr>
        <p:spPr/>
        <p:txBody>
          <a:bodyPr/>
          <a:lstStyle/>
          <a:p>
            <a:r>
              <a:rPr lang="el-GR" altLang="el-GR" smtClean="0"/>
              <a:t>Αντί να γράφουμε τις περιπτώσεις ελέγχου σε φυσική γλώσσα, γράφουμε κώδικα</a:t>
            </a:r>
          </a:p>
          <a:p>
            <a:r>
              <a:rPr lang="el-GR" altLang="el-GR" smtClean="0"/>
              <a:t>Ένα διαδεδομένο framework για την κωδικοποίηση ελέγχων είναι το JUnit</a:t>
            </a:r>
          </a:p>
          <a:p>
            <a:r>
              <a:rPr lang="el-GR" altLang="el-GR" smtClean="0"/>
              <a:t>Χρησιμοποιείται κυρίως για τον έλεγχο μονάδας και τον έλεγχο συνένωσης</a:t>
            </a:r>
          </a:p>
          <a:p>
            <a:r>
              <a:rPr lang="el-GR" altLang="el-GR" smtClean="0"/>
              <a:t>Άλλα Frameworks (ορισμένα βασίζονται και στο JUnit) αυτοματοποιούν άλλες κατηγορίες ελέγχων.</a:t>
            </a:r>
          </a:p>
          <a:p>
            <a:r>
              <a:rPr lang="el-GR" altLang="el-GR" smtClean="0"/>
              <a:t>Το σύνολο του κώδικα χωρίζεται σε κώδικα παραγωγής (production code) και κώδικα ελέγχου (test code)</a:t>
            </a:r>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πλεονεκτήματα αυτόματων ελέγχων</a:t>
            </a:r>
            <a:endParaRPr lang="en-US" altLang="el-GR" smtClean="0"/>
          </a:p>
        </p:txBody>
      </p:sp>
      <p:sp>
        <p:nvSpPr>
          <p:cNvPr id="17411" name="2 - Θέση περιεχομένου"/>
          <p:cNvSpPr>
            <a:spLocks noGrp="1"/>
          </p:cNvSpPr>
          <p:nvPr>
            <p:ph idx="1"/>
          </p:nvPr>
        </p:nvSpPr>
        <p:spPr/>
        <p:txBody>
          <a:bodyPr/>
          <a:lstStyle/>
          <a:p>
            <a:r>
              <a:rPr lang="el-GR" altLang="el-GR" smtClean="0"/>
              <a:t>Έγκαιρη ανακάλυψη και διόρθωση σφαλμάτων. Ο έλεγχος εξασκείται από την έναρξη της ανάπτυξης </a:t>
            </a:r>
          </a:p>
          <a:p>
            <a:r>
              <a:rPr lang="el-GR" altLang="el-GR" smtClean="0"/>
              <a:t>Συνήθως οι αυτόματοι έλεγχοι εκτελούνται ορθότερα από τους χειρονακτικούς</a:t>
            </a:r>
          </a:p>
          <a:p>
            <a:r>
              <a:rPr lang="el-GR" altLang="el-GR" smtClean="0"/>
              <a:t>Είναι διαθέσιμοι σε όλη την ομάδα ανάπτυξης</a:t>
            </a:r>
          </a:p>
          <a:p>
            <a:r>
              <a:rPr lang="el-GR" altLang="el-GR" smtClean="0"/>
              <a:t>Γράφονται μία φορά και εκτελούνται συνεχώς</a:t>
            </a:r>
          </a:p>
          <a:p>
            <a:r>
              <a:rPr lang="el-GR" altLang="el-GR" smtClean="0"/>
              <a:t>Δραστική μείωση του χρόνου εκσφαλμάτωσης (debugging)</a:t>
            </a:r>
          </a:p>
          <a:p>
            <a:r>
              <a:rPr lang="el-GR" altLang="el-GR" smtClean="0"/>
              <a:t>Εμπιστοσύνη στον κώδικα. Εμπιστοσύνη για την πραγματοποίηση αλλαγών (προσθήκη λειτουργικότητας ή αλλαγές στον τρόπο σχεδίασης)</a:t>
            </a:r>
          </a:p>
          <a:p>
            <a:r>
              <a:rPr lang="el-GR" altLang="el-GR" smtClean="0"/>
              <a:t>Μετρήσιμη αξιολόγηση της ποιότητας του λογισμικού</a:t>
            </a:r>
          </a:p>
          <a:p>
            <a:r>
              <a:rPr lang="el-GR" altLang="el-GR" smtClean="0"/>
              <a:t>Είναι εξ ορισμού έλεγχοι παλινδρόμησης (regression testing)</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έλεγχος με το </a:t>
            </a:r>
            <a:r>
              <a:rPr lang="en-US" altLang="el-GR" smtClean="0"/>
              <a:t>JUnit</a:t>
            </a:r>
          </a:p>
        </p:txBody>
      </p:sp>
      <p:sp>
        <p:nvSpPr>
          <p:cNvPr id="18435" name="2 - Θέση περιεχομένου"/>
          <p:cNvSpPr>
            <a:spLocks noGrp="1"/>
          </p:cNvSpPr>
          <p:nvPr>
            <p:ph idx="1"/>
          </p:nvPr>
        </p:nvSpPr>
        <p:spPr/>
        <p:txBody>
          <a:bodyPr/>
          <a:lstStyle/>
          <a:p>
            <a:r>
              <a:rPr lang="el-GR" altLang="el-GR" smtClean="0"/>
              <a:t>Οι έλεγχοι με το JUnit γίνονται με τον προγραμματισμό κλάσεων ελέγχου</a:t>
            </a:r>
          </a:p>
          <a:p>
            <a:r>
              <a:rPr lang="el-GR" altLang="el-GR" smtClean="0"/>
              <a:t>Μία μέθοδος ελέγχου αποτελεί και μία δοκιμασία ελέγχου (test case)</a:t>
            </a:r>
          </a:p>
          <a:p>
            <a:r>
              <a:rPr lang="el-GR" altLang="el-GR" smtClean="0"/>
              <a:t>οι δοκιμασίες ελέγχου διακρίνονται με το annotation @Test πριν από τη μέθοδο ελέγχου</a:t>
            </a:r>
          </a:p>
          <a:p>
            <a:r>
              <a:rPr lang="en-US" altLang="el-GR" smtClean="0"/>
              <a:t>JUnit 5: org.junit.jupiter.api.Test</a:t>
            </a:r>
          </a:p>
          <a:p>
            <a:r>
              <a:rPr lang="en-US" altLang="el-GR" smtClean="0"/>
              <a:t>Junit 4: org.junit.Test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βασική δομή κλάσης ελέγχου</a:t>
            </a:r>
            <a:endParaRPr lang="en-US" altLang="el-GR" smtClean="0"/>
          </a:p>
        </p:txBody>
      </p:sp>
      <p:sp>
        <p:nvSpPr>
          <p:cNvPr id="19459" name="2 - Θέση περιεχομένου"/>
          <p:cNvSpPr>
            <a:spLocks noGrp="1"/>
          </p:cNvSpPr>
          <p:nvPr>
            <p:ph idx="1"/>
          </p:nvPr>
        </p:nvSpPr>
        <p:spPr/>
        <p:txBody>
          <a:bodyPr/>
          <a:lstStyle/>
          <a:p>
            <a:pPr eaLnBrk="1" hangingPunct="1">
              <a:lnSpc>
                <a:spcPct val="80000"/>
              </a:lnSpc>
              <a:buFont typeface="Arial" panose="020B0604020202020204" pitchFamily="34" charset="0"/>
              <a:buNone/>
            </a:pPr>
            <a:r>
              <a:rPr lang="en-GB" altLang="el-GR" sz="1800" smtClean="0"/>
              <a:t>Import </a:t>
            </a:r>
            <a:r>
              <a:rPr lang="en-US" altLang="el-GR" sz="1800" smtClean="0"/>
              <a:t>org.junit.jupiter.api.Test</a:t>
            </a:r>
            <a:r>
              <a:rPr lang="en-GB" altLang="el-GR" sz="1800" smtClean="0"/>
              <a:t>;</a:t>
            </a:r>
          </a:p>
          <a:p>
            <a:pPr eaLnBrk="1" hangingPunct="1">
              <a:lnSpc>
                <a:spcPct val="80000"/>
              </a:lnSpc>
              <a:buFontTx/>
              <a:buNone/>
            </a:pPr>
            <a:r>
              <a:rPr lang="en-GB" altLang="el-GR" sz="1800" smtClean="0"/>
              <a:t>public class Test</a:t>
            </a:r>
            <a:r>
              <a:rPr lang="en-US" altLang="el-GR" sz="1800" smtClean="0"/>
              <a:t>Class</a:t>
            </a:r>
            <a:r>
              <a:rPr lang="en-GB" altLang="el-GR" sz="1800" smtClean="0"/>
              <a:t> {</a:t>
            </a:r>
            <a:endParaRPr lang="el-GR" altLang="el-GR" sz="1800" smtClean="0"/>
          </a:p>
          <a:p>
            <a:pPr eaLnBrk="1" hangingPunct="1">
              <a:lnSpc>
                <a:spcPct val="80000"/>
              </a:lnSpc>
              <a:buFontTx/>
              <a:buNone/>
            </a:pPr>
            <a:endParaRPr lang="en-GB" altLang="el-GR" sz="1800" smtClean="0"/>
          </a:p>
          <a:p>
            <a:pPr eaLnBrk="1" hangingPunct="1">
              <a:lnSpc>
                <a:spcPct val="80000"/>
              </a:lnSpc>
              <a:buFontTx/>
              <a:buNone/>
            </a:pPr>
            <a:r>
              <a:rPr lang="en-GB" altLang="el-GR" sz="1800" smtClean="0"/>
              <a:t>	@Test</a:t>
            </a:r>
          </a:p>
          <a:p>
            <a:pPr eaLnBrk="1" hangingPunct="1">
              <a:lnSpc>
                <a:spcPct val="80000"/>
              </a:lnSpc>
              <a:buFontTx/>
              <a:buNone/>
            </a:pPr>
            <a:r>
              <a:rPr lang="en-GB" altLang="el-GR" sz="1800" smtClean="0"/>
              <a:t>	public void testCase1() {</a:t>
            </a:r>
          </a:p>
          <a:p>
            <a:pPr eaLnBrk="1" hangingPunct="1">
              <a:lnSpc>
                <a:spcPct val="80000"/>
              </a:lnSpc>
              <a:buFontTx/>
              <a:buNone/>
            </a:pPr>
            <a:r>
              <a:rPr lang="en-GB" altLang="el-GR" sz="1800" smtClean="0"/>
              <a:t>	</a:t>
            </a:r>
            <a:r>
              <a:rPr lang="el-GR" altLang="el-GR" sz="1800" smtClean="0"/>
              <a:t>	</a:t>
            </a:r>
            <a:r>
              <a:rPr lang="en-GB" altLang="el-GR" sz="1800" smtClean="0"/>
              <a:t>// </a:t>
            </a:r>
            <a:r>
              <a:rPr lang="el-GR" altLang="el-GR" sz="1800" smtClean="0"/>
              <a:t>κώδικας</a:t>
            </a:r>
            <a:r>
              <a:rPr lang="en-GB" altLang="el-GR" sz="1800" smtClean="0"/>
              <a:t> </a:t>
            </a:r>
            <a:r>
              <a:rPr lang="el-GR" altLang="el-GR" sz="1800" smtClean="0"/>
              <a:t>ελέγχου</a:t>
            </a:r>
            <a:endParaRPr lang="en-GB" altLang="el-GR" sz="1800" smtClean="0"/>
          </a:p>
          <a:p>
            <a:pPr eaLnBrk="1" hangingPunct="1">
              <a:lnSpc>
                <a:spcPct val="80000"/>
              </a:lnSpc>
              <a:buFontTx/>
              <a:buNone/>
            </a:pPr>
            <a:r>
              <a:rPr lang="en-GB" altLang="el-GR" sz="1800" smtClean="0"/>
              <a:t>	}</a:t>
            </a:r>
          </a:p>
          <a:p>
            <a:pPr eaLnBrk="1" hangingPunct="1">
              <a:lnSpc>
                <a:spcPct val="80000"/>
              </a:lnSpc>
              <a:buFontTx/>
              <a:buNone/>
            </a:pPr>
            <a:r>
              <a:rPr lang="en-GB" altLang="el-GR" sz="1800" smtClean="0"/>
              <a:t>	@Test</a:t>
            </a:r>
          </a:p>
          <a:p>
            <a:pPr eaLnBrk="1" hangingPunct="1">
              <a:lnSpc>
                <a:spcPct val="80000"/>
              </a:lnSpc>
              <a:buFontTx/>
              <a:buNone/>
            </a:pPr>
            <a:r>
              <a:rPr lang="en-GB" altLang="el-GR" sz="1800" smtClean="0"/>
              <a:t>	public void test</a:t>
            </a:r>
            <a:r>
              <a:rPr lang="en-US" altLang="el-GR" sz="1800" smtClean="0"/>
              <a:t>Case2</a:t>
            </a:r>
            <a:r>
              <a:rPr lang="en-GB" altLang="el-GR" sz="1800" smtClean="0"/>
              <a:t>() {</a:t>
            </a:r>
          </a:p>
          <a:p>
            <a:pPr eaLnBrk="1" hangingPunct="1">
              <a:lnSpc>
                <a:spcPct val="80000"/>
              </a:lnSpc>
              <a:buFontTx/>
              <a:buNone/>
            </a:pPr>
            <a:r>
              <a:rPr lang="el-GR" altLang="el-GR" sz="1800" smtClean="0"/>
              <a:t>	</a:t>
            </a:r>
            <a:r>
              <a:rPr lang="en-GB" altLang="el-GR" sz="1800" smtClean="0"/>
              <a:t>	// </a:t>
            </a:r>
            <a:r>
              <a:rPr lang="el-GR" altLang="el-GR" sz="1800" smtClean="0"/>
              <a:t>κώδικας</a:t>
            </a:r>
            <a:r>
              <a:rPr lang="en-GB" altLang="el-GR" sz="1800" smtClean="0"/>
              <a:t> </a:t>
            </a:r>
            <a:r>
              <a:rPr lang="el-GR" altLang="el-GR" sz="1800" smtClean="0"/>
              <a:t>ελέγχου</a:t>
            </a:r>
            <a:r>
              <a:rPr lang="en-GB" altLang="el-GR" sz="1800" smtClean="0"/>
              <a:t>	</a:t>
            </a:r>
          </a:p>
          <a:p>
            <a:pPr eaLnBrk="1" hangingPunct="1">
              <a:lnSpc>
                <a:spcPct val="80000"/>
              </a:lnSpc>
              <a:buFontTx/>
              <a:buNone/>
            </a:pPr>
            <a:r>
              <a:rPr lang="en-GB" altLang="el-GR" sz="1800" smtClean="0"/>
              <a:t>	}</a:t>
            </a:r>
            <a:endParaRPr lang="en-US" altLang="el-GR" sz="1800" smtClean="0"/>
          </a:p>
          <a:p>
            <a:pPr eaLnBrk="1" hangingPunct="1">
              <a:lnSpc>
                <a:spcPct val="80000"/>
              </a:lnSpc>
              <a:buFontTx/>
              <a:buNone/>
            </a:pPr>
            <a:r>
              <a:rPr lang="en-US" altLang="el-GR" sz="1800" smtClean="0"/>
              <a:t>	</a:t>
            </a:r>
            <a:r>
              <a:rPr lang="en-GB" altLang="el-GR" sz="1800" smtClean="0"/>
              <a:t>public </a:t>
            </a:r>
            <a:r>
              <a:rPr lang="en-US" altLang="el-GR" sz="1800" smtClean="0"/>
              <a:t>void testHelper() {</a:t>
            </a:r>
          </a:p>
          <a:p>
            <a:pPr eaLnBrk="1" hangingPunct="1">
              <a:lnSpc>
                <a:spcPct val="80000"/>
              </a:lnSpc>
              <a:buFontTx/>
              <a:buNone/>
            </a:pPr>
            <a:r>
              <a:rPr lang="el-GR" altLang="el-GR" sz="1800" smtClean="0"/>
              <a:t>	</a:t>
            </a:r>
            <a:r>
              <a:rPr lang="en-US" altLang="el-GR" sz="1800" smtClean="0"/>
              <a:t>	// βοηθητικ</a:t>
            </a:r>
            <a:r>
              <a:rPr lang="el-GR" altLang="el-GR" sz="1800" smtClean="0"/>
              <a:t>ή</a:t>
            </a:r>
            <a:r>
              <a:rPr lang="en-GB" altLang="el-GR" sz="1800" smtClean="0"/>
              <a:t> </a:t>
            </a:r>
            <a:r>
              <a:rPr lang="el-GR" altLang="el-GR" sz="1800" smtClean="0"/>
              <a:t>μέθοδος</a:t>
            </a:r>
            <a:endParaRPr lang="en-GB" altLang="el-GR" sz="1800" smtClean="0"/>
          </a:p>
          <a:p>
            <a:pPr eaLnBrk="1" hangingPunct="1">
              <a:lnSpc>
                <a:spcPct val="80000"/>
              </a:lnSpc>
              <a:buFontTx/>
              <a:buNone/>
            </a:pPr>
            <a:r>
              <a:rPr lang="en-GB" altLang="el-GR" sz="1800" smtClean="0"/>
              <a:t>	}</a:t>
            </a:r>
            <a:endParaRPr lang="el-GR" altLang="el-GR" sz="1800" smtClean="0"/>
          </a:p>
          <a:p>
            <a:pPr eaLnBrk="1" hangingPunct="1">
              <a:lnSpc>
                <a:spcPct val="80000"/>
              </a:lnSpc>
              <a:buFontTx/>
              <a:buNone/>
            </a:pPr>
            <a:r>
              <a:rPr lang="el-GR" altLang="el-GR" sz="1800" smtClean="0"/>
              <a:t>}</a:t>
            </a:r>
          </a:p>
          <a:p>
            <a:endParaRPr lang="en-US" altLang="el-GR" sz="1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ισχυρισμοί του </a:t>
            </a:r>
            <a:r>
              <a:rPr lang="en-US" altLang="el-GR" smtClean="0"/>
              <a:t>JUnit</a:t>
            </a:r>
          </a:p>
        </p:txBody>
      </p:sp>
      <p:sp>
        <p:nvSpPr>
          <p:cNvPr id="20483" name="2 - Θέση περιεχομένου"/>
          <p:cNvSpPr>
            <a:spLocks noGrp="1"/>
          </p:cNvSpPr>
          <p:nvPr>
            <p:ph idx="1"/>
          </p:nvPr>
        </p:nvSpPr>
        <p:spPr/>
        <p:txBody>
          <a:bodyPr/>
          <a:lstStyle/>
          <a:p>
            <a:r>
              <a:rPr lang="el-GR" altLang="el-GR" smtClean="0"/>
              <a:t>Οι έλεγχοι πραγματοποιούνται με χρήση ισχυρισμών (assertions)</a:t>
            </a:r>
          </a:p>
          <a:p>
            <a:r>
              <a:rPr lang="el-GR" altLang="el-GR" smtClean="0"/>
              <a:t>Οι ισχυρισμοί είναι συνθήκες boolean που θα πρέπει να ισχύουν</a:t>
            </a:r>
          </a:p>
          <a:p>
            <a:r>
              <a:rPr lang="el-GR" altLang="el-GR" smtClean="0"/>
              <a:t>Εάν κατά τη διάρκεια εκτέλεσης ενός ελέγχου αποτύχει ένας ισχυρισμός, τότε αποτυγχάνει και ο έλεγχος</a:t>
            </a:r>
          </a:p>
          <a:p>
            <a:r>
              <a:rPr lang="el-GR" altLang="el-GR" smtClean="0"/>
              <a:t>Οι διαφορετικοί ισχυρισμοί σε μία περίπτωση ελέγχου είναι στατικές μέθοδοι της κλάσης </a:t>
            </a:r>
            <a:r>
              <a:rPr lang="el-GR" altLang="el-GR" b="1" smtClean="0"/>
              <a:t>Assert</a:t>
            </a:r>
            <a:r>
              <a:rPr lang="en-US" altLang="el-GR" b="1" smtClean="0"/>
              <a:t>ions</a:t>
            </a:r>
            <a:endParaRPr lang="el-GR" altLang="el-GR" b="1" smtClean="0"/>
          </a:p>
          <a:p>
            <a:r>
              <a:rPr lang="en-US" altLang="el-GR" smtClean="0"/>
              <a:t>Junit 4: </a:t>
            </a:r>
            <a:r>
              <a:rPr lang="el-GR" altLang="el-GR" smtClean="0"/>
              <a:t>Οι διαφορετικοί ισχυρισμοί σε μία περίπτωση ελέγχου είναι στατικές μέθοδοι της κλάσης </a:t>
            </a:r>
            <a:r>
              <a:rPr lang="el-GR" altLang="el-GR" b="1" smtClean="0"/>
              <a:t>Assert</a:t>
            </a:r>
            <a:endParaRPr lang="en-US" altLang="el-GR" b="1"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μέθοδοι της κλάσης </a:t>
            </a:r>
            <a:r>
              <a:rPr lang="en-US" altLang="el-GR" smtClean="0"/>
              <a:t>Assertions (JUnit 4 Assert)</a:t>
            </a:r>
          </a:p>
        </p:txBody>
      </p:sp>
      <p:graphicFrame>
        <p:nvGraphicFramePr>
          <p:cNvPr id="4" name="Group 55"/>
          <p:cNvGraphicFramePr>
            <a:graphicFrameLocks/>
          </p:cNvGraphicFramePr>
          <p:nvPr/>
        </p:nvGraphicFramePr>
        <p:xfrm>
          <a:off x="476250" y="1538288"/>
          <a:ext cx="8229600" cy="4005262"/>
        </p:xfrm>
        <a:graphic>
          <a:graphicData uri="http://schemas.openxmlformats.org/drawingml/2006/table">
            <a:tbl>
              <a:tblPr/>
              <a:tblGrid>
                <a:gridCol w="3509963"/>
                <a:gridCol w="4719637"/>
              </a:tblGrid>
              <a:tr h="1003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err="1" smtClean="0">
                          <a:ln>
                            <a:noFill/>
                          </a:ln>
                          <a:solidFill>
                            <a:schemeClr val="tx1"/>
                          </a:solidFill>
                          <a:effectLst/>
                          <a:latin typeface="Arial" charset="0"/>
                        </a:rPr>
                        <a:t>assertTrue</a:t>
                      </a:r>
                      <a:r>
                        <a:rPr kumimoji="0" lang="en-US" sz="1800" b="0" i="0" u="none" strike="noStrike" cap="none" normalizeH="0" baseline="0" dirty="0" smtClean="0">
                          <a:ln>
                            <a:noFill/>
                          </a:ln>
                          <a:solidFill>
                            <a:schemeClr val="tx1"/>
                          </a:solidFill>
                          <a:effectLst/>
                          <a:latin typeface="Arial" charset="0"/>
                        </a:rPr>
                        <a:t>(</a:t>
                      </a:r>
                      <a:r>
                        <a:rPr kumimoji="0" lang="en-US" sz="1800" b="0" i="0" u="none" strike="noStrike" cap="none" normalizeH="0" baseline="0" dirty="0" err="1" smtClean="0">
                          <a:ln>
                            <a:noFill/>
                          </a:ln>
                          <a:solidFill>
                            <a:schemeClr val="tx1"/>
                          </a:solidFill>
                          <a:effectLst/>
                          <a:latin typeface="Arial" charset="0"/>
                        </a:rPr>
                        <a:t>boolean</a:t>
                      </a:r>
                      <a:r>
                        <a:rPr kumimoji="0" lang="en-US" sz="1800" b="0" i="0" u="none" strike="noStrike" cap="none" normalizeH="0" baseline="0" dirty="0" smtClean="0">
                          <a:ln>
                            <a:noFill/>
                          </a:ln>
                          <a:solidFill>
                            <a:schemeClr val="tx1"/>
                          </a:solidFill>
                          <a:effectLst/>
                          <a:latin typeface="Arial" charset="0"/>
                        </a:rPr>
                        <a:t> condition)</a:t>
                      </a:r>
                      <a:r>
                        <a:rPr kumimoji="0" lang="el-GR" sz="1800" b="0" i="0" u="none" strike="noStrike" cap="none" normalizeH="0" baseline="0" dirty="0" smtClean="0">
                          <a:ln>
                            <a:noFill/>
                          </a:ln>
                          <a:solidFill>
                            <a:schemeClr val="tx1"/>
                          </a:solidFill>
                          <a:effectLst/>
                          <a:latin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Ο ισχυρισμός αληθεύει εάν η συνθήκη condition είναι αληθής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69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err="1" smtClean="0">
                          <a:ln>
                            <a:noFill/>
                          </a:ln>
                          <a:solidFill>
                            <a:schemeClr val="tx1"/>
                          </a:solidFill>
                          <a:effectLst/>
                          <a:latin typeface="Arial" charset="0"/>
                        </a:rPr>
                        <a:t>assertFalse</a:t>
                      </a:r>
                      <a:r>
                        <a:rPr kumimoji="0" lang="en-US" sz="1800" b="0" i="0" u="none" strike="noStrike" cap="none" normalizeH="0" baseline="0" dirty="0" smtClean="0">
                          <a:ln>
                            <a:noFill/>
                          </a:ln>
                          <a:solidFill>
                            <a:schemeClr val="tx1"/>
                          </a:solidFill>
                          <a:effectLst/>
                          <a:latin typeface="Arial" charset="0"/>
                        </a:rPr>
                        <a:t>(</a:t>
                      </a:r>
                      <a:r>
                        <a:rPr kumimoji="0" lang="en-US" sz="1800" b="0" i="0" u="none" strike="noStrike" cap="none" normalizeH="0" baseline="0" dirty="0" err="1" smtClean="0">
                          <a:ln>
                            <a:noFill/>
                          </a:ln>
                          <a:solidFill>
                            <a:schemeClr val="tx1"/>
                          </a:solidFill>
                          <a:effectLst/>
                          <a:latin typeface="Arial" charset="0"/>
                        </a:rPr>
                        <a:t>boolean</a:t>
                      </a:r>
                      <a:r>
                        <a:rPr kumimoji="0" lang="en-US" sz="1800" b="0" i="0" u="none" strike="noStrike" cap="none" normalizeH="0" baseline="0" dirty="0" smtClean="0">
                          <a:ln>
                            <a:noFill/>
                          </a:ln>
                          <a:solidFill>
                            <a:schemeClr val="tx1"/>
                          </a:solidFill>
                          <a:effectLst/>
                          <a:latin typeface="Arial" charset="0"/>
                        </a:rPr>
                        <a:t> condition)</a:t>
                      </a:r>
                      <a:r>
                        <a:rPr kumimoji="0" lang="el-GR" sz="1800" b="0" i="0" u="none" strike="noStrike" cap="none" normalizeH="0" baseline="0" dirty="0" smtClean="0">
                          <a:ln>
                            <a:noFill/>
                          </a:ln>
                          <a:solidFill>
                            <a:schemeClr val="tx1"/>
                          </a:solidFill>
                          <a:effectLst/>
                          <a:latin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Ο ισχυρισμός αληθεύει εάν η συνθήκη condition είναι ψευδής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1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assertNull(Object object)</a:t>
                      </a:r>
                      <a:r>
                        <a:rPr kumimoji="0" lang="el-GR" sz="1800" b="0" i="0" u="none" strike="noStrike" cap="none" normalizeH="0" baseline="0" smtClean="0">
                          <a:ln>
                            <a:noFill/>
                          </a:ln>
                          <a:solidFill>
                            <a:schemeClr val="tx1"/>
                          </a:solidFill>
                          <a:effectLst/>
                          <a:latin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rPr>
                        <a:t>Ο ισχυρισμός αληθεύει εάν η αναφορά object είναι null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3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dirty="0" err="1" smtClean="0">
                          <a:ln>
                            <a:noFill/>
                          </a:ln>
                          <a:solidFill>
                            <a:schemeClr val="tx1"/>
                          </a:solidFill>
                          <a:effectLst/>
                          <a:latin typeface="Arial" charset="0"/>
                        </a:rPr>
                        <a:t>assertNotNull</a:t>
                      </a:r>
                      <a:r>
                        <a:rPr kumimoji="0" lang="el-GR" sz="1800" b="0" i="0" u="none" strike="noStrike" cap="none" normalizeH="0" baseline="0" dirty="0" smtClean="0">
                          <a:ln>
                            <a:noFill/>
                          </a:ln>
                          <a:solidFill>
                            <a:schemeClr val="tx1"/>
                          </a:solidFill>
                          <a:effectLst/>
                          <a:latin typeface="Arial" charset="0"/>
                        </a:rPr>
                        <a:t>(</a:t>
                      </a:r>
                      <a:r>
                        <a:rPr kumimoji="0" lang="el-GR" sz="1800" b="0" i="0" u="none" strike="noStrike" cap="none" normalizeH="0" baseline="0" dirty="0" err="1" smtClean="0">
                          <a:ln>
                            <a:noFill/>
                          </a:ln>
                          <a:solidFill>
                            <a:schemeClr val="tx1"/>
                          </a:solidFill>
                          <a:effectLst/>
                          <a:latin typeface="Arial" charset="0"/>
                        </a:rPr>
                        <a:t>Object</a:t>
                      </a:r>
                      <a:r>
                        <a:rPr kumimoji="0" lang="el-GR" sz="1800" b="0" i="0" u="none" strike="noStrike" cap="none" normalizeH="0" baseline="0" dirty="0" smtClean="0">
                          <a:ln>
                            <a:noFill/>
                          </a:ln>
                          <a:solidFill>
                            <a:schemeClr val="tx1"/>
                          </a:solidFill>
                          <a:effectLst/>
                          <a:latin typeface="Arial" charset="0"/>
                        </a:rPr>
                        <a:t> </a:t>
                      </a:r>
                      <a:r>
                        <a:rPr kumimoji="0" lang="el-GR" sz="1800" b="0" i="0" u="none" strike="noStrike" cap="none" normalizeH="0" baseline="0" dirty="0" err="1" smtClean="0">
                          <a:ln>
                            <a:noFill/>
                          </a:ln>
                          <a:solidFill>
                            <a:schemeClr val="tx1"/>
                          </a:solidFill>
                          <a:effectLst/>
                          <a:latin typeface="Arial" charset="0"/>
                        </a:rPr>
                        <a:t>object</a:t>
                      </a:r>
                      <a:r>
                        <a:rPr kumimoji="0" lang="el-GR" sz="1800" b="0" i="0" u="none" strike="noStrike" cap="none" normalizeH="0" baseline="0" dirty="0" smtClean="0">
                          <a:ln>
                            <a:noFill/>
                          </a:ln>
                          <a:solidFill>
                            <a:schemeClr val="tx1"/>
                          </a:solidFill>
                          <a:effectLst/>
                          <a:latin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charset="0"/>
                        </a:rPr>
                        <a:t>Ο ισχυρισμός αληθεύει εάν η αναφορά </a:t>
                      </a:r>
                      <a:r>
                        <a:rPr kumimoji="0" lang="el-GR" sz="1800" b="0" i="0" u="none" strike="noStrike" cap="none" normalizeH="0" baseline="0" dirty="0" err="1" smtClean="0">
                          <a:ln>
                            <a:noFill/>
                          </a:ln>
                          <a:solidFill>
                            <a:schemeClr val="tx1"/>
                          </a:solidFill>
                          <a:effectLst/>
                          <a:latin typeface="Arial" charset="0"/>
                        </a:rPr>
                        <a:t>object</a:t>
                      </a:r>
                      <a:r>
                        <a:rPr kumimoji="0" lang="el-GR" sz="1800" b="0" i="0" u="none" strike="noStrike" cap="none" normalizeH="0" baseline="0" dirty="0" smtClean="0">
                          <a:ln>
                            <a:noFill/>
                          </a:ln>
                          <a:solidFill>
                            <a:schemeClr val="tx1"/>
                          </a:solidFill>
                          <a:effectLst/>
                          <a:latin typeface="Arial" charset="0"/>
                        </a:rPr>
                        <a:t> δεν είναι </a:t>
                      </a:r>
                      <a:r>
                        <a:rPr kumimoji="0" lang="el-GR" sz="1800" b="0" i="0" u="none" strike="noStrike" cap="none" normalizeH="0" baseline="0" dirty="0" err="1" smtClean="0">
                          <a:ln>
                            <a:noFill/>
                          </a:ln>
                          <a:solidFill>
                            <a:schemeClr val="tx1"/>
                          </a:solidFill>
                          <a:effectLst/>
                          <a:latin typeface="Arial" charset="0"/>
                        </a:rPr>
                        <a:t>null</a:t>
                      </a:r>
                      <a:r>
                        <a:rPr kumimoji="0" lang="el-GR" sz="18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1038</Words>
  <Application>Microsoft Office PowerPoint</Application>
  <PresentationFormat>Προβολή στην οθόνη (4:3)</PresentationFormat>
  <Paragraphs>240</Paragraphs>
  <Slides>25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25</vt:i4>
      </vt:variant>
    </vt:vector>
  </HeadingPairs>
  <TitlesOfParts>
    <vt:vector size="29" baseType="lpstr">
      <vt:lpstr>Arial</vt:lpstr>
      <vt:lpstr>Calibri</vt:lpstr>
      <vt:lpstr>Microsoft YaHei</vt:lpstr>
      <vt:lpstr>Θέμα του Office</vt:lpstr>
      <vt:lpstr>    Αυτόματοι Έλεγχοι με JUnit</vt:lpstr>
      <vt:lpstr>στάδια ελέγχου</vt:lpstr>
      <vt:lpstr>έλεγχος μονάδας</vt:lpstr>
      <vt:lpstr>αυτόματοι έλεγχοι</vt:lpstr>
      <vt:lpstr>πλεονεκτήματα αυτόματων ελέγχων</vt:lpstr>
      <vt:lpstr>έλεγχος με το JUnit</vt:lpstr>
      <vt:lpstr>βασική δομή κλάσης ελέγχου</vt:lpstr>
      <vt:lpstr>ισχυρισμοί του JUnit</vt:lpstr>
      <vt:lpstr>μέθοδοι της κλάσης Assertions (JUnit 4 Assert)</vt:lpstr>
      <vt:lpstr>μέθοδοι της κλάσης Assertions</vt:lpstr>
      <vt:lpstr>παράδειγμα: έλεγχος τραπεζικού λογαριασμού</vt:lpstr>
      <vt:lpstr>παράδειγμα: έλεγχος τραπεζικού λογαριασμού</vt:lpstr>
      <vt:lpstr>παράδειγμα: έλεγχος τραπεζικού λογαριασμού</vt:lpstr>
      <vt:lpstr>παράδειγμα: έλεγχος τραπεζικού λογαριασμού</vt:lpstr>
      <vt:lpstr>παράδειγμα: έλεγχος τραπεζικού λογαριασμού</vt:lpstr>
      <vt:lpstr>χαρακτηριστικά αυτόματων ελέγχων</vt:lpstr>
      <vt:lpstr>ανεξαρτησία ελέγχων</vt:lpstr>
      <vt:lpstr>«σειρά» εκτέλεσης ελέγχων</vt:lpstr>
      <vt:lpstr>«πριν» και «μετά» σε επίπεδο κλάσης ελέγχου</vt:lpstr>
      <vt:lpstr>εξαιρέσεις</vt:lpstr>
      <vt:lpstr>παράδειγμα εξαίρεσης</vt:lpstr>
      <vt:lpstr>παράδειγμα εξαίρεσης (συνέχεια)</vt:lpstr>
      <vt:lpstr>παράδειγμα εξαίρεσης (Junit 4)</vt:lpstr>
      <vt:lpstr>τυπική διαδικασία ελέγχου</vt:lpstr>
      <vt:lpstr>αξιολόγηση ελέγχων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45</cp:revision>
  <dcterms:created xsi:type="dcterms:W3CDTF">2012-08-02T15:55:49Z</dcterms:created>
  <dcterms:modified xsi:type="dcterms:W3CDTF">2021-10-17T14:15:28Z</dcterms:modified>
</cp:coreProperties>
</file>