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9" r:id="rId21"/>
    <p:sldId id="275" r:id="rId22"/>
    <p:sldId id="280" r:id="rId23"/>
    <p:sldId id="281" r:id="rId24"/>
    <p:sldId id="276" r:id="rId25"/>
    <p:sldId id="278" r:id="rId26"/>
    <p:sldId id="277"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52F30C1-C499-4CF7-8BAB-9454E0B4638D}"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173D592-D11B-4F1E-B506-2B294D2ED48C}" type="slidenum">
              <a:rPr lang="en-US" altLang="el-GR"/>
              <a:pPr>
                <a:defRPr/>
              </a:pPr>
              <a:t>‹#›</a:t>
            </a:fld>
            <a:endParaRPr lang="en-US" altLang="el-GR"/>
          </a:p>
        </p:txBody>
      </p:sp>
    </p:spTree>
    <p:extLst>
      <p:ext uri="{BB962C8B-B14F-4D97-AF65-F5344CB8AC3E}">
        <p14:creationId xmlns:p14="http://schemas.microsoft.com/office/powerpoint/2010/main" val="1195384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CF5580C-BA96-4165-8AF3-34FDB5BD7ADD}"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663DDEE-9C05-45EC-9C25-6AFF9CE2C518}" type="slidenum">
              <a:rPr lang="en-US" altLang="el-GR"/>
              <a:pPr>
                <a:defRPr/>
              </a:pPr>
              <a:t>‹#›</a:t>
            </a:fld>
            <a:endParaRPr lang="en-US" altLang="el-GR"/>
          </a:p>
        </p:txBody>
      </p:sp>
    </p:spTree>
    <p:extLst>
      <p:ext uri="{BB962C8B-B14F-4D97-AF65-F5344CB8AC3E}">
        <p14:creationId xmlns:p14="http://schemas.microsoft.com/office/powerpoint/2010/main" val="951899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5F715F5-2DC0-4E7E-A563-9AA0D2FAE73C}"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94D4001-3899-4AB0-9A15-245399CF55D1}" type="slidenum">
              <a:rPr lang="en-US" altLang="el-GR"/>
              <a:pPr>
                <a:defRPr/>
              </a:pPr>
              <a:t>‹#›</a:t>
            </a:fld>
            <a:endParaRPr lang="en-US" altLang="el-GR"/>
          </a:p>
        </p:txBody>
      </p:sp>
    </p:spTree>
    <p:extLst>
      <p:ext uri="{BB962C8B-B14F-4D97-AF65-F5344CB8AC3E}">
        <p14:creationId xmlns:p14="http://schemas.microsoft.com/office/powerpoint/2010/main" val="244537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903FC13-C6D4-4EBC-AC14-0743F4C85A2F}"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2087BFB-7A95-49E8-A035-9A0861163B4A}" type="slidenum">
              <a:rPr lang="en-US" altLang="el-GR"/>
              <a:pPr>
                <a:defRPr/>
              </a:pPr>
              <a:t>‹#›</a:t>
            </a:fld>
            <a:endParaRPr lang="en-US" altLang="el-GR"/>
          </a:p>
        </p:txBody>
      </p:sp>
    </p:spTree>
    <p:extLst>
      <p:ext uri="{BB962C8B-B14F-4D97-AF65-F5344CB8AC3E}">
        <p14:creationId xmlns:p14="http://schemas.microsoft.com/office/powerpoint/2010/main" val="3488098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B37F3A4-7E20-4848-B30E-25E537C247B2}"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DD8E03C-EF89-41CA-85CB-FB135C5DB76E}" type="slidenum">
              <a:rPr lang="en-US" altLang="el-GR"/>
              <a:pPr>
                <a:defRPr/>
              </a:pPr>
              <a:t>‹#›</a:t>
            </a:fld>
            <a:endParaRPr lang="en-US" altLang="el-GR"/>
          </a:p>
        </p:txBody>
      </p:sp>
    </p:spTree>
    <p:extLst>
      <p:ext uri="{BB962C8B-B14F-4D97-AF65-F5344CB8AC3E}">
        <p14:creationId xmlns:p14="http://schemas.microsoft.com/office/powerpoint/2010/main" val="223966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026FF11-9214-421E-8D76-6E59D2A12C5A}"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B8EC1E2F-6508-47A8-A7AA-14AAE2AE32B4}" type="slidenum">
              <a:rPr lang="en-US" altLang="el-GR"/>
              <a:pPr>
                <a:defRPr/>
              </a:pPr>
              <a:t>‹#›</a:t>
            </a:fld>
            <a:endParaRPr lang="en-US" altLang="el-GR"/>
          </a:p>
        </p:txBody>
      </p:sp>
    </p:spTree>
    <p:extLst>
      <p:ext uri="{BB962C8B-B14F-4D97-AF65-F5344CB8AC3E}">
        <p14:creationId xmlns:p14="http://schemas.microsoft.com/office/powerpoint/2010/main" val="155876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78E266B-A75A-492F-9E94-48552FA8DFCF}"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60FF1A5B-D4C1-4BA4-9E59-ECEF22A51C5E}" type="slidenum">
              <a:rPr lang="en-US" altLang="el-GR"/>
              <a:pPr>
                <a:defRPr/>
              </a:pPr>
              <a:t>‹#›</a:t>
            </a:fld>
            <a:endParaRPr lang="en-US" altLang="el-GR"/>
          </a:p>
        </p:txBody>
      </p:sp>
    </p:spTree>
    <p:extLst>
      <p:ext uri="{BB962C8B-B14F-4D97-AF65-F5344CB8AC3E}">
        <p14:creationId xmlns:p14="http://schemas.microsoft.com/office/powerpoint/2010/main" val="949769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4F6D2AC-461D-4E2B-8E0A-B29FB3FED5AA}"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64FAE8C-41C6-440D-AE43-DA9207148D10}" type="slidenum">
              <a:rPr lang="en-US" altLang="el-GR"/>
              <a:pPr>
                <a:defRPr/>
              </a:pPr>
              <a:t>‹#›</a:t>
            </a:fld>
            <a:endParaRPr lang="en-US" altLang="el-GR"/>
          </a:p>
        </p:txBody>
      </p:sp>
    </p:spTree>
    <p:extLst>
      <p:ext uri="{BB962C8B-B14F-4D97-AF65-F5344CB8AC3E}">
        <p14:creationId xmlns:p14="http://schemas.microsoft.com/office/powerpoint/2010/main" val="167434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D26485A2-521B-4058-928A-6E45645242D1}"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E338B06-4AF6-4D24-98E7-7D813BF8BB46}" type="slidenum">
              <a:rPr lang="en-US" altLang="el-GR"/>
              <a:pPr>
                <a:defRPr/>
              </a:pPr>
              <a:t>‹#›</a:t>
            </a:fld>
            <a:endParaRPr lang="en-US" altLang="el-GR"/>
          </a:p>
        </p:txBody>
      </p:sp>
    </p:spTree>
    <p:extLst>
      <p:ext uri="{BB962C8B-B14F-4D97-AF65-F5344CB8AC3E}">
        <p14:creationId xmlns:p14="http://schemas.microsoft.com/office/powerpoint/2010/main" val="157845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8C517B5-2B0D-4756-A112-72FFEA133E7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FA004A0F-C2FD-4FDC-B99C-29C709817B3C}" type="slidenum">
              <a:rPr lang="en-US" altLang="el-GR"/>
              <a:pPr>
                <a:defRPr/>
              </a:pPr>
              <a:t>‹#›</a:t>
            </a:fld>
            <a:endParaRPr lang="en-US" altLang="el-GR"/>
          </a:p>
        </p:txBody>
      </p:sp>
    </p:spTree>
    <p:extLst>
      <p:ext uri="{BB962C8B-B14F-4D97-AF65-F5344CB8AC3E}">
        <p14:creationId xmlns:p14="http://schemas.microsoft.com/office/powerpoint/2010/main" val="650800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F08FDE4-9CD4-424F-A325-E76D93E37EF2}"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4F6D1DB-C544-4544-BA80-88D73FB55130}" type="slidenum">
              <a:rPr lang="en-US" altLang="el-GR"/>
              <a:pPr>
                <a:defRPr/>
              </a:pPr>
              <a:t>‹#›</a:t>
            </a:fld>
            <a:endParaRPr lang="en-US" altLang="el-GR"/>
          </a:p>
        </p:txBody>
      </p:sp>
    </p:spTree>
    <p:extLst>
      <p:ext uri="{BB962C8B-B14F-4D97-AF65-F5344CB8AC3E}">
        <p14:creationId xmlns:p14="http://schemas.microsoft.com/office/powerpoint/2010/main" val="422601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Κωδικοποίηση και Έλεγχος Ορθότητας</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r>
              <a:rPr lang="el-GR" altLang="el-GR" smtClean="0"/>
              <a:t>έλεγχος κλειστού κουτιού</a:t>
            </a:r>
            <a:endParaRPr lang="en-US" altLang="el-GR" smtClean="0"/>
          </a:p>
        </p:txBody>
      </p:sp>
      <p:sp>
        <p:nvSpPr>
          <p:cNvPr id="22531" name="2 - Θέση περιεχομένου"/>
          <p:cNvSpPr>
            <a:spLocks noGrp="1"/>
          </p:cNvSpPr>
          <p:nvPr>
            <p:ph idx="1"/>
          </p:nvPr>
        </p:nvSpPr>
        <p:spPr/>
        <p:txBody>
          <a:bodyPr/>
          <a:lstStyle/>
          <a:p>
            <a:r>
              <a:rPr lang="el-GR" altLang="el-GR" smtClean="0"/>
              <a:t>Με τον έλεγχο κλειστού κουτιού δεν έχουμε γνώση της εσωτερικής δομής και λογικής του αντικειμένου ελέγχου. </a:t>
            </a:r>
          </a:p>
          <a:p>
            <a:r>
              <a:rPr lang="el-GR" altLang="el-GR" smtClean="0"/>
              <a:t>Θα πρέπει όμως με κάποιο τρόπο να επιλέξουμε εκείνες τις δοκιμασίες ελέγχου οι οποίες έχουν τη μεγαλύτερη πιθανότητα ανακάλυψης κάποιου σφάλματος. </a:t>
            </a:r>
          </a:p>
          <a:p>
            <a:r>
              <a:rPr lang="el-GR" altLang="el-GR" smtClean="0"/>
              <a:t>Θα εξετάσουμε δύο τεχνικές οι οποίες, αν και δεν εγγυώνται την ανακάλυψη όλων των σφαλμάτων, αυξάνουν την πιθανότητα εντοπισμού τους.</a:t>
            </a:r>
          </a:p>
          <a:p>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r>
              <a:rPr lang="el-GR" altLang="el-GR" smtClean="0"/>
              <a:t>παράδειγμα: έλεγχος κλειστού κουτιού</a:t>
            </a:r>
            <a:endParaRPr lang="en-US" altLang="el-GR" smtClean="0"/>
          </a:p>
        </p:txBody>
      </p:sp>
      <p:sp>
        <p:nvSpPr>
          <p:cNvPr id="23555" name="2 - Θέση περιεχομένου"/>
          <p:cNvSpPr>
            <a:spLocks noGrp="1"/>
          </p:cNvSpPr>
          <p:nvPr>
            <p:ph idx="1"/>
          </p:nvPr>
        </p:nvSpPr>
        <p:spPr/>
        <p:txBody>
          <a:bodyPr/>
          <a:lstStyle/>
          <a:p>
            <a:r>
              <a:rPr lang="el-GR" altLang="el-GR" smtClean="0"/>
              <a:t>Έστω η μέθοδος calculateSalary(int month), της κλάσης Employee. Η μέθοδος υπολογίζει τη μισθοδοσία ενός υπαλλήλου για κάποιο μήνα του χρόνου. </a:t>
            </a:r>
          </a:p>
          <a:p>
            <a:r>
              <a:rPr lang="el-GR" altLang="el-GR" smtClean="0"/>
              <a:t>Η είσοδος σε αυτή τη μέθοδος είναι ένας ακέραιος ο οποίος αναπαριστά τον μήνα για τον οποίο υπολογίζεται η μισθοδοσία. </a:t>
            </a:r>
          </a:p>
          <a:p>
            <a:r>
              <a:rPr lang="el-GR" altLang="el-GR" smtClean="0"/>
              <a:t>Είναι προφανές ότι δεν μπορούμε να ελέγξουμε τη μέθοδο με όλους τους δυνατούς ακέραιους, αλλά δε θα πρέπει και πάλι να ελέγχουμε «στην τύχη».</a:t>
            </a:r>
          </a:p>
          <a:p>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r>
              <a:rPr lang="el-GR" altLang="el-GR" smtClean="0"/>
              <a:t>διαμερισμός ισοδυναμίας</a:t>
            </a:r>
            <a:endParaRPr lang="en-US" altLang="el-GR" smtClean="0"/>
          </a:p>
        </p:txBody>
      </p:sp>
      <p:sp>
        <p:nvSpPr>
          <p:cNvPr id="24579" name="2 - Θέση περιεχομένου"/>
          <p:cNvSpPr>
            <a:spLocks noGrp="1"/>
          </p:cNvSpPr>
          <p:nvPr>
            <p:ph idx="1"/>
          </p:nvPr>
        </p:nvSpPr>
        <p:spPr/>
        <p:txBody>
          <a:bodyPr/>
          <a:lstStyle/>
          <a:p>
            <a:r>
              <a:rPr lang="el-GR" altLang="el-GR" smtClean="0"/>
              <a:t>Μία τεχνική η οποία χρησιμοποιείται πολύ συχνά για τον έλεγχο κλειστού κουτιού είναι ο διαμερισμός ισοδυναμίας (equivalence partitioning). </a:t>
            </a:r>
          </a:p>
          <a:p>
            <a:r>
              <a:rPr lang="el-GR" altLang="el-GR" smtClean="0"/>
              <a:t>Σύμφωνα με αυτή την τεχνική θα πρέπει να χωρίσουμε το χώρο των δυνατών εισόδων σε κλάσεις ισοδυναμίας (equivalence classes), έτσι ώστε η επιλογή μίας δοκιμασίας ελέγχου από κάθε διαφορετική κλάση να θεωρείται ως αντιπροσωπευτική για όλη την κλάση. </a:t>
            </a:r>
          </a:p>
          <a:p>
            <a:r>
              <a:rPr lang="el-GR" altLang="el-GR" smtClean="0"/>
              <a:t>Με αυτό τον τρόπο περιορίζουμε τον αριθμό των δοκιμασιών ελέγχου, έχοντας ταυτόχρονα αυξήσει την πιθανότητα να ανακαλύψουμε κάποιο σφάλμα.</a:t>
            </a:r>
          </a:p>
          <a:p>
            <a:endParaRPr lang="el-GR" altLang="el-GR" smtClean="0"/>
          </a:p>
          <a:p>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r>
              <a:rPr lang="el-GR" altLang="el-GR" smtClean="0"/>
              <a:t>παράδειγμα: διαμερισμός ισοδυναμίας</a:t>
            </a:r>
            <a:endParaRPr lang="en-US" altLang="el-GR" smtClean="0"/>
          </a:p>
        </p:txBody>
      </p:sp>
      <p:sp>
        <p:nvSpPr>
          <p:cNvPr id="25603" name="2 - Θέση περιεχομένου"/>
          <p:cNvSpPr>
            <a:spLocks noGrp="1"/>
          </p:cNvSpPr>
          <p:nvPr>
            <p:ph idx="1"/>
          </p:nvPr>
        </p:nvSpPr>
        <p:spPr/>
        <p:txBody>
          <a:bodyPr/>
          <a:lstStyle/>
          <a:p>
            <a:r>
              <a:rPr lang="el-GR" altLang="el-GR" smtClean="0"/>
              <a:t>Στο παράδειγμα της μεθόδου calculateSalary μπορούμε να χωρίσουμε το χώρο της εισόδου της μεθόδους σε τρεις κλάσεις. </a:t>
            </a:r>
          </a:p>
          <a:p>
            <a:r>
              <a:rPr lang="el-GR" altLang="el-GR" smtClean="0"/>
              <a:t>Η πρώτη κλάση περιλαμβάνει μία δοκιμασία ελέγχου για month μικρότερο του 1,</a:t>
            </a:r>
          </a:p>
          <a:p>
            <a:r>
              <a:rPr lang="el-GR" altLang="el-GR" smtClean="0"/>
              <a:t>η δεύτερη κλάση περιλαμβάνει μία δοκιμασία ελέγχου για month μεταξύ 1 και 12 και </a:t>
            </a:r>
          </a:p>
          <a:p>
            <a:r>
              <a:rPr lang="el-GR" altLang="el-GR" smtClean="0"/>
              <a:t>η τρίτη κλάση για month μεγαλύτερο του 12.</a:t>
            </a:r>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r>
              <a:rPr lang="el-GR" altLang="el-GR" smtClean="0"/>
              <a:t>διαμερισμός ισοδυναμίας</a:t>
            </a:r>
            <a:endParaRPr lang="en-US" altLang="el-GR" smtClean="0"/>
          </a:p>
        </p:txBody>
      </p:sp>
      <p:sp>
        <p:nvSpPr>
          <p:cNvPr id="26627" name="2 - Θέση περιεχομένου"/>
          <p:cNvSpPr>
            <a:spLocks noGrp="1"/>
          </p:cNvSpPr>
          <p:nvPr>
            <p:ph idx="1"/>
          </p:nvPr>
        </p:nvSpPr>
        <p:spPr/>
        <p:txBody>
          <a:bodyPr/>
          <a:lstStyle/>
          <a:p>
            <a:pPr>
              <a:buFont typeface="Arial" panose="020B0604020202020204" pitchFamily="34" charset="0"/>
              <a:buNone/>
            </a:pPr>
            <a:r>
              <a:rPr lang="el-GR" altLang="el-GR" smtClean="0"/>
              <a:t>Οι κλάσεις ισοδυναμίας θα πρέπει να ικανοποιούν τα ακόλουθα κριτήρια:</a:t>
            </a:r>
          </a:p>
          <a:p>
            <a:r>
              <a:rPr lang="el-GR" altLang="el-GR" smtClean="0"/>
              <a:t>Κάθε πιθανή είσοδος ανήκει σε μια από τις κλάσεις</a:t>
            </a:r>
          </a:p>
          <a:p>
            <a:r>
              <a:rPr lang="el-GR" altLang="el-GR" smtClean="0"/>
              <a:t>Κανένα σύνολο δεδομένων εισόδου δεν ανήκει σε περισσότερες από μια κλάσεις</a:t>
            </a:r>
          </a:p>
          <a:p>
            <a:r>
              <a:rPr lang="el-GR" altLang="el-GR" smtClean="0"/>
              <a:t>Αν η εκτέλεση του προγράμματος δείχνει την ύπαρξη ενός σφάλματος, όταν ένα συγκεκριμένο μέλος μιας κλάσης χρησιμοποιείται ως είσοδος, τότε το ίδιο σφάλμα μπορεί να προκύψει και με τη χρησιμοποίηση κάθε άλλου μέλους της κλάσης ως εισόδου</a:t>
            </a:r>
          </a:p>
          <a:p>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r>
              <a:rPr lang="el-GR" altLang="el-GR" smtClean="0"/>
              <a:t>ανάλυση συνοριακών τιμών</a:t>
            </a:r>
            <a:endParaRPr lang="en-US" altLang="el-GR" smtClean="0"/>
          </a:p>
        </p:txBody>
      </p:sp>
      <p:sp>
        <p:nvSpPr>
          <p:cNvPr id="27651" name="2 - Θέση περιεχομένου"/>
          <p:cNvSpPr>
            <a:spLocks noGrp="1"/>
          </p:cNvSpPr>
          <p:nvPr>
            <p:ph idx="1"/>
          </p:nvPr>
        </p:nvSpPr>
        <p:spPr/>
        <p:txBody>
          <a:bodyPr/>
          <a:lstStyle/>
          <a:p>
            <a:r>
              <a:rPr lang="el-GR" altLang="el-GR" smtClean="0"/>
              <a:t>Μία δεύτερη τεχνική είναι η ανάλυση των συνοριακών τιμών (boundary value analysis). </a:t>
            </a:r>
          </a:p>
          <a:p>
            <a:r>
              <a:rPr lang="el-GR" altLang="el-GR" smtClean="0"/>
              <a:t>Η εμπειρία στον έλεγχο του λογισμικού έχει δείξει ότι η πιθανότητα ανακάλυψης σφαλμάτων αυξάνεται, όταν οι δοκιμασίες ελέγχου σχετίζονται με τις συνοριακές συνθήκες (boundary conditions). </a:t>
            </a:r>
          </a:p>
          <a:p>
            <a:r>
              <a:rPr lang="el-GR" altLang="el-GR" smtClean="0"/>
              <a:t>Αν επανέλθουμε στο παράδειγμα της μεθόδου calculateSalary, οι συνοριακές τιμές οι οποίες θα πρέπει να συμπεριληφθούν στις δοκιμασίες ελέγχου είναι οι τιμές 0, 1, 12, 13. </a:t>
            </a:r>
          </a:p>
          <a:p>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r>
              <a:rPr lang="el-GR" altLang="el-GR" smtClean="0"/>
              <a:t>ανάλυση συνοριακών τιμών</a:t>
            </a:r>
            <a:endParaRPr lang="en-US" altLang="el-GR" smtClean="0"/>
          </a:p>
        </p:txBody>
      </p:sp>
      <p:sp>
        <p:nvSpPr>
          <p:cNvPr id="28675" name="2 - Θέση περιεχομένου"/>
          <p:cNvSpPr>
            <a:spLocks noGrp="1"/>
          </p:cNvSpPr>
          <p:nvPr>
            <p:ph idx="1"/>
          </p:nvPr>
        </p:nvSpPr>
        <p:spPr/>
        <p:txBody>
          <a:bodyPr/>
          <a:lstStyle/>
          <a:p>
            <a:r>
              <a:rPr lang="el-GR" altLang="el-GR" smtClean="0"/>
              <a:t>Βλέπουμε ότι οι συνοριακές τιμές που επιλέξαμε είναι οι συνοριακές τιμές των κλάσεων ισοδυναμίας στις οποίες χωρίσαμε το χώρο των εισόδων της calculateSalary. </a:t>
            </a:r>
          </a:p>
          <a:p>
            <a:r>
              <a:rPr lang="el-GR" altLang="el-GR" smtClean="0"/>
              <a:t>Η ανάλυση συνοριακών τιμών συμπληρώνει το διαμερισμό ισοδυναμίας, αναλύοντας τις συνοριακές συνθήκες όχι μόνο στην είσοδο αλλά και στην έξοδο.</a:t>
            </a:r>
          </a:p>
          <a:p>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r>
              <a:rPr lang="el-GR" altLang="el-GR" smtClean="0"/>
              <a:t>αξιολόγηση ελέγχου κλειστού κουτιού</a:t>
            </a:r>
            <a:endParaRPr lang="en-US" altLang="el-GR" smtClean="0"/>
          </a:p>
        </p:txBody>
      </p:sp>
      <p:sp>
        <p:nvSpPr>
          <p:cNvPr id="29699" name="2 - Θέση περιεχομένου"/>
          <p:cNvSpPr>
            <a:spLocks noGrp="1"/>
          </p:cNvSpPr>
          <p:nvPr>
            <p:ph idx="1"/>
          </p:nvPr>
        </p:nvSpPr>
        <p:spPr/>
        <p:txBody>
          <a:bodyPr/>
          <a:lstStyle/>
          <a:p>
            <a:pPr>
              <a:buFont typeface="Arial" panose="020B0604020202020204" pitchFamily="34" charset="0"/>
              <a:buNone/>
            </a:pPr>
            <a:r>
              <a:rPr lang="el-GR" altLang="el-GR" smtClean="0"/>
              <a:t>Υπάρχουν πλεονεκτήματα και μειονεκτήματα στο έλεγχο κλειστού κουτιού. </a:t>
            </a:r>
          </a:p>
          <a:p>
            <a:r>
              <a:rPr lang="el-GR" altLang="el-GR" smtClean="0"/>
              <a:t>Ένα προφανές πλεονέκτημα είναι ότι ο έλεγχος ενός κλειστού κουτιού είναι ελεύθερος περιορισμών που επιβάλλει η εσωτερική δομή και λογική του αντικειμένου που ελέγχεται. </a:t>
            </a:r>
          </a:p>
          <a:p>
            <a:r>
              <a:rPr lang="el-GR" altLang="el-GR" smtClean="0"/>
              <a:t>Το μειονέκτημα του ελέγχου κλειστού κουτιού είναι ότι για ορισμένα αντικείμενα ελέγχου η παραγωγή του συνόλου των αντιπροσωπευτικών δοκιμασιών ελέγχου που να επιδεικνύει τη σωστή λειτουργικότητα σε όλες τις περιπτώσεις είναι αδύνατη. </a:t>
            </a:r>
          </a:p>
          <a:p>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r>
              <a:rPr lang="el-GR" altLang="el-GR" smtClean="0"/>
              <a:t>αξιολόγηση ελέγχου κλειστού κουτιού</a:t>
            </a:r>
            <a:endParaRPr lang="en-US" altLang="el-GR" smtClean="0"/>
          </a:p>
        </p:txBody>
      </p:sp>
      <p:sp>
        <p:nvSpPr>
          <p:cNvPr id="30723" name="2 - Θέση περιεχομένου"/>
          <p:cNvSpPr>
            <a:spLocks noGrp="1"/>
          </p:cNvSpPr>
          <p:nvPr>
            <p:ph idx="1"/>
          </p:nvPr>
        </p:nvSpPr>
        <p:spPr/>
        <p:txBody>
          <a:bodyPr/>
          <a:lstStyle/>
          <a:p>
            <a:r>
              <a:rPr lang="el-GR" altLang="el-GR" sz="2000" smtClean="0"/>
              <a:t>Ας θεωρήσουμε για παράδειγμα ότι μία μονάδα λογισμικού δέχεται ως είσοδο το ακαθάριστο εισόδημα και τις περιοχές των συντελεστών φορολογίας και παράγει στην έξοδο το ποσό του φόρου εισοδήματος. </a:t>
            </a:r>
          </a:p>
          <a:p>
            <a:r>
              <a:rPr lang="el-GR" altLang="el-GR" sz="2000" smtClean="0"/>
              <a:t>Θα μπορούσαμε να έχουμε έναν πίνακα φόρων που θα δείχνει τις αναμενόμενες εξόδους για συγκεκριμένα δεδομένα εισόδου, αλλά ίσως να μην είμαστε σε θέση να γνωρίζουμε γενικά πώς υπολογίζεται ο φόρος. </a:t>
            </a:r>
          </a:p>
          <a:p>
            <a:r>
              <a:rPr lang="el-GR" altLang="el-GR" sz="2000" smtClean="0"/>
              <a:t>Ο αλγόριθμος για τον υπολογισμό του φόρου εξαρτάται από τις περιοχές του εισοδήματος, αλλά τόσο τα όρια των περιοχών όσο και τα σχετιζόμενα με αυτά ποσοστά είναι μέρος της εσωτερικής λογικής της μονάδας προγράμματος. </a:t>
            </a:r>
          </a:p>
          <a:p>
            <a:r>
              <a:rPr lang="el-GR" altLang="el-GR" smtClean="0"/>
              <a:t>Εξετάζοντας αυτή τη μονάδα σαν κλειστό κουτί, δεν είναι δυνατόν να επιλέγουμε αντιπροσωπευτικές δοκιμασίες ελέγχου, επειδή δε θα γνωρίζουμε αρκετά για τις περιοχές του εισοδήματος</a:t>
            </a:r>
            <a:endParaRPr lang="en-US" altLang="el-G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r>
              <a:rPr lang="el-GR" altLang="el-GR" smtClean="0"/>
              <a:t>έλεγχος ανοικτού κουτιού </a:t>
            </a:r>
            <a:endParaRPr lang="en-US" altLang="el-GR" smtClean="0"/>
          </a:p>
        </p:txBody>
      </p:sp>
      <p:sp>
        <p:nvSpPr>
          <p:cNvPr id="31747" name="2 - Θέση περιεχομένου"/>
          <p:cNvSpPr>
            <a:spLocks noGrp="1"/>
          </p:cNvSpPr>
          <p:nvPr>
            <p:ph idx="1"/>
          </p:nvPr>
        </p:nvSpPr>
        <p:spPr>
          <a:xfrm>
            <a:off x="539750" y="1052513"/>
            <a:ext cx="8147050" cy="5256212"/>
          </a:xfrm>
        </p:spPr>
        <p:txBody>
          <a:bodyPr/>
          <a:lstStyle/>
          <a:p>
            <a:r>
              <a:rPr lang="el-GR" altLang="el-GR" smtClean="0"/>
              <a:t>Με τον έλεγχο ανοιχτού κουτιού είμαστε ενήμεροι για την εσωτερική δομή και λογική του αντικειμένου ελέγχου.</a:t>
            </a:r>
          </a:p>
          <a:p>
            <a:r>
              <a:rPr lang="el-GR" altLang="el-GR" smtClean="0"/>
              <a:t> Η επιδίωξη του ελέγχου ανοιχτού κουτιού είναι να επιλέξουμε δοκιμασίες ελέγχου οι οποίες εκτελούν όλες τις εντολές ή όλες τις πιθανές διαδρομές της ροής ελέγχου μέσα στη μονάδα προγράμματος ή στις μονάδες προγράμματος.</a:t>
            </a:r>
          </a:p>
          <a:p>
            <a:r>
              <a:rPr lang="el-GR" altLang="el-GR" smtClean="0"/>
              <a:t>Για να επιλέξουμε δοκιμασίες ελέγχου βασιζόμαστε στην κάλυψη του κώδικα που παρέχει ο έλεγχος.</a:t>
            </a:r>
          </a:p>
          <a:p>
            <a:pPr>
              <a:buFont typeface="Arial" panose="020B0604020202020204" pitchFamily="34" charset="0"/>
              <a:buNone/>
            </a:pPr>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περουσίασης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Κωδικοποίηση</a:t>
            </a:r>
          </a:p>
          <a:p>
            <a:pPr eaLnBrk="1" hangingPunct="1"/>
            <a:r>
              <a:rPr lang="el-GR" altLang="el-GR" smtClean="0"/>
              <a:t>Πρότυπα και διαδικασίες κωδικοποίησης</a:t>
            </a:r>
          </a:p>
          <a:p>
            <a:pPr eaLnBrk="1" hangingPunct="1"/>
            <a:r>
              <a:rPr lang="el-GR" altLang="el-GR" smtClean="0"/>
              <a:t>Τεκμηρίωση</a:t>
            </a:r>
          </a:p>
          <a:p>
            <a:pPr eaLnBrk="1" hangingPunct="1"/>
            <a:r>
              <a:rPr lang="el-GR" altLang="el-GR" smtClean="0"/>
              <a:t>Διαχείριση εκδόσεων</a:t>
            </a:r>
          </a:p>
          <a:p>
            <a:pPr eaLnBrk="1" hangingPunct="1"/>
            <a:r>
              <a:rPr lang="el-GR" altLang="el-GR" smtClean="0"/>
              <a:t>Έλεγχος ορθότητας λογισμικού</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r>
              <a:rPr lang="el-GR" altLang="el-GR" smtClean="0"/>
              <a:t>έλεγχος ανοικτού κουτιού</a:t>
            </a:r>
            <a:endParaRPr lang="en-US" altLang="el-GR" smtClean="0"/>
          </a:p>
        </p:txBody>
      </p:sp>
      <p:sp>
        <p:nvSpPr>
          <p:cNvPr id="32771" name="2 - Θέση περιεχομένου"/>
          <p:cNvSpPr>
            <a:spLocks noGrp="1"/>
          </p:cNvSpPr>
          <p:nvPr>
            <p:ph idx="1"/>
          </p:nvPr>
        </p:nvSpPr>
        <p:spPr/>
        <p:txBody>
          <a:bodyPr/>
          <a:lstStyle/>
          <a:p>
            <a:r>
              <a:rPr lang="el-GR" altLang="el-GR" smtClean="0"/>
              <a:t>Ο έλεγχος καθοδηγείται  από την εσωτερική δομή του κώδικα. </a:t>
            </a:r>
          </a:p>
          <a:p>
            <a:r>
              <a:rPr lang="el-GR" altLang="el-GR" smtClean="0"/>
              <a:t>Μας ενδιαφέρουν κυρίως οι ροές ελέγχου (προτάσεις, </a:t>
            </a:r>
            <a:r>
              <a:rPr lang="en-US" altLang="el-GR" smtClean="0"/>
              <a:t>if, switch, while).</a:t>
            </a:r>
          </a:p>
          <a:p>
            <a:pPr>
              <a:buFont typeface="Arial" panose="020B0604020202020204" pitchFamily="34" charset="0"/>
              <a:buNone/>
            </a:pPr>
            <a:endParaRPr lang="el-GR" altLang="el-GR" smtClean="0"/>
          </a:p>
          <a:p>
            <a:pPr>
              <a:buFont typeface="Arial" panose="020B0604020202020204" pitchFamily="34" charset="0"/>
              <a:buNone/>
            </a:pPr>
            <a:r>
              <a:rPr lang="pl-PL" altLang="el-GR" smtClean="0"/>
              <a:t>public int calculate(int x) {</a:t>
            </a:r>
          </a:p>
          <a:p>
            <a:pPr>
              <a:buFont typeface="Arial" panose="020B0604020202020204" pitchFamily="34" charset="0"/>
              <a:buNone/>
            </a:pPr>
            <a:r>
              <a:rPr lang="pl-PL" altLang="el-GR" smtClean="0"/>
              <a:t>		int z = x+1;</a:t>
            </a:r>
          </a:p>
          <a:p>
            <a:pPr>
              <a:buFont typeface="Arial" panose="020B0604020202020204" pitchFamily="34" charset="0"/>
              <a:buNone/>
            </a:pPr>
            <a:r>
              <a:rPr lang="pl-PL" altLang="el-GR" smtClean="0"/>
              <a:t>		if (x &gt; 5) { </a:t>
            </a:r>
          </a:p>
          <a:p>
            <a:pPr>
              <a:buFont typeface="Arial" panose="020B0604020202020204" pitchFamily="34" charset="0"/>
              <a:buNone/>
            </a:pPr>
            <a:r>
              <a:rPr lang="pl-PL" altLang="el-GR" smtClean="0"/>
              <a:t>			z = z * 2;</a:t>
            </a:r>
          </a:p>
          <a:p>
            <a:pPr>
              <a:buFont typeface="Arial" panose="020B0604020202020204" pitchFamily="34" charset="0"/>
              <a:buNone/>
            </a:pPr>
            <a:r>
              <a:rPr lang="pl-PL" altLang="el-GR" smtClean="0"/>
              <a:t>		}</a:t>
            </a:r>
          </a:p>
          <a:p>
            <a:pPr>
              <a:buFont typeface="Arial" panose="020B0604020202020204" pitchFamily="34" charset="0"/>
              <a:buNone/>
            </a:pPr>
            <a:r>
              <a:rPr lang="pl-PL" altLang="el-GR" smtClean="0"/>
              <a:t>		z = z + 3;</a:t>
            </a:r>
          </a:p>
          <a:p>
            <a:pPr>
              <a:buFont typeface="Arial" panose="020B0604020202020204" pitchFamily="34" charset="0"/>
              <a:buNone/>
            </a:pPr>
            <a:r>
              <a:rPr lang="pl-PL" altLang="el-GR" smtClean="0"/>
              <a:t>		return z;</a:t>
            </a:r>
          </a:p>
          <a:p>
            <a:pPr>
              <a:buFont typeface="Arial" panose="020B0604020202020204" pitchFamily="34" charset="0"/>
              <a:buNone/>
            </a:pPr>
            <a:r>
              <a:rPr lang="pl-PL" altLang="el-GR" smtClean="0"/>
              <a:t>}</a:t>
            </a:r>
            <a:endParaRPr lang="el-GR"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r>
              <a:rPr lang="el-GR" altLang="el-GR" smtClean="0"/>
              <a:t>καλύψεις στον έλεγχο ανοικτού κουτιού</a:t>
            </a:r>
            <a:endParaRPr lang="en-US" altLang="el-GR" smtClean="0"/>
          </a:p>
        </p:txBody>
      </p:sp>
      <p:sp>
        <p:nvSpPr>
          <p:cNvPr id="33795" name="2 - Θέση περιεχομένου"/>
          <p:cNvSpPr>
            <a:spLocks noGrp="1"/>
          </p:cNvSpPr>
          <p:nvPr>
            <p:ph idx="1"/>
          </p:nvPr>
        </p:nvSpPr>
        <p:spPr/>
        <p:txBody>
          <a:bodyPr/>
          <a:lstStyle/>
          <a:p>
            <a:r>
              <a:rPr lang="el-GR" altLang="el-GR" smtClean="0"/>
              <a:t>Υπάρχουν τρεις διαφορετικές κατηγορίες καλύψεων, έτσι ώστε να αξιολογήσουμε την κάλυψη του κώδικα για τις δοκιμασίες ελέγχου που επιλέγουμε.</a:t>
            </a:r>
          </a:p>
          <a:p>
            <a:pPr lvl="1"/>
            <a:r>
              <a:rPr lang="el-GR" altLang="el-GR" smtClean="0"/>
              <a:t>Κάλυψη εντολών (statement coverage): Κάθε εντολή της μονάδας εκτελείται τουλάχιστον μία φορά.</a:t>
            </a:r>
          </a:p>
          <a:p>
            <a:pPr lvl="1"/>
            <a:r>
              <a:rPr lang="el-GR" altLang="el-GR" smtClean="0"/>
              <a:t>Κάλυψη διακλαδώσεων (branch coverage): Για κάθε σημείο απόφασης στη μονάδα επιλέγεται κάθε διακλάδωση τουλάχιστον μία φορά.</a:t>
            </a:r>
          </a:p>
          <a:p>
            <a:pPr lvl="1"/>
            <a:r>
              <a:rPr lang="el-GR" altLang="el-GR" smtClean="0"/>
              <a:t>Κάλυψη διαδρομών (path coverage): Κάθε διακριτή διαδρομή του προγράμματος εκτελείται τουλάχιστον μια φορά.</a:t>
            </a:r>
          </a:p>
          <a:p>
            <a:endParaRPr lang="en-US"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r>
              <a:rPr lang="el-GR" altLang="el-GR" smtClean="0"/>
              <a:t>κάλυψη εντολών και διακλαδώσεων</a:t>
            </a:r>
            <a:endParaRPr lang="en-US" altLang="el-GR" smtClean="0"/>
          </a:p>
        </p:txBody>
      </p:sp>
      <p:sp>
        <p:nvSpPr>
          <p:cNvPr id="34819" name="2 - Θέση περιεχομένου"/>
          <p:cNvSpPr>
            <a:spLocks noGrp="1"/>
          </p:cNvSpPr>
          <p:nvPr>
            <p:ph idx="1"/>
          </p:nvPr>
        </p:nvSpPr>
        <p:spPr/>
        <p:txBody>
          <a:bodyPr/>
          <a:lstStyle/>
          <a:p>
            <a:pPr>
              <a:buFont typeface="Arial" panose="020B0604020202020204" pitchFamily="34" charset="0"/>
              <a:buNone/>
            </a:pPr>
            <a:r>
              <a:rPr lang="pl-PL" altLang="el-GR" smtClean="0"/>
              <a:t>public int calculate(int x) {</a:t>
            </a:r>
          </a:p>
          <a:p>
            <a:pPr>
              <a:buFont typeface="Arial" panose="020B0604020202020204" pitchFamily="34" charset="0"/>
              <a:buNone/>
            </a:pPr>
            <a:r>
              <a:rPr lang="pl-PL" altLang="el-GR" smtClean="0"/>
              <a:t>		int z = x+1;</a:t>
            </a:r>
          </a:p>
          <a:p>
            <a:pPr>
              <a:buFont typeface="Arial" panose="020B0604020202020204" pitchFamily="34" charset="0"/>
              <a:buNone/>
            </a:pPr>
            <a:r>
              <a:rPr lang="pl-PL" altLang="el-GR" smtClean="0"/>
              <a:t>		if (x &gt; 5) { </a:t>
            </a:r>
          </a:p>
          <a:p>
            <a:pPr>
              <a:buFont typeface="Arial" panose="020B0604020202020204" pitchFamily="34" charset="0"/>
              <a:buNone/>
            </a:pPr>
            <a:r>
              <a:rPr lang="pl-PL" altLang="el-GR" smtClean="0"/>
              <a:t>			z = z * 2;</a:t>
            </a:r>
          </a:p>
          <a:p>
            <a:pPr>
              <a:buFont typeface="Arial" panose="020B0604020202020204" pitchFamily="34" charset="0"/>
              <a:buNone/>
            </a:pPr>
            <a:r>
              <a:rPr lang="pl-PL" altLang="el-GR" smtClean="0"/>
              <a:t>		}</a:t>
            </a:r>
          </a:p>
          <a:p>
            <a:pPr>
              <a:buFont typeface="Arial" panose="020B0604020202020204" pitchFamily="34" charset="0"/>
              <a:buNone/>
            </a:pPr>
            <a:r>
              <a:rPr lang="pl-PL" altLang="el-GR" smtClean="0"/>
              <a:t>		z = z + 3;</a:t>
            </a:r>
          </a:p>
          <a:p>
            <a:pPr>
              <a:buFont typeface="Arial" panose="020B0604020202020204" pitchFamily="34" charset="0"/>
              <a:buNone/>
            </a:pPr>
            <a:r>
              <a:rPr lang="pl-PL" altLang="el-GR" smtClean="0"/>
              <a:t>		return z;</a:t>
            </a:r>
          </a:p>
          <a:p>
            <a:pPr>
              <a:buFont typeface="Arial" panose="020B0604020202020204" pitchFamily="34" charset="0"/>
              <a:buNone/>
            </a:pPr>
            <a:r>
              <a:rPr lang="pl-PL" altLang="el-GR" smtClean="0"/>
              <a:t>}</a:t>
            </a:r>
            <a:endParaRPr lang="el-GR" altLang="el-GR" smtClean="0"/>
          </a:p>
          <a:p>
            <a:endParaRPr lang="el-GR" altLang="el-GR" smtClean="0"/>
          </a:p>
          <a:p>
            <a:r>
              <a:rPr lang="el-GR" altLang="el-GR" smtClean="0"/>
              <a:t>Με μία δοκιμασία (</a:t>
            </a:r>
            <a:r>
              <a:rPr lang="en-US" altLang="el-GR" smtClean="0"/>
              <a:t>x=6</a:t>
            </a:r>
            <a:r>
              <a:rPr lang="el-GR" altLang="el-GR" smtClean="0"/>
              <a:t>)</a:t>
            </a:r>
            <a:r>
              <a:rPr lang="en-US" altLang="el-GR" smtClean="0"/>
              <a:t> </a:t>
            </a:r>
            <a:r>
              <a:rPr lang="el-GR" altLang="el-GR" smtClean="0"/>
              <a:t>έχω πλήρη κάλυψη εντολών, αλλά όχι πλήρη κάλυψη διακλαδώσεων. Με δύο δοκιμασίες </a:t>
            </a:r>
            <a:r>
              <a:rPr lang="en-US" altLang="el-GR" smtClean="0"/>
              <a:t>(x=5, x=6)</a:t>
            </a:r>
            <a:r>
              <a:rPr lang="el-GR" altLang="el-GR" smtClean="0"/>
              <a:t> έχω πλήρη κάλυψη διακλαδώσεων</a:t>
            </a:r>
          </a:p>
          <a:p>
            <a:endParaRPr lang="pl-PL" altLang="el-GR" smtClean="0"/>
          </a:p>
          <a:p>
            <a:endParaRPr lang="en-US" altLang="el-G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r>
              <a:rPr lang="el-GR" altLang="el-GR" smtClean="0"/>
              <a:t>κάλυψη διαδρομών</a:t>
            </a:r>
            <a:endParaRPr lang="en-US" altLang="el-GR" smtClean="0"/>
          </a:p>
        </p:txBody>
      </p:sp>
      <p:sp>
        <p:nvSpPr>
          <p:cNvPr id="35843" name="2 - Θέση περιεχομένου"/>
          <p:cNvSpPr>
            <a:spLocks noGrp="1"/>
          </p:cNvSpPr>
          <p:nvPr>
            <p:ph idx="1"/>
          </p:nvPr>
        </p:nvSpPr>
        <p:spPr/>
        <p:txBody>
          <a:bodyPr/>
          <a:lstStyle/>
          <a:p>
            <a:pPr>
              <a:buFont typeface="Arial" panose="020B0604020202020204" pitchFamily="34" charset="0"/>
              <a:buNone/>
            </a:pPr>
            <a:r>
              <a:rPr lang="en-GB" altLang="el-GR" sz="2000" smtClean="0"/>
              <a:t>public int calculate(int x, int y) {</a:t>
            </a:r>
            <a:endParaRPr lang="en-US" altLang="el-GR" sz="2000" smtClean="0"/>
          </a:p>
          <a:p>
            <a:pPr>
              <a:buFont typeface="Arial" panose="020B0604020202020204" pitchFamily="34" charset="0"/>
              <a:buNone/>
            </a:pPr>
            <a:r>
              <a:rPr lang="en-GB" altLang="el-GR" sz="2000" smtClean="0"/>
              <a:t>		int z = x+1;</a:t>
            </a:r>
            <a:endParaRPr lang="en-US" altLang="el-GR" sz="2000" smtClean="0"/>
          </a:p>
          <a:p>
            <a:pPr>
              <a:buFont typeface="Arial" panose="020B0604020202020204" pitchFamily="34" charset="0"/>
              <a:buNone/>
            </a:pPr>
            <a:r>
              <a:rPr lang="en-GB" altLang="el-GR" sz="2000" smtClean="0"/>
              <a:t>		if (x &gt; 5) {</a:t>
            </a:r>
            <a:endParaRPr lang="en-US" altLang="el-GR" sz="2000" smtClean="0"/>
          </a:p>
          <a:p>
            <a:pPr>
              <a:buFont typeface="Arial" panose="020B0604020202020204" pitchFamily="34" charset="0"/>
              <a:buNone/>
            </a:pPr>
            <a:r>
              <a:rPr lang="en-GB" altLang="el-GR" sz="2000" smtClean="0"/>
              <a:t>			z = z * 2;</a:t>
            </a:r>
            <a:endParaRPr lang="en-US" altLang="el-GR" sz="2000" smtClean="0"/>
          </a:p>
          <a:p>
            <a:pPr>
              <a:buFont typeface="Arial" panose="020B0604020202020204" pitchFamily="34" charset="0"/>
              <a:buNone/>
            </a:pPr>
            <a:r>
              <a:rPr lang="en-GB" altLang="el-GR" sz="2000" smtClean="0"/>
              <a:t>		}	</a:t>
            </a:r>
            <a:endParaRPr lang="en-US" altLang="el-GR" sz="2000" smtClean="0"/>
          </a:p>
          <a:p>
            <a:pPr>
              <a:buFont typeface="Arial" panose="020B0604020202020204" pitchFamily="34" charset="0"/>
              <a:buNone/>
            </a:pPr>
            <a:r>
              <a:rPr lang="en-GB" altLang="el-GR" sz="2000" smtClean="0"/>
              <a:t>		if (y &gt; 5) {</a:t>
            </a:r>
            <a:endParaRPr lang="en-US" altLang="el-GR" sz="2000" smtClean="0"/>
          </a:p>
          <a:p>
            <a:pPr>
              <a:buFont typeface="Arial" panose="020B0604020202020204" pitchFamily="34" charset="0"/>
              <a:buNone/>
            </a:pPr>
            <a:r>
              <a:rPr lang="en-GB" altLang="el-GR" sz="2000" smtClean="0"/>
              <a:t>			z = z*3;</a:t>
            </a:r>
            <a:endParaRPr lang="en-US" altLang="el-GR" sz="2000" smtClean="0"/>
          </a:p>
          <a:p>
            <a:pPr>
              <a:buFont typeface="Arial" panose="020B0604020202020204" pitchFamily="34" charset="0"/>
              <a:buNone/>
            </a:pPr>
            <a:r>
              <a:rPr lang="en-GB" altLang="el-GR" sz="2000" smtClean="0"/>
              <a:t>		}</a:t>
            </a:r>
            <a:endParaRPr lang="en-US" altLang="el-GR" sz="2000" smtClean="0"/>
          </a:p>
          <a:p>
            <a:pPr>
              <a:buFont typeface="Arial" panose="020B0604020202020204" pitchFamily="34" charset="0"/>
              <a:buNone/>
            </a:pPr>
            <a:r>
              <a:rPr lang="en-GB" altLang="el-GR" sz="2000" smtClean="0"/>
              <a:t>		z = z + 3;</a:t>
            </a:r>
            <a:endParaRPr lang="en-US" altLang="el-GR" sz="2000" smtClean="0"/>
          </a:p>
          <a:p>
            <a:pPr>
              <a:buFont typeface="Arial" panose="020B0604020202020204" pitchFamily="34" charset="0"/>
              <a:buNone/>
            </a:pPr>
            <a:r>
              <a:rPr lang="en-GB" altLang="el-GR" sz="2000" smtClean="0"/>
              <a:t>		return z;</a:t>
            </a:r>
            <a:endParaRPr lang="en-US" altLang="el-GR" sz="2000" smtClean="0"/>
          </a:p>
          <a:p>
            <a:pPr>
              <a:buFont typeface="Arial" panose="020B0604020202020204" pitchFamily="34" charset="0"/>
              <a:buNone/>
            </a:pPr>
            <a:r>
              <a:rPr lang="el-GR" altLang="el-GR" sz="2000" smtClean="0"/>
              <a:t>}</a:t>
            </a:r>
          </a:p>
          <a:p>
            <a:r>
              <a:rPr lang="el-GR" altLang="el-GR" sz="2000" smtClean="0"/>
              <a:t>Με δύο δοκιμασίες (</a:t>
            </a:r>
            <a:r>
              <a:rPr lang="en-US" altLang="el-GR" sz="2000" smtClean="0"/>
              <a:t>x=5,y=5 </a:t>
            </a:r>
            <a:r>
              <a:rPr lang="el-GR" altLang="el-GR" sz="2000" smtClean="0"/>
              <a:t>και </a:t>
            </a:r>
            <a:r>
              <a:rPr lang="en-US" altLang="el-GR" sz="2000" smtClean="0"/>
              <a:t>x=6, y=6) </a:t>
            </a:r>
            <a:r>
              <a:rPr lang="el-GR" altLang="el-GR" sz="2000" smtClean="0"/>
              <a:t>έχω πλήρη κάλυψη διακλαδώσεων αλλά όχι πλήρη κάλυψη διαδρομών. Χρειάζομαι τέσσερις δοκιμασίες για πλήρη κάλυψη διαδρομών (πίνακας αληθείας των δύο </a:t>
            </a:r>
            <a:r>
              <a:rPr lang="en-US" altLang="el-GR" sz="2000" smtClean="0"/>
              <a:t>if)</a:t>
            </a:r>
            <a:r>
              <a:rPr lang="el-GR" altLang="el-GR" sz="2000" smtClean="0"/>
              <a:t>.</a:t>
            </a:r>
          </a:p>
          <a:p>
            <a:pPr>
              <a:buFont typeface="Arial" panose="020B0604020202020204" pitchFamily="34" charset="0"/>
              <a:buNone/>
            </a:pPr>
            <a:endParaRPr lang="en-US" altLang="el-GR" sz="1800" smtClean="0"/>
          </a:p>
          <a:p>
            <a:endParaRPr lang="en-US" altLang="el-GR"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r>
              <a:rPr lang="el-GR" altLang="el-GR" smtClean="0"/>
              <a:t>καλύψεις στον έλεγχο ανοικτού κουτιού</a:t>
            </a:r>
            <a:endParaRPr lang="en-US" altLang="el-GR" smtClean="0"/>
          </a:p>
        </p:txBody>
      </p:sp>
      <p:sp>
        <p:nvSpPr>
          <p:cNvPr id="36867" name="2 - Θέση περιεχομένου"/>
          <p:cNvSpPr>
            <a:spLocks noGrp="1"/>
          </p:cNvSpPr>
          <p:nvPr>
            <p:ph idx="1"/>
          </p:nvPr>
        </p:nvSpPr>
        <p:spPr/>
        <p:txBody>
          <a:bodyPr/>
          <a:lstStyle/>
          <a:p>
            <a:r>
              <a:rPr lang="el-GR" altLang="el-GR" smtClean="0"/>
              <a:t>Σε γενικές γραμμές η πλήρης κάλυψη εντολών απαιτεί λιγότερες δοκιμασίες ελέγχου από την κάλυψη διακλαδώσεων, που με τη σειρά της απαιτεί λιγότερες σε σύγκριση με την κάλυψη διαδρομών. </a:t>
            </a:r>
          </a:p>
          <a:p>
            <a:r>
              <a:rPr lang="el-GR" altLang="el-GR" smtClean="0"/>
              <a:t>Όσο πιο πολύπλοκη είναι μία μονάδα, τόσο περισσότερες δοκιμασίες ελέγχου διαδρομών απαιτεί.</a:t>
            </a:r>
          </a:p>
          <a:p>
            <a:r>
              <a:rPr lang="el-GR" altLang="el-GR" smtClean="0"/>
              <a:t>Συνήθως ο έλεγχος διαδρομών είναι περισσότερο επιθυμητός, αφού εξετάζει το πρόγραμμα πιο ολοκληρωμένα, από τους άλλους δυο τύπους ελέγχου</a:t>
            </a:r>
          </a:p>
          <a:p>
            <a:r>
              <a:rPr lang="el-GR" altLang="el-GR" smtClean="0"/>
              <a:t>Παρ' όλα αυτά, για πολύπλοκα προγράμματα ο έλεγχος διαδρομών μπορεί να αποβεί υπερβολικά χρονοβόρος. </a:t>
            </a:r>
          </a:p>
          <a:p>
            <a:endParaRPr lang="en-US" altLang="el-GR"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r>
              <a:rPr lang="el-GR" altLang="el-GR" smtClean="0"/>
              <a:t>συμπεράσματα</a:t>
            </a:r>
            <a:endParaRPr lang="en-US" altLang="el-GR" smtClean="0"/>
          </a:p>
        </p:txBody>
      </p:sp>
      <p:sp>
        <p:nvSpPr>
          <p:cNvPr id="37891" name="2 - Θέση περιεχομένου"/>
          <p:cNvSpPr>
            <a:spLocks noGrp="1"/>
          </p:cNvSpPr>
          <p:nvPr>
            <p:ph idx="1"/>
          </p:nvPr>
        </p:nvSpPr>
        <p:spPr/>
        <p:txBody>
          <a:bodyPr/>
          <a:lstStyle/>
          <a:p>
            <a:r>
              <a:rPr lang="el-GR" altLang="el-GR" smtClean="0"/>
              <a:t>Τόσο οι έλεγχοι κλειστού κουτιού όσο και οι έλεγχοι ανοιχτού κουτιού δεν μπορεί να είναι εξαντλητικοί. </a:t>
            </a:r>
          </a:p>
          <a:p>
            <a:r>
              <a:rPr lang="el-GR" altLang="el-GR" smtClean="0"/>
              <a:t>Στους ελέγχους κλειστού κουτιού δεν μπορούμε πάντα να εξαντλήσουμε το χώρο δεδομένων εισόδου. </a:t>
            </a:r>
          </a:p>
          <a:p>
            <a:r>
              <a:rPr lang="el-GR" altLang="el-GR" smtClean="0"/>
              <a:t>Από την άλλη μεριά στον έλεγχο ανοιχτού κουτιού δεν μπορούμε να εξαντλήσουμε όλες τις πιθανές διαδρομές εκτέλεσης της λογικής του λογισμικού. </a:t>
            </a:r>
          </a:p>
          <a:p>
            <a:r>
              <a:rPr lang="el-GR" altLang="el-GR" smtClean="0"/>
              <a:t>Ο έλεγχος κλειστού κουτιού πάσχει από αβεβαιότητα για το αν οι δοκιμασίες ελέγχου που επιλέχθηκαν θα ανακαλύψουν ένα συγκεκριμένο σφάλμα. </a:t>
            </a:r>
          </a:p>
          <a:p>
            <a:r>
              <a:rPr lang="el-GR" altLang="el-GR" smtClean="0"/>
              <a:t>Ο έλεγχος ανοιχτού κουτιού είναι ανοιχτός στον κίνδυνο να δοθεί περισσότερη προσοχή από όση θα έπρεπε στην εσωτερική δομή του κώδικα.</a:t>
            </a:r>
            <a:endParaRPr lang="en-US" altLang="el-GR"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r>
              <a:rPr lang="el-GR" altLang="el-GR" smtClean="0"/>
              <a:t>συμπεράσματα</a:t>
            </a:r>
            <a:endParaRPr lang="en-US" altLang="el-GR" smtClean="0"/>
          </a:p>
        </p:txBody>
      </p:sp>
      <p:sp>
        <p:nvSpPr>
          <p:cNvPr id="38915" name="2 - Θέση περιεχομένου"/>
          <p:cNvSpPr>
            <a:spLocks noGrp="1"/>
          </p:cNvSpPr>
          <p:nvPr>
            <p:ph idx="1"/>
          </p:nvPr>
        </p:nvSpPr>
        <p:spPr/>
        <p:txBody>
          <a:bodyPr/>
          <a:lstStyle/>
          <a:p>
            <a:r>
              <a:rPr lang="el-GR" altLang="el-GR" smtClean="0"/>
              <a:t>Υπάρχει επίσης ο κίνδυνος να καταλήξουμε σε έναν έλεγχο του τι κάνει το πρόγραμμα και όχι του τι θα έπρεπε να κάνει.</a:t>
            </a:r>
          </a:p>
          <a:p>
            <a:r>
              <a:rPr lang="el-GR" altLang="el-GR" smtClean="0"/>
              <a:t>Όταν ελέγχουμε το λογισμικό, δε χρειάζεται να επιλέξουμε αποκλειστικά μεταξύ του ανοικτού και του κλειστού κουτιού. Μπορούμε να θεωρήσουμε αυτούς τους δύο τρόπους ελέγχου ως τα δύο άκρα μιας νοητής συνεχούς γραμμής ελέγχου. Κάθε προσέγγιση ελέγχου μπορεί να βρίσκεται κάπου ενδιάμεσα. Το ποια προσέγγιση θα διαλέξουμε εξαρτάται από ένα σύνολο παραγόντων στους οποίους συμπεριλαμβάνονται οι ακόλουθοι:</a:t>
            </a:r>
          </a:p>
          <a:p>
            <a:pPr lvl="1"/>
            <a:r>
              <a:rPr lang="el-GR" altLang="el-GR" smtClean="0"/>
              <a:t>ο αριθμός των πιθανών λογικών διαδρομών,</a:t>
            </a:r>
          </a:p>
          <a:p>
            <a:pPr lvl="1"/>
            <a:r>
              <a:rPr lang="el-GR" altLang="el-GR" smtClean="0"/>
              <a:t>η φύση των δεδομένων εισόδου,</a:t>
            </a:r>
          </a:p>
          <a:p>
            <a:pPr lvl="1"/>
            <a:r>
              <a:rPr lang="el-GR" altLang="el-GR" smtClean="0"/>
              <a:t>η έκταση και n ποσότητα των υπολογισμών που απαιτούνται και</a:t>
            </a:r>
          </a:p>
          <a:p>
            <a:pPr lvl="1"/>
            <a:r>
              <a:rPr lang="el-GR" altLang="el-GR" smtClean="0"/>
              <a:t>η πολυπλοκότητα των αλγορίθμων</a:t>
            </a:r>
          </a:p>
          <a:p>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r>
              <a:rPr lang="el-GR" altLang="el-GR" smtClean="0"/>
              <a:t>κωδικοποίηση</a:t>
            </a:r>
            <a:endParaRPr lang="en-US" altLang="el-GR" smtClean="0"/>
          </a:p>
        </p:txBody>
      </p:sp>
      <p:pic>
        <p:nvPicPr>
          <p:cNvPr id="15363" name="7 - Θέση περιεχομένου" descr="10_001_Κωδικοποίηση.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1628775"/>
            <a:ext cx="5808663"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r>
              <a:rPr lang="el-GR" altLang="el-GR" smtClean="0"/>
              <a:t>διαχείριση εκδόσεων</a:t>
            </a:r>
            <a:endParaRPr lang="en-US" altLang="el-GR" smtClean="0"/>
          </a:p>
        </p:txBody>
      </p:sp>
      <p:sp>
        <p:nvSpPr>
          <p:cNvPr id="16387" name="2 - Θέση περιεχομένου"/>
          <p:cNvSpPr>
            <a:spLocks noGrp="1"/>
          </p:cNvSpPr>
          <p:nvPr>
            <p:ph idx="1"/>
          </p:nvPr>
        </p:nvSpPr>
        <p:spPr/>
        <p:txBody>
          <a:bodyPr/>
          <a:lstStyle/>
          <a:p>
            <a:pPr>
              <a:buFont typeface="Arial" panose="020B0604020202020204" pitchFamily="34" charset="0"/>
              <a:buNone/>
            </a:pPr>
            <a:r>
              <a:rPr lang="el-GR" altLang="el-GR" smtClean="0"/>
              <a:t>Ένα σύστημα διαχείρισης εκδόσεων προσφέρει:</a:t>
            </a:r>
          </a:p>
          <a:p>
            <a:r>
              <a:rPr lang="el-GR" altLang="el-GR" smtClean="0"/>
              <a:t>Την παροχή της αναίρεσης στην ομάδα ανάπτυξης. </a:t>
            </a:r>
          </a:p>
          <a:p>
            <a:r>
              <a:rPr lang="el-GR" altLang="el-GR" smtClean="0"/>
              <a:t>Διατήρηση διαφορετικών εκδόσεων ενός αρχείου του πηγαίου κώδικα. </a:t>
            </a:r>
          </a:p>
          <a:p>
            <a:r>
              <a:rPr lang="el-GR" altLang="el-GR" smtClean="0"/>
              <a:t>Ελεγχόμενη πρόσβαση στον πηγαίο κώδικα του λογισμικού. </a:t>
            </a:r>
          </a:p>
          <a:p>
            <a:r>
              <a:rPr lang="el-GR" altLang="el-GR" smtClean="0"/>
              <a:t>Παράλληλη εργασία των προγραμματιστών στην ίδια βάση κώδικα.</a:t>
            </a:r>
          </a:p>
          <a:p>
            <a:r>
              <a:rPr lang="el-GR" altLang="el-GR" smtClean="0"/>
              <a:t>Εύκολος εντοπισμός για το ποιος έχει κάνει αλλαγές στον κώδικα και γιατί.</a:t>
            </a:r>
          </a:p>
          <a:p>
            <a:r>
              <a:rPr lang="el-GR" altLang="el-GR" smtClean="0"/>
              <a:t>Την παραγωγή πολλών κυκλοφοριών (releases) του λογισμικού.</a:t>
            </a:r>
          </a:p>
          <a:p>
            <a:r>
              <a:rPr lang="el-GR" altLang="el-GR" smtClean="0"/>
              <a:t>Μία χρονομηχανή που είναι σε θέση να μας δώσει την ακριβή εικόνα του έργου σε μία συγκεκριμένη ημερομηνία.</a:t>
            </a:r>
          </a:p>
          <a:p>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r>
              <a:rPr lang="el-GR" altLang="el-GR" smtClean="0"/>
              <a:t>αποθετήριο</a:t>
            </a:r>
            <a:endParaRPr lang="en-US" altLang="el-GR" smtClean="0"/>
          </a:p>
        </p:txBody>
      </p:sp>
      <p:pic>
        <p:nvPicPr>
          <p:cNvPr id="17411" name="7 - Θέση περιεχομένου" descr="10_002_ΔιαχείρισηΕκδόσεων.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2700338" y="1557338"/>
            <a:ext cx="3095625" cy="3787775"/>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r>
              <a:rPr lang="el-GR" altLang="el-GR" smtClean="0"/>
              <a:t>βασική γραμμή (κορμός)</a:t>
            </a:r>
            <a:endParaRPr lang="en-US" altLang="el-GR" smtClean="0"/>
          </a:p>
        </p:txBody>
      </p:sp>
      <p:sp>
        <p:nvSpPr>
          <p:cNvPr id="18435" name="2 - Θέση περιεχομένου"/>
          <p:cNvSpPr>
            <a:spLocks noGrp="1"/>
          </p:cNvSpPr>
          <p:nvPr>
            <p:ph idx="1"/>
          </p:nvPr>
        </p:nvSpPr>
        <p:spPr>
          <a:xfrm>
            <a:off x="6084888" y="1268413"/>
            <a:ext cx="2601912" cy="5040312"/>
          </a:xfrm>
        </p:spPr>
        <p:txBody>
          <a:bodyPr/>
          <a:lstStyle/>
          <a:p>
            <a:r>
              <a:rPr lang="el-GR" altLang="el-GR" smtClean="0"/>
              <a:t>Βασική γραμμή κώδικα</a:t>
            </a:r>
          </a:p>
          <a:p>
            <a:endParaRPr lang="el-GR" altLang="el-GR" smtClean="0"/>
          </a:p>
          <a:p>
            <a:endParaRPr lang="el-GR" altLang="el-GR" smtClean="0"/>
          </a:p>
          <a:p>
            <a:endParaRPr lang="el-GR" altLang="el-GR" smtClean="0"/>
          </a:p>
          <a:p>
            <a:endParaRPr lang="el-GR" altLang="el-GR" smtClean="0"/>
          </a:p>
          <a:p>
            <a:endParaRPr lang="el-GR" altLang="el-GR" smtClean="0"/>
          </a:p>
          <a:p>
            <a:r>
              <a:rPr lang="el-GR" altLang="el-GR" smtClean="0"/>
              <a:t>Συγκρούσεις</a:t>
            </a:r>
          </a:p>
          <a:p>
            <a:endParaRPr lang="en-US" altLang="el-GR" smtClean="0"/>
          </a:p>
        </p:txBody>
      </p:sp>
      <p:pic>
        <p:nvPicPr>
          <p:cNvPr id="18436" name="7 - Εικόνα" descr="10_003_ΒασικήΓραμμήΚώδικα.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7088" y="1341438"/>
            <a:ext cx="4327525"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9 - Θέση περιεχομένου" descr="10_004_ΣυγκρούσειςΕκδόσεωνΚώδικα.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4213" y="4076700"/>
            <a:ext cx="4286250" cy="1289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r>
              <a:rPr lang="el-GR" altLang="el-GR" smtClean="0"/>
              <a:t>διακλάδωση - συγχώνευση</a:t>
            </a:r>
            <a:endParaRPr lang="en-US" altLang="el-GR" smtClean="0"/>
          </a:p>
        </p:txBody>
      </p:sp>
      <p:sp>
        <p:nvSpPr>
          <p:cNvPr id="19459" name="2 - Θέση περιεχομένου"/>
          <p:cNvSpPr>
            <a:spLocks noGrp="1"/>
          </p:cNvSpPr>
          <p:nvPr>
            <p:ph idx="1"/>
          </p:nvPr>
        </p:nvSpPr>
        <p:spPr>
          <a:xfrm>
            <a:off x="5003800" y="1052513"/>
            <a:ext cx="3683000" cy="5256212"/>
          </a:xfrm>
        </p:spPr>
        <p:txBody>
          <a:bodyPr/>
          <a:lstStyle/>
          <a:p>
            <a:endParaRPr lang="el-GR" altLang="el-GR" smtClean="0"/>
          </a:p>
          <a:p>
            <a:r>
              <a:rPr lang="el-GR" altLang="el-GR" smtClean="0"/>
              <a:t>Διακλάδωση</a:t>
            </a:r>
          </a:p>
          <a:p>
            <a:endParaRPr lang="el-GR" altLang="el-GR" smtClean="0"/>
          </a:p>
          <a:p>
            <a:endParaRPr lang="el-GR" altLang="el-GR" smtClean="0"/>
          </a:p>
          <a:p>
            <a:endParaRPr lang="el-GR" altLang="el-GR" smtClean="0"/>
          </a:p>
          <a:p>
            <a:endParaRPr lang="el-GR" altLang="el-GR" smtClean="0"/>
          </a:p>
          <a:p>
            <a:endParaRPr lang="el-GR" altLang="el-GR" smtClean="0"/>
          </a:p>
          <a:p>
            <a:endParaRPr lang="el-GR" altLang="el-GR" smtClean="0"/>
          </a:p>
          <a:p>
            <a:r>
              <a:rPr lang="el-GR" altLang="el-GR" smtClean="0"/>
              <a:t>Συγχώνευση</a:t>
            </a:r>
            <a:endParaRPr lang="en-US" altLang="el-GR" smtClean="0"/>
          </a:p>
        </p:txBody>
      </p:sp>
      <p:pic>
        <p:nvPicPr>
          <p:cNvPr id="19460" name="8 - Εικόνα" descr="10_005_ΔιακλάδωσηΣτηΓραμμήΚώδικα.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125538"/>
            <a:ext cx="4089400" cy="227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10 - Θέση περιεχομένου" descr="10_006_ΣυγχώνευσηΣτηΓραμμήΚώδικα.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8313" y="3933825"/>
            <a:ext cx="4410075" cy="186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r>
              <a:rPr lang="el-GR" altLang="el-GR" smtClean="0"/>
              <a:t>έλεγχος ορθότητας</a:t>
            </a:r>
            <a:endParaRPr lang="en-US" altLang="el-GR" smtClean="0"/>
          </a:p>
        </p:txBody>
      </p:sp>
      <p:sp>
        <p:nvSpPr>
          <p:cNvPr id="20483" name="2 - Θέση περιεχομένου"/>
          <p:cNvSpPr>
            <a:spLocks noGrp="1"/>
          </p:cNvSpPr>
          <p:nvPr>
            <p:ph idx="1"/>
          </p:nvPr>
        </p:nvSpPr>
        <p:spPr/>
        <p:txBody>
          <a:bodyPr/>
          <a:lstStyle/>
          <a:p>
            <a:pPr>
              <a:buFont typeface="Arial" panose="020B0604020202020204" pitchFamily="34" charset="0"/>
              <a:buNone/>
            </a:pPr>
            <a:r>
              <a:rPr lang="el-GR" altLang="el-GR" smtClean="0"/>
              <a:t>Κατηγορίες σφαλμάτων</a:t>
            </a:r>
          </a:p>
          <a:p>
            <a:r>
              <a:rPr lang="el-GR" altLang="el-GR" smtClean="0"/>
              <a:t>αλγοριθμικά σφάλματα</a:t>
            </a:r>
          </a:p>
          <a:p>
            <a:r>
              <a:rPr lang="el-GR" altLang="el-GR" smtClean="0"/>
              <a:t>υπολογιστικά λάθη και λάθη ακρίβειας</a:t>
            </a:r>
          </a:p>
          <a:p>
            <a:r>
              <a:rPr lang="el-GR" altLang="el-GR" smtClean="0"/>
              <a:t>σφάλματα υπερφόρτωσης</a:t>
            </a:r>
          </a:p>
          <a:p>
            <a:r>
              <a:rPr lang="el-GR" altLang="el-GR" smtClean="0"/>
              <a:t>σφάλματα ορίων ή χωρητικότητας</a:t>
            </a:r>
          </a:p>
          <a:p>
            <a:r>
              <a:rPr lang="el-GR" altLang="el-GR" smtClean="0"/>
              <a:t>σφάλματα χρονισμού ή σφάλματα συντονισμού</a:t>
            </a:r>
          </a:p>
          <a:p>
            <a:r>
              <a:rPr lang="el-GR" altLang="el-GR" smtClean="0"/>
              <a:t>σφάλματα απόδοσης</a:t>
            </a:r>
          </a:p>
          <a:p>
            <a:r>
              <a:rPr lang="el-GR" altLang="el-GR" smtClean="0"/>
              <a:t>σφάλματα ανάκαμψης</a:t>
            </a:r>
          </a:p>
          <a:p>
            <a:r>
              <a:rPr lang="el-GR" altLang="el-GR" smtClean="0"/>
              <a:t>σφάλματα υλικού και λογισμικού συστήματος</a:t>
            </a:r>
          </a:p>
          <a:p>
            <a:r>
              <a:rPr lang="el-GR" altLang="el-GR" smtClean="0"/>
              <a:t>σφάλματα τεκμηρίωσης</a:t>
            </a:r>
          </a:p>
          <a:p>
            <a:pPr>
              <a:buFont typeface="Arial" panose="020B0604020202020204" pitchFamily="34" charset="0"/>
              <a:buNone/>
            </a:pPr>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r>
              <a:rPr lang="el-GR" altLang="el-GR" smtClean="0"/>
              <a:t>στάδια ελέγχου</a:t>
            </a:r>
            <a:endParaRPr lang="en-US" altLang="el-GR" smtClean="0"/>
          </a:p>
        </p:txBody>
      </p:sp>
      <p:pic>
        <p:nvPicPr>
          <p:cNvPr id="21507" name="7 - Θέση περιεχομένου" descr="10_008_ΣτάδιαΕλέγχου.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87450" y="2133600"/>
            <a:ext cx="6264275" cy="2368550"/>
          </a:xfr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1330</Words>
  <Application>Microsoft Office PowerPoint</Application>
  <PresentationFormat>Προβολή στην οθόνη (4:3)</PresentationFormat>
  <Paragraphs>149</Paragraphs>
  <Slides>26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26</vt:i4>
      </vt:variant>
    </vt:vector>
  </HeadingPairs>
  <TitlesOfParts>
    <vt:vector size="29" baseType="lpstr">
      <vt:lpstr>Arial</vt:lpstr>
      <vt:lpstr>Calibri</vt:lpstr>
      <vt:lpstr>Θέμα του Office</vt:lpstr>
      <vt:lpstr>Κωδικοποίηση και Έλεγχος Ορθότητας</vt:lpstr>
      <vt:lpstr>περιεχόμενα περουσίασης</vt:lpstr>
      <vt:lpstr>κωδικοποίηση</vt:lpstr>
      <vt:lpstr>διαχείριση εκδόσεων</vt:lpstr>
      <vt:lpstr>αποθετήριο</vt:lpstr>
      <vt:lpstr>βασική γραμμή (κορμός)</vt:lpstr>
      <vt:lpstr>διακλάδωση - συγχώνευση</vt:lpstr>
      <vt:lpstr>έλεγχος ορθότητας</vt:lpstr>
      <vt:lpstr>στάδια ελέγχου</vt:lpstr>
      <vt:lpstr>έλεγχος κλειστού κουτιού</vt:lpstr>
      <vt:lpstr>παράδειγμα: έλεγχος κλειστού κουτιού</vt:lpstr>
      <vt:lpstr>διαμερισμός ισοδυναμίας</vt:lpstr>
      <vt:lpstr>παράδειγμα: διαμερισμός ισοδυναμίας</vt:lpstr>
      <vt:lpstr>διαμερισμός ισοδυναμίας</vt:lpstr>
      <vt:lpstr>ανάλυση συνοριακών τιμών</vt:lpstr>
      <vt:lpstr>ανάλυση συνοριακών τιμών</vt:lpstr>
      <vt:lpstr>αξιολόγηση ελέγχου κλειστού κουτιού</vt:lpstr>
      <vt:lpstr>αξιολόγηση ελέγχου κλειστού κουτιού</vt:lpstr>
      <vt:lpstr>έλεγχος ανοικτού κουτιού </vt:lpstr>
      <vt:lpstr>έλεγχος ανοικτού κουτιού</vt:lpstr>
      <vt:lpstr>καλύψεις στον έλεγχο ανοικτού κουτιού</vt:lpstr>
      <vt:lpstr>κάλυψη εντολών και διακλαδώσεων</vt:lpstr>
      <vt:lpstr>κάλυψη διαδρομών</vt:lpstr>
      <vt:lpstr>καλύψεις στον έλεγχο ανοικτού κουτιού</vt:lpstr>
      <vt:lpstr>συμπεράσματα</vt:lpstr>
      <vt:lpstr>συμπεράσματα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14</cp:revision>
  <dcterms:created xsi:type="dcterms:W3CDTF">2012-08-02T15:55:49Z</dcterms:created>
  <dcterms:modified xsi:type="dcterms:W3CDTF">2021-10-17T14:15:15Z</dcterms:modified>
</cp:coreProperties>
</file>