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80" r:id="rId17"/>
    <p:sldId id="281" r:id="rId18"/>
    <p:sldId id="282" r:id="rId19"/>
    <p:sldId id="283" r:id="rId20"/>
    <p:sldId id="273" r:id="rId21"/>
    <p:sldId id="284" r:id="rId22"/>
    <p:sldId id="277" r:id="rId23"/>
    <p:sldId id="278" r:id="rId24"/>
    <p:sldId id="285"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24" autoAdjust="0"/>
  </p:normalViewPr>
  <p:slideViewPr>
    <p:cSldViewPr>
      <p:cViewPr varScale="1">
        <p:scale>
          <a:sx n="88" d="100"/>
          <a:sy n="88"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8E1CF43-42B0-434C-B704-2A213A9FA9D3}"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CB6D12D-C67F-4962-A203-3321717DD716}" type="slidenum">
              <a:rPr lang="en-US" altLang="el-GR"/>
              <a:pPr>
                <a:defRPr/>
              </a:pPr>
              <a:t>‹#›</a:t>
            </a:fld>
            <a:endParaRPr lang="en-US" altLang="el-GR"/>
          </a:p>
        </p:txBody>
      </p:sp>
    </p:spTree>
    <p:extLst>
      <p:ext uri="{BB962C8B-B14F-4D97-AF65-F5344CB8AC3E}">
        <p14:creationId xmlns:p14="http://schemas.microsoft.com/office/powerpoint/2010/main" val="2916262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01E95A5-A23E-4F45-AD3E-D2FA27554C5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6B77A15-55A1-4DCA-95CC-56D0C82E7C6F}" type="slidenum">
              <a:rPr lang="en-US" altLang="el-GR"/>
              <a:pPr>
                <a:defRPr/>
              </a:pPr>
              <a:t>‹#›</a:t>
            </a:fld>
            <a:endParaRPr lang="en-US" altLang="el-GR"/>
          </a:p>
        </p:txBody>
      </p:sp>
    </p:spTree>
    <p:extLst>
      <p:ext uri="{BB962C8B-B14F-4D97-AF65-F5344CB8AC3E}">
        <p14:creationId xmlns:p14="http://schemas.microsoft.com/office/powerpoint/2010/main" val="3385588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B0AA23A-AAA3-4220-A452-12C1FE5EA4E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EB29359-5EEF-4A6C-8CD4-6E5A9AE70895}" type="slidenum">
              <a:rPr lang="en-US" altLang="el-GR"/>
              <a:pPr>
                <a:defRPr/>
              </a:pPr>
              <a:t>‹#›</a:t>
            </a:fld>
            <a:endParaRPr lang="en-US" altLang="el-GR"/>
          </a:p>
        </p:txBody>
      </p:sp>
    </p:spTree>
    <p:extLst>
      <p:ext uri="{BB962C8B-B14F-4D97-AF65-F5344CB8AC3E}">
        <p14:creationId xmlns:p14="http://schemas.microsoft.com/office/powerpoint/2010/main" val="3026797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CEFB119-0B49-4D6B-B4C7-C4C7B9F65EC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1518116-E97F-4D5F-982C-814F4A5F0D22}" type="slidenum">
              <a:rPr lang="en-US" altLang="el-GR"/>
              <a:pPr>
                <a:defRPr/>
              </a:pPr>
              <a:t>‹#›</a:t>
            </a:fld>
            <a:endParaRPr lang="en-US" altLang="el-GR"/>
          </a:p>
        </p:txBody>
      </p:sp>
    </p:spTree>
    <p:extLst>
      <p:ext uri="{BB962C8B-B14F-4D97-AF65-F5344CB8AC3E}">
        <p14:creationId xmlns:p14="http://schemas.microsoft.com/office/powerpoint/2010/main" val="2931130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AD467E8-085A-4CD0-B856-0001D68ABA02}"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F3AED58-A1D5-4242-A630-C89E47DB2692}" type="slidenum">
              <a:rPr lang="en-US" altLang="el-GR"/>
              <a:pPr>
                <a:defRPr/>
              </a:pPr>
              <a:t>‹#›</a:t>
            </a:fld>
            <a:endParaRPr lang="en-US" altLang="el-GR"/>
          </a:p>
        </p:txBody>
      </p:sp>
    </p:spTree>
    <p:extLst>
      <p:ext uri="{BB962C8B-B14F-4D97-AF65-F5344CB8AC3E}">
        <p14:creationId xmlns:p14="http://schemas.microsoft.com/office/powerpoint/2010/main" val="377532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09C4FA5-13B6-466E-9B02-C29CA0D78F44}"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D0044461-52AE-4294-B058-D059D9331248}" type="slidenum">
              <a:rPr lang="en-US" altLang="el-GR"/>
              <a:pPr>
                <a:defRPr/>
              </a:pPr>
              <a:t>‹#›</a:t>
            </a:fld>
            <a:endParaRPr lang="en-US" altLang="el-GR"/>
          </a:p>
        </p:txBody>
      </p:sp>
    </p:spTree>
    <p:extLst>
      <p:ext uri="{BB962C8B-B14F-4D97-AF65-F5344CB8AC3E}">
        <p14:creationId xmlns:p14="http://schemas.microsoft.com/office/powerpoint/2010/main" val="272281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3F7E77E-41E4-4AD9-8327-7874D4701278}"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7926B6C-2474-4F2D-AC8B-73D6A69152CF}" type="slidenum">
              <a:rPr lang="en-US" altLang="el-GR"/>
              <a:pPr>
                <a:defRPr/>
              </a:pPr>
              <a:t>‹#›</a:t>
            </a:fld>
            <a:endParaRPr lang="en-US" altLang="el-GR"/>
          </a:p>
        </p:txBody>
      </p:sp>
    </p:spTree>
    <p:extLst>
      <p:ext uri="{BB962C8B-B14F-4D97-AF65-F5344CB8AC3E}">
        <p14:creationId xmlns:p14="http://schemas.microsoft.com/office/powerpoint/2010/main" val="2022010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F7E823F-70D3-4611-B830-092A96286B90}"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B7A172D-28CF-405F-B37A-094791E4F554}" type="slidenum">
              <a:rPr lang="en-US" altLang="el-GR"/>
              <a:pPr>
                <a:defRPr/>
              </a:pPr>
              <a:t>‹#›</a:t>
            </a:fld>
            <a:endParaRPr lang="en-US" altLang="el-GR"/>
          </a:p>
        </p:txBody>
      </p:sp>
    </p:spTree>
    <p:extLst>
      <p:ext uri="{BB962C8B-B14F-4D97-AF65-F5344CB8AC3E}">
        <p14:creationId xmlns:p14="http://schemas.microsoft.com/office/powerpoint/2010/main" val="1320359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0E97C8B-FDE1-4816-A5DB-7A07058BEE03}"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4CE3AD9-15A4-40C0-A37C-F254F7D01FA2}" type="slidenum">
              <a:rPr lang="en-US" altLang="el-GR"/>
              <a:pPr>
                <a:defRPr/>
              </a:pPr>
              <a:t>‹#›</a:t>
            </a:fld>
            <a:endParaRPr lang="en-US" altLang="el-GR"/>
          </a:p>
        </p:txBody>
      </p:sp>
    </p:spTree>
    <p:extLst>
      <p:ext uri="{BB962C8B-B14F-4D97-AF65-F5344CB8AC3E}">
        <p14:creationId xmlns:p14="http://schemas.microsoft.com/office/powerpoint/2010/main" val="85151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EA5C9E9-B748-4CF4-8ABE-E7AA67220BAB}"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D6377F31-D687-4577-A3BF-D61DB744D0C1}" type="slidenum">
              <a:rPr lang="en-US" altLang="el-GR"/>
              <a:pPr>
                <a:defRPr/>
              </a:pPr>
              <a:t>‹#›</a:t>
            </a:fld>
            <a:endParaRPr lang="en-US" altLang="el-GR"/>
          </a:p>
        </p:txBody>
      </p:sp>
    </p:spTree>
    <p:extLst>
      <p:ext uri="{BB962C8B-B14F-4D97-AF65-F5344CB8AC3E}">
        <p14:creationId xmlns:p14="http://schemas.microsoft.com/office/powerpoint/2010/main" val="685304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E30F937-06CA-4420-8060-CAB06923B400}"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D4BC0E5-D0BE-4A04-82C6-4E0137706D5A}" type="slidenum">
              <a:rPr lang="en-US" altLang="el-GR"/>
              <a:pPr>
                <a:defRPr/>
              </a:pPr>
              <a:t>‹#›</a:t>
            </a:fld>
            <a:endParaRPr lang="en-US" altLang="el-GR"/>
          </a:p>
        </p:txBody>
      </p:sp>
    </p:spTree>
    <p:extLst>
      <p:ext uri="{BB962C8B-B14F-4D97-AF65-F5344CB8AC3E}">
        <p14:creationId xmlns:p14="http://schemas.microsoft.com/office/powerpoint/2010/main" val="2890458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Πρότυπα Σχεδίασης</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r>
              <a:rPr lang="el-GR" dirty="0" smtClean="0"/>
              <a:t>Μέρος Γ</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παρατηρητής: υλοποίηση</a:t>
            </a:r>
            <a:endParaRPr lang="en-US" altLang="el-GR" smtClean="0"/>
          </a:p>
        </p:txBody>
      </p:sp>
      <p:sp>
        <p:nvSpPr>
          <p:cNvPr id="22531" name="2 - Θέση περιεχομένου"/>
          <p:cNvSpPr>
            <a:spLocks noGrp="1"/>
          </p:cNvSpPr>
          <p:nvPr>
            <p:ph idx="1"/>
          </p:nvPr>
        </p:nvSpPr>
        <p:spPr/>
        <p:txBody>
          <a:bodyPr/>
          <a:lstStyle/>
          <a:p>
            <a:pPr>
              <a:buFont typeface="Arial" panose="020B0604020202020204" pitchFamily="34" charset="0"/>
              <a:buNone/>
            </a:pPr>
            <a:r>
              <a:rPr lang="en-US" altLang="el-GR" smtClean="0"/>
              <a:t>public interface Observer {</a:t>
            </a:r>
          </a:p>
          <a:p>
            <a:pPr>
              <a:buFont typeface="Arial" panose="020B0604020202020204" pitchFamily="34" charset="0"/>
              <a:buNone/>
            </a:pPr>
            <a:r>
              <a:rPr lang="en-US" altLang="el-GR" smtClean="0"/>
              <a:t>	public void update(Subject subject);</a:t>
            </a:r>
          </a:p>
          <a:p>
            <a:pPr>
              <a:buFont typeface="Arial" panose="020B0604020202020204" pitchFamily="34" charset="0"/>
              <a:buNone/>
            </a:pPr>
            <a:r>
              <a:rPr lang="en-US" altLang="el-GR" smtClean="0"/>
              <a:t>}</a:t>
            </a:r>
          </a:p>
          <a:p>
            <a:pPr>
              <a:buFont typeface="Arial" panose="020B0604020202020204" pitchFamily="34" charset="0"/>
              <a:buNone/>
            </a:pPr>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παρατηρητής: υλοποίηση</a:t>
            </a:r>
            <a:endParaRPr lang="en-US" altLang="el-GR" smtClean="0"/>
          </a:p>
        </p:txBody>
      </p:sp>
      <p:sp>
        <p:nvSpPr>
          <p:cNvPr id="23555" name="2 - Θέση περιεχομένου"/>
          <p:cNvSpPr>
            <a:spLocks noGrp="1"/>
          </p:cNvSpPr>
          <p:nvPr>
            <p:ph idx="1"/>
          </p:nvPr>
        </p:nvSpPr>
        <p:spPr/>
        <p:txBody>
          <a:bodyPr/>
          <a:lstStyle/>
          <a:p>
            <a:pPr>
              <a:buFont typeface="Arial" panose="020B0604020202020204" pitchFamily="34" charset="0"/>
              <a:buNone/>
            </a:pPr>
            <a:r>
              <a:rPr lang="en-US" altLang="el-GR" sz="2000" smtClean="0"/>
              <a:t>public abstract class Subject {</a:t>
            </a:r>
          </a:p>
          <a:p>
            <a:pPr>
              <a:buFont typeface="Arial" panose="020B0604020202020204" pitchFamily="34" charset="0"/>
              <a:buNone/>
            </a:pPr>
            <a:r>
              <a:rPr lang="en-US" altLang="el-GR" sz="2000" smtClean="0"/>
              <a:t>	private List&lt;Observer&gt; observers = new ArrayList&lt;Observer&gt;();</a:t>
            </a:r>
          </a:p>
          <a:p>
            <a:pPr>
              <a:buFont typeface="Arial" panose="020B0604020202020204" pitchFamily="34" charset="0"/>
              <a:buNone/>
            </a:pPr>
            <a:r>
              <a:rPr lang="en-US" altLang="el-GR" sz="2000" smtClean="0"/>
              <a:t>	</a:t>
            </a:r>
          </a:p>
          <a:p>
            <a:pPr>
              <a:buFont typeface="Arial" panose="020B0604020202020204" pitchFamily="34" charset="0"/>
              <a:buNone/>
            </a:pPr>
            <a:r>
              <a:rPr lang="en-US" altLang="el-GR" sz="2000" smtClean="0"/>
              <a:t>	public void attach(Observer observer) {  observers.add(observer); }</a:t>
            </a:r>
          </a:p>
          <a:p>
            <a:pPr>
              <a:buFont typeface="Arial" panose="020B0604020202020204" pitchFamily="34" charset="0"/>
              <a:buNone/>
            </a:pPr>
            <a:endParaRPr lang="en-US" altLang="el-GR" sz="2000" smtClean="0"/>
          </a:p>
          <a:p>
            <a:pPr>
              <a:buFont typeface="Arial" panose="020B0604020202020204" pitchFamily="34" charset="0"/>
              <a:buNone/>
            </a:pPr>
            <a:r>
              <a:rPr lang="en-US" altLang="el-GR" sz="2000" smtClean="0"/>
              <a:t>	public void detach(Observer observer) { observers.remove(observer); }</a:t>
            </a:r>
          </a:p>
          <a:p>
            <a:pPr>
              <a:buFont typeface="Arial" panose="020B0604020202020204" pitchFamily="34" charset="0"/>
              <a:buNone/>
            </a:pPr>
            <a:endParaRPr lang="en-US" altLang="el-GR" sz="2000" smtClean="0"/>
          </a:p>
          <a:p>
            <a:pPr>
              <a:buFont typeface="Arial" panose="020B0604020202020204" pitchFamily="34" charset="0"/>
              <a:buNone/>
            </a:pPr>
            <a:r>
              <a:rPr lang="en-US" altLang="el-GR" sz="2000" smtClean="0"/>
              <a:t>	public void notifyObservers() {</a:t>
            </a:r>
          </a:p>
          <a:p>
            <a:pPr>
              <a:buFont typeface="Arial" panose="020B0604020202020204" pitchFamily="34" charset="0"/>
              <a:buNone/>
            </a:pPr>
            <a:r>
              <a:rPr lang="en-US" altLang="el-GR" sz="2000" smtClean="0"/>
              <a:t>		for(Observer observer : observers) {</a:t>
            </a:r>
          </a:p>
          <a:p>
            <a:pPr>
              <a:buFont typeface="Arial" panose="020B0604020202020204" pitchFamily="34" charset="0"/>
              <a:buNone/>
            </a:pPr>
            <a:r>
              <a:rPr lang="en-US" altLang="el-GR" sz="2000" smtClean="0"/>
              <a:t>			observer.update(this);</a:t>
            </a:r>
          </a:p>
          <a:p>
            <a:pPr>
              <a:buFont typeface="Arial" panose="020B0604020202020204" pitchFamily="34" charset="0"/>
              <a:buNone/>
            </a:pPr>
            <a:r>
              <a:rPr lang="en-US" altLang="el-GR" sz="2000" smtClean="0"/>
              <a:t>		}</a:t>
            </a:r>
          </a:p>
          <a:p>
            <a:pPr>
              <a:buFont typeface="Arial" panose="020B0604020202020204" pitchFamily="34" charset="0"/>
              <a:buNone/>
            </a:pPr>
            <a:r>
              <a:rPr lang="en-US" altLang="el-GR" sz="2000" smtClean="0"/>
              <a:t>		</a:t>
            </a:r>
          </a:p>
          <a:p>
            <a:pPr>
              <a:buFont typeface="Arial" panose="020B0604020202020204" pitchFamily="34" charset="0"/>
              <a:buNone/>
            </a:pPr>
            <a:r>
              <a:rPr lang="en-US" altLang="el-GR" sz="2000" smtClean="0"/>
              <a:t>	}</a:t>
            </a:r>
          </a:p>
          <a:p>
            <a:pPr>
              <a:buFont typeface="Arial" panose="020B0604020202020204" pitchFamily="34" charset="0"/>
              <a:buNone/>
            </a:pPr>
            <a:r>
              <a:rPr lang="en-US" altLang="el-GR" sz="2000" smtClean="0"/>
              <a:t>}</a:t>
            </a:r>
          </a:p>
          <a:p>
            <a:pPr>
              <a:buFont typeface="Arial" panose="020B0604020202020204" pitchFamily="34" charset="0"/>
              <a:buNone/>
            </a:pPr>
            <a:endParaRPr lang="en-US" altLang="el-GR"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παρατηρητής: υλοποίηση</a:t>
            </a:r>
            <a:endParaRPr lang="en-US" altLang="el-GR" smtClean="0"/>
          </a:p>
        </p:txBody>
      </p:sp>
      <p:sp>
        <p:nvSpPr>
          <p:cNvPr id="24579" name="2 - Θέση περιεχομένου"/>
          <p:cNvSpPr>
            <a:spLocks noGrp="1"/>
          </p:cNvSpPr>
          <p:nvPr>
            <p:ph idx="1"/>
          </p:nvPr>
        </p:nvSpPr>
        <p:spPr/>
        <p:txBody>
          <a:bodyPr/>
          <a:lstStyle/>
          <a:p>
            <a:pPr>
              <a:buFont typeface="Arial" panose="020B0604020202020204" pitchFamily="34" charset="0"/>
              <a:buNone/>
            </a:pPr>
            <a:r>
              <a:rPr lang="en-US" altLang="el-GR" sz="1600" smtClean="0"/>
              <a:t>public class Installer extends  Subject {</a:t>
            </a:r>
          </a:p>
          <a:p>
            <a:pPr>
              <a:buFont typeface="Arial" panose="020B0604020202020204" pitchFamily="34" charset="0"/>
              <a:buNone/>
            </a:pPr>
            <a:r>
              <a:rPr lang="en-US" altLang="el-GR" sz="1600" smtClean="0"/>
              <a:t>	private static int TOTAL_FILES = 10;  private String fileName; 	private int fileIndex;</a:t>
            </a:r>
          </a:p>
          <a:p>
            <a:pPr>
              <a:buFont typeface="Arial" panose="020B0604020202020204" pitchFamily="34" charset="0"/>
              <a:buNone/>
            </a:pPr>
            <a:endParaRPr lang="en-US" altLang="el-GR" sz="1600" smtClean="0"/>
          </a:p>
          <a:p>
            <a:pPr>
              <a:buFont typeface="Arial" panose="020B0604020202020204" pitchFamily="34" charset="0"/>
              <a:buNone/>
            </a:pPr>
            <a:r>
              <a:rPr lang="en-US" altLang="el-GR" sz="1600" smtClean="0"/>
              <a:t>	public String getFileName() { return fileName; }</a:t>
            </a:r>
          </a:p>
          <a:p>
            <a:pPr>
              <a:buFont typeface="Arial" panose="020B0604020202020204" pitchFamily="34" charset="0"/>
              <a:buNone/>
            </a:pPr>
            <a:r>
              <a:rPr lang="en-US" altLang="el-GR" sz="1600" smtClean="0"/>
              <a:t>	public int getTotalFiles() { return TOTAL_FILES;  }</a:t>
            </a:r>
          </a:p>
          <a:p>
            <a:pPr>
              <a:buFont typeface="Arial" panose="020B0604020202020204" pitchFamily="34" charset="0"/>
              <a:buNone/>
            </a:pPr>
            <a:r>
              <a:rPr lang="en-US" altLang="el-GR" sz="1600" smtClean="0"/>
              <a:t>	public int getCurrentFileIndex() { return fileIndex;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void installFiles() {</a:t>
            </a:r>
          </a:p>
          <a:p>
            <a:pPr>
              <a:buFont typeface="Arial" panose="020B0604020202020204" pitchFamily="34" charset="0"/>
              <a:buNone/>
            </a:pPr>
            <a:r>
              <a:rPr lang="en-US" altLang="el-GR" sz="1600" smtClean="0"/>
              <a:t>		for(int i = 1; i&lt;=TOTAL_FILES ; i++) {</a:t>
            </a:r>
          </a:p>
          <a:p>
            <a:pPr>
              <a:buFont typeface="Arial" panose="020B0604020202020204" pitchFamily="34" charset="0"/>
              <a:buNone/>
            </a:pPr>
            <a:r>
              <a:rPr lang="en-US" altLang="el-GR" sz="1600" smtClean="0"/>
              <a:t>			fileName = "File " + i;</a:t>
            </a:r>
          </a:p>
          <a:p>
            <a:pPr>
              <a:buFont typeface="Arial" panose="020B0604020202020204" pitchFamily="34" charset="0"/>
              <a:buNone/>
            </a:pPr>
            <a:r>
              <a:rPr lang="en-US" altLang="el-GR" sz="1600" smtClean="0"/>
              <a:t>			fileIndex = i;</a:t>
            </a:r>
          </a:p>
          <a:p>
            <a:pPr>
              <a:buFont typeface="Arial" panose="020B0604020202020204" pitchFamily="34" charset="0"/>
              <a:buNone/>
            </a:pPr>
            <a:r>
              <a:rPr lang="en-US" altLang="el-GR" sz="1600" smtClean="0"/>
              <a:t>			notifyObservers();</a:t>
            </a:r>
          </a:p>
          <a:p>
            <a:pPr>
              <a:buFont typeface="Arial" panose="020B0604020202020204" pitchFamily="34" charset="0"/>
              <a:buNone/>
            </a:pPr>
            <a:r>
              <a:rPr lang="en-US" altLang="el-GR" sz="1600" smtClean="0"/>
              <a:t>			copyFile();</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private void copyFile() {}</a:t>
            </a:r>
          </a:p>
          <a:p>
            <a:pPr>
              <a:buFont typeface="Arial" panose="020B0604020202020204" pitchFamily="34" charset="0"/>
              <a:buNone/>
            </a:pPr>
            <a:r>
              <a:rPr lang="en-US" altLang="el-GR" sz="1600" smtClean="0"/>
              <a:t>} </a:t>
            </a:r>
          </a:p>
          <a:p>
            <a:pPr>
              <a:buFont typeface="Arial" panose="020B0604020202020204" pitchFamily="34" charset="0"/>
              <a:buNone/>
            </a:pPr>
            <a:endParaRPr lang="en-US" altLang="el-GR" sz="16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παρατηρητής: υλοποίηση</a:t>
            </a:r>
            <a:endParaRPr lang="en-US" altLang="el-GR" smtClean="0"/>
          </a:p>
        </p:txBody>
      </p:sp>
      <p:sp>
        <p:nvSpPr>
          <p:cNvPr id="25603" name="2 - Θέση περιεχομένου"/>
          <p:cNvSpPr>
            <a:spLocks noGrp="1"/>
          </p:cNvSpPr>
          <p:nvPr>
            <p:ph idx="1"/>
          </p:nvPr>
        </p:nvSpPr>
        <p:spPr/>
        <p:txBody>
          <a:bodyPr/>
          <a:lstStyle/>
          <a:p>
            <a:pPr>
              <a:buFont typeface="Arial" panose="020B0604020202020204" pitchFamily="34" charset="0"/>
              <a:buNone/>
            </a:pPr>
            <a:r>
              <a:rPr lang="en-US" altLang="el-GR" sz="1600" smtClean="0"/>
              <a:t>public class TextBox implements Observer{</a:t>
            </a:r>
          </a:p>
          <a:p>
            <a:pPr>
              <a:buFont typeface="Arial" panose="020B0604020202020204" pitchFamily="34" charset="0"/>
              <a:buNone/>
            </a:pPr>
            <a:r>
              <a:rPr lang="en-US" altLang="el-GR" sz="1600" smtClean="0"/>
              <a:t>	private Installer installer;</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TextBox(Installer installer) {</a:t>
            </a:r>
          </a:p>
          <a:p>
            <a:pPr>
              <a:buFont typeface="Arial" panose="020B0604020202020204" pitchFamily="34" charset="0"/>
              <a:buNone/>
            </a:pPr>
            <a:r>
              <a:rPr lang="en-US" altLang="el-GR" sz="1600" smtClean="0"/>
              <a:t>		this.installer = installer;</a:t>
            </a:r>
          </a:p>
          <a:p>
            <a:pPr>
              <a:buFont typeface="Arial" panose="020B0604020202020204" pitchFamily="34" charset="0"/>
              <a:buNone/>
            </a:pPr>
            <a:r>
              <a:rPr lang="en-US" altLang="el-GR" sz="1600" smtClean="0"/>
              <a:t>		this.installer.attach(this);</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void print(String message) {</a:t>
            </a:r>
          </a:p>
          <a:p>
            <a:pPr>
              <a:buFont typeface="Arial" panose="020B0604020202020204" pitchFamily="34" charset="0"/>
              <a:buNone/>
            </a:pPr>
            <a:r>
              <a:rPr lang="en-US" altLang="el-GR" sz="1600" smtClean="0"/>
              <a:t>		System.out.println(message);</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r>
            <a:br>
              <a:rPr lang="en-US" altLang="el-GR" sz="1600" smtClean="0"/>
            </a:br>
            <a:r>
              <a:rPr lang="en-US" altLang="el-GR" sz="1600" smtClean="0"/>
              <a:t>public void update(Subject subject) {</a:t>
            </a:r>
          </a:p>
          <a:p>
            <a:pPr>
              <a:buFont typeface="Arial" panose="020B0604020202020204" pitchFamily="34" charset="0"/>
              <a:buNone/>
            </a:pPr>
            <a:r>
              <a:rPr lang="en-US" altLang="el-GR" sz="1600" smtClean="0"/>
              <a:t>		if (subject == installer) {</a:t>
            </a:r>
          </a:p>
          <a:p>
            <a:pPr>
              <a:buFont typeface="Arial" panose="020B0604020202020204" pitchFamily="34" charset="0"/>
              <a:buNone/>
            </a:pPr>
            <a:r>
              <a:rPr lang="en-US" altLang="el-GR" sz="1600" smtClean="0"/>
              <a:t>			print(installer.getFileName());</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a:t>
            </a:r>
          </a:p>
          <a:p>
            <a:pPr>
              <a:buFont typeface="Arial" panose="020B0604020202020204" pitchFamily="34" charset="0"/>
              <a:buNone/>
            </a:pPr>
            <a:endParaRPr lang="en-US" altLang="el-GR" sz="16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παρατηρητής: υλοποίηση</a:t>
            </a:r>
            <a:endParaRPr lang="en-US" altLang="el-GR" smtClean="0"/>
          </a:p>
        </p:txBody>
      </p:sp>
      <p:sp>
        <p:nvSpPr>
          <p:cNvPr id="26627" name="2 - Θέση περιεχομένου"/>
          <p:cNvSpPr>
            <a:spLocks noGrp="1"/>
          </p:cNvSpPr>
          <p:nvPr>
            <p:ph idx="1"/>
          </p:nvPr>
        </p:nvSpPr>
        <p:spPr/>
        <p:txBody>
          <a:bodyPr/>
          <a:lstStyle/>
          <a:p>
            <a:pPr>
              <a:buFont typeface="Arial" panose="020B0604020202020204" pitchFamily="34" charset="0"/>
              <a:buNone/>
            </a:pPr>
            <a:r>
              <a:rPr lang="en-US" altLang="el-GR" sz="1600" smtClean="0"/>
              <a:t>public class ProgressBar implements Observer {</a:t>
            </a:r>
          </a:p>
          <a:p>
            <a:pPr>
              <a:buFont typeface="Arial" panose="020B0604020202020204" pitchFamily="34" charset="0"/>
              <a:buNone/>
            </a:pPr>
            <a:r>
              <a:rPr lang="en-US" altLang="el-GR" sz="1600" smtClean="0"/>
              <a:t>	private Installer installer;</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ProgressBar(Installer installer) {  this.installer = installer; </a:t>
            </a:r>
            <a:r>
              <a:rPr lang="el-GR" altLang="el-GR" sz="1600" smtClean="0"/>
              <a:t> </a:t>
            </a:r>
            <a:r>
              <a:rPr lang="en-US" altLang="el-GR" sz="1600" smtClean="0"/>
              <a:t>this.installer.attach(this);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void refresh(int current, int total) {</a:t>
            </a:r>
          </a:p>
          <a:p>
            <a:pPr>
              <a:buFont typeface="Arial" panose="020B0604020202020204" pitchFamily="34" charset="0"/>
              <a:buNone/>
            </a:pPr>
            <a:r>
              <a:rPr lang="en-US" altLang="el-GR" sz="1600" smtClean="0"/>
              <a:t>		String message = "Progress " + current;</a:t>
            </a:r>
          </a:p>
          <a:p>
            <a:pPr>
              <a:buFont typeface="Arial" panose="020B0604020202020204" pitchFamily="34" charset="0"/>
              <a:buNone/>
            </a:pPr>
            <a:r>
              <a:rPr lang="en-US" altLang="el-GR" sz="1600" smtClean="0"/>
              <a:t>		message += " from " + total;</a:t>
            </a:r>
            <a:r>
              <a:rPr lang="el-GR" altLang="el-GR" sz="1600" smtClean="0"/>
              <a:t>  </a:t>
            </a:r>
            <a:r>
              <a:rPr lang="en-US" altLang="el-GR" sz="1600" smtClean="0"/>
              <a:t>System.out.println(message);</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public void update(Subject subject) {</a:t>
            </a:r>
          </a:p>
          <a:p>
            <a:pPr>
              <a:buFont typeface="Arial" panose="020B0604020202020204" pitchFamily="34" charset="0"/>
              <a:buNone/>
            </a:pPr>
            <a:r>
              <a:rPr lang="en-US" altLang="el-GR" sz="1600" smtClean="0"/>
              <a:t>		if (subject == installer) {</a:t>
            </a:r>
          </a:p>
          <a:p>
            <a:pPr>
              <a:buFont typeface="Arial" panose="020B0604020202020204" pitchFamily="34" charset="0"/>
              <a:buNone/>
            </a:pPr>
            <a:r>
              <a:rPr lang="en-US" altLang="el-GR" sz="1600" smtClean="0"/>
              <a:t>			int index = installer.getCurrentFileIndex();</a:t>
            </a:r>
          </a:p>
          <a:p>
            <a:pPr>
              <a:buFont typeface="Arial" panose="020B0604020202020204" pitchFamily="34" charset="0"/>
              <a:buNone/>
            </a:pPr>
            <a:r>
              <a:rPr lang="en-US" altLang="el-GR" sz="1600" smtClean="0"/>
              <a:t>			int total = installer.getTotalFiles();</a:t>
            </a:r>
          </a:p>
          <a:p>
            <a:pPr>
              <a:buFont typeface="Arial" panose="020B0604020202020204" pitchFamily="34" charset="0"/>
              <a:buNone/>
            </a:pPr>
            <a:r>
              <a:rPr lang="en-US" altLang="el-GR" sz="1600" smtClean="0"/>
              <a:t>			refresh(index, total);</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a:t>
            </a:r>
          </a:p>
          <a:p>
            <a:pPr>
              <a:buFont typeface="Arial" panose="020B0604020202020204" pitchFamily="34" charset="0"/>
              <a:buNone/>
            </a:pPr>
            <a:endParaRPr lang="en-US" altLang="el-GR" sz="16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παρατηρητής: </a:t>
            </a:r>
            <a:r>
              <a:rPr lang="en-US" altLang="el-GR" smtClean="0"/>
              <a:t>pull/push</a:t>
            </a:r>
          </a:p>
        </p:txBody>
      </p:sp>
      <p:sp>
        <p:nvSpPr>
          <p:cNvPr id="27651" name="2 - Θέση περιεχομένου"/>
          <p:cNvSpPr>
            <a:spLocks noGrp="1"/>
          </p:cNvSpPr>
          <p:nvPr>
            <p:ph idx="1"/>
          </p:nvPr>
        </p:nvSpPr>
        <p:spPr/>
        <p:txBody>
          <a:bodyPr/>
          <a:lstStyle/>
          <a:p>
            <a:r>
              <a:rPr lang="el-GR" altLang="el-GR" smtClean="0"/>
              <a:t>Pull το υποκείμενο (subject) στέλνει μόνο το μήνυμα ότι έχει γίνει κάποια άλλη αλλαγή. Οι παρατηρητές ανακαλύπτουν μόνοι τους τη φύση της αλλαγής (ρωτώντας το υποκείμενο). Βλέπε προηγούμενο παράδειγμα η μέθοδος update  έχει ως παράμετρο μόνο το subject και τίποτα άλλο.</a:t>
            </a:r>
          </a:p>
          <a:p>
            <a:r>
              <a:rPr lang="el-GR" altLang="el-GR" smtClean="0"/>
              <a:t>Push το υποκείμενο στέλνει πληροφορία στους παρατηρητές για την πηγή και τη φύση της αλλαγής. </a:t>
            </a:r>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πολλαπλά </a:t>
            </a:r>
            <a:r>
              <a:rPr lang="en-US" altLang="el-GR" smtClean="0"/>
              <a:t>Log</a:t>
            </a:r>
          </a:p>
        </p:txBody>
      </p:sp>
      <p:sp>
        <p:nvSpPr>
          <p:cNvPr id="28675" name="2 - Θέση περιεχομένου"/>
          <p:cNvSpPr>
            <a:spLocks noGrp="1"/>
          </p:cNvSpPr>
          <p:nvPr>
            <p:ph idx="1"/>
          </p:nvPr>
        </p:nvSpPr>
        <p:spPr>
          <a:xfrm>
            <a:off x="457200" y="4508500"/>
            <a:ext cx="8229600" cy="1800225"/>
          </a:xfrm>
        </p:spPr>
        <p:txBody>
          <a:bodyPr/>
          <a:lstStyle/>
          <a:p>
            <a:r>
              <a:rPr lang="el-GR" altLang="el-GR" smtClean="0"/>
              <a:t>Θέλουμε να επεκτείνουμε τη διαδικασία αναφοράς των αποτελεσμάτων σε πολλαπλούς προορισμούς (</a:t>
            </a:r>
            <a:r>
              <a:rPr lang="en-US" altLang="el-GR" smtClean="0"/>
              <a:t>Log)</a:t>
            </a:r>
            <a:r>
              <a:rPr lang="el-GR" altLang="el-GR" smtClean="0"/>
              <a:t>.</a:t>
            </a:r>
          </a:p>
          <a:p>
            <a:r>
              <a:rPr lang="el-GR" altLang="el-GR" smtClean="0"/>
              <a:t>Η ανοιχτή-κλειστή σχεδίαση μας λέει ότι καλύτερα να προσθέτουμε κώδικα παρά να αλλάζουμε των κώδικα που υπάρχει.</a:t>
            </a:r>
            <a:endParaRPr lang="en-US" altLang="el-GR" smtClean="0"/>
          </a:p>
          <a:p>
            <a:endParaRPr lang="en-US" altLang="el-GR" smtClean="0"/>
          </a:p>
        </p:txBody>
      </p:sp>
      <p:pic>
        <p:nvPicPr>
          <p:cNvPr id="28676"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484313"/>
            <a:ext cx="8075612" cy="260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σύνθετο</a:t>
            </a:r>
            <a:endParaRPr lang="en-US" altLang="el-GR" smtClean="0"/>
          </a:p>
        </p:txBody>
      </p:sp>
      <p:sp>
        <p:nvSpPr>
          <p:cNvPr id="29699" name="2 - Θέση περιεχομένου"/>
          <p:cNvSpPr>
            <a:spLocks noGrp="1"/>
          </p:cNvSpPr>
          <p:nvPr>
            <p:ph idx="1"/>
          </p:nvPr>
        </p:nvSpPr>
        <p:spPr>
          <a:xfrm>
            <a:off x="457200" y="5157788"/>
            <a:ext cx="8229600" cy="1150937"/>
          </a:xfrm>
        </p:spPr>
        <p:txBody>
          <a:bodyPr/>
          <a:lstStyle/>
          <a:p>
            <a:r>
              <a:rPr lang="el-GR" altLang="el-GR" smtClean="0"/>
              <a:t>Εισάγουμε μία κλάση που υλοποιεί τη διεπαφή </a:t>
            </a:r>
            <a:r>
              <a:rPr lang="en-US" altLang="el-GR" smtClean="0"/>
              <a:t>Log</a:t>
            </a:r>
            <a:r>
              <a:rPr lang="el-GR" altLang="el-GR" smtClean="0"/>
              <a:t> και ταυτόχρονα φιλοξενεί άλλα αντικείμενα τύπου </a:t>
            </a:r>
            <a:r>
              <a:rPr lang="en-US" altLang="el-GR" smtClean="0"/>
              <a:t>Log. </a:t>
            </a:r>
            <a:r>
              <a:rPr lang="el-GR" altLang="el-GR" smtClean="0"/>
              <a:t>Για τη μέθοδο </a:t>
            </a:r>
            <a:r>
              <a:rPr lang="en-US" altLang="el-GR" smtClean="0"/>
              <a:t>write </a:t>
            </a:r>
            <a:r>
              <a:rPr lang="el-GR" altLang="el-GR" smtClean="0"/>
              <a:t>χρησιμοποιείται μεταβίβαση</a:t>
            </a:r>
            <a:endParaRPr lang="en-US" altLang="el-GR" smtClean="0"/>
          </a:p>
          <a:p>
            <a:endParaRPr lang="en-US" altLang="el-GR" smtClean="0"/>
          </a:p>
        </p:txBody>
      </p:sp>
      <p:pic>
        <p:nvPicPr>
          <p:cNvPr id="29700" name="7 - Εικόνα" descr="CompositeMeteoLo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052513"/>
            <a:ext cx="78486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σύνθετο</a:t>
            </a:r>
            <a:endParaRPr lang="en-US" altLang="el-GR" smtClean="0"/>
          </a:p>
        </p:txBody>
      </p:sp>
      <p:sp>
        <p:nvSpPr>
          <p:cNvPr id="30723" name="2 - Θέση περιεχομένου"/>
          <p:cNvSpPr>
            <a:spLocks noGrp="1"/>
          </p:cNvSpPr>
          <p:nvPr>
            <p:ph idx="1"/>
          </p:nvPr>
        </p:nvSpPr>
        <p:spPr/>
        <p:txBody>
          <a:bodyPr/>
          <a:lstStyle/>
          <a:p>
            <a:r>
              <a:rPr lang="el-GR" altLang="el-GR" smtClean="0"/>
              <a:t>Όνομα: Σύνθετο (</a:t>
            </a:r>
            <a:r>
              <a:rPr lang="en-US" altLang="el-GR" smtClean="0"/>
              <a:t>Composite)</a:t>
            </a:r>
            <a:endParaRPr lang="el-GR" altLang="el-GR" smtClean="0"/>
          </a:p>
          <a:p>
            <a:r>
              <a:rPr lang="el-GR" altLang="el-GR" smtClean="0"/>
              <a:t>Πρόβλημα: Ο χειρισμός σύνθετων δομών από αντικείμενα με τον ίδιο τρόπο όπως τα ατομικά αντικείμενα</a:t>
            </a:r>
          </a:p>
          <a:p>
            <a:r>
              <a:rPr lang="el-GR" altLang="el-GR" smtClean="0"/>
              <a:t>Λύση: Ο ορισμός ατομικών και σύνθετων κλάσεων που υλοποιούν την ίδια διεπαφή. Ο χειρισμός των σύνθετων και ατομικών αντικειμένων γίνεται με το ίδιο τρόπο μέσω του πολυμορφισμού.</a:t>
            </a:r>
          </a:p>
          <a:p>
            <a:r>
              <a:rPr lang="el-GR" altLang="el-GR" smtClean="0"/>
              <a:t>Κατηγορία: Δομικό</a:t>
            </a:r>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σύνθετο: δομή</a:t>
            </a:r>
            <a:endParaRPr lang="en-US" altLang="el-GR" smtClean="0"/>
          </a:p>
        </p:txBody>
      </p:sp>
      <p:pic>
        <p:nvPicPr>
          <p:cNvPr id="31747"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125538"/>
            <a:ext cx="6119812" cy="49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l-GR" altLang="el-GR" smtClean="0"/>
              <a:t>παρατηρητής: πρόβλημα</a:t>
            </a:r>
            <a:endParaRPr lang="en-US" altLang="el-GR" smtClean="0"/>
          </a:p>
        </p:txBody>
      </p:sp>
      <p:sp>
        <p:nvSpPr>
          <p:cNvPr id="14339" name="2 - Θέση περιεχομένου"/>
          <p:cNvSpPr>
            <a:spLocks noGrp="1"/>
          </p:cNvSpPr>
          <p:nvPr>
            <p:ph idx="1"/>
          </p:nvPr>
        </p:nvSpPr>
        <p:spPr>
          <a:xfrm>
            <a:off x="457200" y="3716338"/>
            <a:ext cx="8229600" cy="2592387"/>
          </a:xfrm>
        </p:spPr>
        <p:txBody>
          <a:bodyPr/>
          <a:lstStyle/>
          <a:p>
            <a:r>
              <a:rPr lang="el-GR" altLang="el-GR" smtClean="0"/>
              <a:t>Έστω ότι έχουμε μία κλάση Installer η οποία εγκαθιστά ένα σύνολο αρχείων στον υπολογιστή. </a:t>
            </a:r>
          </a:p>
          <a:p>
            <a:r>
              <a:rPr lang="el-GR" altLang="el-GR" smtClean="0"/>
              <a:t>Κατά την πρόοδο της επεξεργασίας θέλουμε να εμφανίζεται το όνομα του αρχείου σε ένα στοιχείο στη διεπαφή χρήστη (TextBox).</a:t>
            </a:r>
          </a:p>
          <a:p>
            <a:endParaRPr lang="en-US" altLang="el-GR" smtClean="0"/>
          </a:p>
        </p:txBody>
      </p:sp>
      <p:pic>
        <p:nvPicPr>
          <p:cNvPr id="14340" name="Picture 5" descr="09_030_ΠαρατηρητήςΠαράθυρομεΌνομαΑρχείο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196975"/>
            <a:ext cx="3290888"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σύνθετο: πρόβλημα</a:t>
            </a:r>
            <a:endParaRPr lang="en-US" altLang="el-GR" smtClean="0"/>
          </a:p>
        </p:txBody>
      </p:sp>
      <p:sp>
        <p:nvSpPr>
          <p:cNvPr id="32771" name="2 - Θέση περιεχομένου"/>
          <p:cNvSpPr>
            <a:spLocks noGrp="1"/>
          </p:cNvSpPr>
          <p:nvPr>
            <p:ph idx="1"/>
          </p:nvPr>
        </p:nvSpPr>
        <p:spPr>
          <a:xfrm>
            <a:off x="457200" y="4149725"/>
            <a:ext cx="8229600" cy="2159000"/>
          </a:xfrm>
        </p:spPr>
        <p:txBody>
          <a:bodyPr/>
          <a:lstStyle/>
          <a:p>
            <a:pPr>
              <a:buFont typeface="Arial" panose="020B0604020202020204" pitchFamily="34" charset="0"/>
              <a:buNone/>
            </a:pPr>
            <a:r>
              <a:rPr lang="el-GR" altLang="el-GR" smtClean="0"/>
              <a:t>Θέλουμε κάποιες από τις πράξεις (όπως η μετακίνηση) που εφαρμόζουμε σε σχήματα να τις εφαρμόζουμε και σε ομάδες σχημάτων (group1) ή ακόμα και σε ομάδες ομάδων (group2)</a:t>
            </a:r>
            <a:endParaRPr lang="en-US" altLang="el-GR" smtClean="0"/>
          </a:p>
        </p:txBody>
      </p:sp>
      <p:pic>
        <p:nvPicPr>
          <p:cNvPr id="32772" name="Picture 4" descr="ΣύνθετοΠαράδειγμαΣχήματ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196975"/>
            <a:ext cx="5626100" cy="260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σύνθετο: παράδειγμα</a:t>
            </a:r>
            <a:endParaRPr lang="en-US" altLang="el-GR" smtClean="0"/>
          </a:p>
        </p:txBody>
      </p:sp>
      <p:pic>
        <p:nvPicPr>
          <p:cNvPr id="33795"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1268413"/>
            <a:ext cx="6551612" cy="413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σύνθετο: υλοποίηση</a:t>
            </a:r>
            <a:endParaRPr lang="en-US" altLang="el-GR" smtClean="0"/>
          </a:p>
        </p:txBody>
      </p:sp>
      <p:sp>
        <p:nvSpPr>
          <p:cNvPr id="34819" name="2 - Θέση περιεχομένου"/>
          <p:cNvSpPr>
            <a:spLocks noGrp="1"/>
          </p:cNvSpPr>
          <p:nvPr>
            <p:ph idx="1"/>
          </p:nvPr>
        </p:nvSpPr>
        <p:spPr/>
        <p:txBody>
          <a:bodyPr/>
          <a:lstStyle/>
          <a:p>
            <a:pPr>
              <a:buFont typeface="Arial" panose="020B0604020202020204" pitchFamily="34" charset="0"/>
              <a:buNone/>
            </a:pPr>
            <a:r>
              <a:rPr lang="en-US" altLang="el-GR" sz="1800" smtClean="0"/>
              <a:t>public interface Shape {</a:t>
            </a:r>
          </a:p>
          <a:p>
            <a:pPr>
              <a:buFont typeface="Arial" panose="020B0604020202020204" pitchFamily="34" charset="0"/>
              <a:buNone/>
            </a:pPr>
            <a:r>
              <a:rPr lang="en-US" altLang="el-GR" sz="1800" smtClean="0"/>
              <a:t>	public void move();</a:t>
            </a:r>
          </a:p>
          <a:p>
            <a:pPr>
              <a:buFont typeface="Arial" panose="020B0604020202020204" pitchFamily="34" charset="0"/>
              <a:buNone/>
            </a:pPr>
            <a:r>
              <a:rPr lang="en-US" altLang="el-GR" sz="1800" smtClean="0"/>
              <a:t>	public void draw();</a:t>
            </a:r>
          </a:p>
          <a:p>
            <a:pPr>
              <a:buFont typeface="Arial" panose="020B0604020202020204" pitchFamily="34" charset="0"/>
              <a:buNone/>
            </a:pPr>
            <a:r>
              <a:rPr lang="en-US" altLang="el-GR" sz="1800" smtClean="0"/>
              <a:t>}</a:t>
            </a:r>
          </a:p>
          <a:p>
            <a:pPr>
              <a:buFont typeface="Arial" panose="020B0604020202020204" pitchFamily="34" charset="0"/>
              <a:buNone/>
            </a:pPr>
            <a:endParaRPr lang="en-US" altLang="el-GR" sz="1800" smtClean="0"/>
          </a:p>
          <a:p>
            <a:pPr>
              <a:buFont typeface="Arial" panose="020B0604020202020204" pitchFamily="34" charset="0"/>
              <a:buNone/>
            </a:pPr>
            <a:endParaRPr lang="en-US" altLang="el-GR" sz="1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σύνθετο: υλοποίηση</a:t>
            </a:r>
            <a:endParaRPr lang="en-US" altLang="el-GR" smtClean="0"/>
          </a:p>
        </p:txBody>
      </p:sp>
      <p:sp>
        <p:nvSpPr>
          <p:cNvPr id="35843" name="2 - Θέση περιεχομένου"/>
          <p:cNvSpPr>
            <a:spLocks noGrp="1"/>
          </p:cNvSpPr>
          <p:nvPr>
            <p:ph idx="1"/>
          </p:nvPr>
        </p:nvSpPr>
        <p:spPr/>
        <p:txBody>
          <a:bodyPr/>
          <a:lstStyle/>
          <a:p>
            <a:pPr>
              <a:buFont typeface="Arial" panose="020B0604020202020204" pitchFamily="34" charset="0"/>
              <a:buNone/>
            </a:pPr>
            <a:r>
              <a:rPr lang="en-US" altLang="el-GR" sz="1800" smtClean="0"/>
              <a:t>class Rectangle implements Shape{</a:t>
            </a:r>
          </a:p>
          <a:p>
            <a:pPr>
              <a:buFont typeface="Arial" panose="020B0604020202020204" pitchFamily="34" charset="0"/>
              <a:buNone/>
            </a:pPr>
            <a:r>
              <a:rPr lang="en-US" altLang="el-GR" sz="1800" smtClean="0"/>
              <a:t>	public void move() {</a:t>
            </a:r>
          </a:p>
          <a:p>
            <a:pPr>
              <a:buFont typeface="Arial" panose="020B0604020202020204" pitchFamily="34" charset="0"/>
              <a:buNone/>
            </a:pPr>
            <a:r>
              <a:rPr lang="en-US" altLang="el-GR" sz="1800" smtClean="0"/>
              <a:t>		System.out.println("Moving Rectangle...");</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public void draw() {}</a:t>
            </a:r>
          </a:p>
          <a:p>
            <a:pPr>
              <a:buFont typeface="Arial" panose="020B0604020202020204" pitchFamily="34" charset="0"/>
              <a:buNone/>
            </a:pPr>
            <a:r>
              <a:rPr lang="en-US" altLang="el-GR" sz="1800" smtClean="0"/>
              <a:t>}</a:t>
            </a:r>
          </a:p>
          <a:p>
            <a:pPr>
              <a:buFont typeface="Arial" panose="020B0604020202020204" pitchFamily="34" charset="0"/>
              <a:buNone/>
            </a:pPr>
            <a:endParaRPr lang="en-US" altLang="el-GR" sz="1800" smtClean="0"/>
          </a:p>
          <a:p>
            <a:pPr>
              <a:buFont typeface="Arial" panose="020B0604020202020204" pitchFamily="34" charset="0"/>
              <a:buNone/>
            </a:pPr>
            <a:r>
              <a:rPr lang="en-US" altLang="el-GR" sz="1800" smtClean="0"/>
              <a:t>class Circle implements Shape{</a:t>
            </a:r>
          </a:p>
          <a:p>
            <a:pPr>
              <a:buFont typeface="Arial" panose="020B0604020202020204" pitchFamily="34" charset="0"/>
              <a:buNone/>
            </a:pPr>
            <a:r>
              <a:rPr lang="en-US" altLang="el-GR" sz="1800" smtClean="0"/>
              <a:t>	public void move() { </a:t>
            </a:r>
          </a:p>
          <a:p>
            <a:pPr>
              <a:buFont typeface="Arial" panose="020B0604020202020204" pitchFamily="34" charset="0"/>
              <a:buNone/>
            </a:pPr>
            <a:r>
              <a:rPr lang="en-US" altLang="el-GR" sz="1800" smtClean="0"/>
              <a:t>		System.out.println("Moving Circle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public void draw() {}</a:t>
            </a:r>
          </a:p>
          <a:p>
            <a:pPr>
              <a:buFont typeface="Arial" panose="020B0604020202020204" pitchFamily="34" charset="0"/>
              <a:buNone/>
            </a:pPr>
            <a:r>
              <a:rPr lang="en-US" altLang="el-GR" sz="1800" smtClean="0"/>
              <a:t>}</a:t>
            </a:r>
          </a:p>
          <a:p>
            <a:pPr>
              <a:buFont typeface="Arial" panose="020B0604020202020204" pitchFamily="34" charset="0"/>
              <a:buNone/>
            </a:pPr>
            <a:endParaRPr lang="en-US" altLang="el-GR" sz="1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Τίτλος 1"/>
          <p:cNvSpPr>
            <a:spLocks noGrp="1"/>
          </p:cNvSpPr>
          <p:nvPr>
            <p:ph type="title"/>
          </p:nvPr>
        </p:nvSpPr>
        <p:spPr/>
        <p:txBody>
          <a:bodyPr/>
          <a:lstStyle/>
          <a:p>
            <a:r>
              <a:rPr lang="el-GR" altLang="el-GR" smtClean="0"/>
              <a:t>σύνθετο: υλοποίηση</a:t>
            </a:r>
          </a:p>
        </p:txBody>
      </p:sp>
      <p:sp>
        <p:nvSpPr>
          <p:cNvPr id="36867" name="Θέση περιεχομένου 2"/>
          <p:cNvSpPr>
            <a:spLocks noGrp="1"/>
          </p:cNvSpPr>
          <p:nvPr>
            <p:ph idx="1"/>
          </p:nvPr>
        </p:nvSpPr>
        <p:spPr/>
        <p:txBody>
          <a:bodyPr/>
          <a:lstStyle/>
          <a:p>
            <a:pPr>
              <a:buFont typeface="Arial" panose="020B0604020202020204" pitchFamily="34" charset="0"/>
              <a:buNone/>
            </a:pPr>
            <a:r>
              <a:rPr lang="en-US" altLang="el-GR" sz="1800" smtClean="0"/>
              <a:t>class CompositeShape implements Shape {</a:t>
            </a:r>
          </a:p>
          <a:p>
            <a:pPr>
              <a:buFont typeface="Arial" panose="020B0604020202020204" pitchFamily="34" charset="0"/>
              <a:buNone/>
            </a:pPr>
            <a:r>
              <a:rPr lang="en-US" altLang="el-GR" sz="1800" smtClean="0"/>
              <a:t>	List&lt;Shape&gt; shapes = new ArrayList&lt;Shape&gt;();</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public boolean addShape(Shape shape) { return shapes.add(shape);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public boolean removeShape(Shape shape)  { </a:t>
            </a:r>
          </a:p>
          <a:p>
            <a:pPr>
              <a:buFont typeface="Arial" panose="020B0604020202020204" pitchFamily="34" charset="0"/>
              <a:buNone/>
            </a:pPr>
            <a:r>
              <a:rPr lang="en-US" altLang="el-GR" sz="1800" smtClean="0"/>
              <a:t>		return shapes.remove(shape);  }</a:t>
            </a:r>
          </a:p>
          <a:p>
            <a:pPr>
              <a:buFont typeface="Arial" panose="020B0604020202020204" pitchFamily="34" charset="0"/>
              <a:buNone/>
            </a:pPr>
            <a:endParaRPr lang="en-US" altLang="el-GR" sz="1800" smtClean="0"/>
          </a:p>
          <a:p>
            <a:pPr>
              <a:buFont typeface="Arial" panose="020B0604020202020204" pitchFamily="34" charset="0"/>
              <a:buNone/>
            </a:pPr>
            <a:r>
              <a:rPr lang="en-US" altLang="el-GR" sz="1800" smtClean="0"/>
              <a:t>	public void move() {</a:t>
            </a:r>
          </a:p>
          <a:p>
            <a:pPr>
              <a:buFont typeface="Arial" panose="020B0604020202020204" pitchFamily="34" charset="0"/>
              <a:buNone/>
            </a:pPr>
            <a:r>
              <a:rPr lang="en-US" altLang="el-GR" sz="1800" smtClean="0"/>
              <a:t>		for(Shape shape : shapes ) {  shape.move(); 	}	</a:t>
            </a:r>
          </a:p>
          <a:p>
            <a:pPr>
              <a:buFont typeface="Arial" panose="020B0604020202020204" pitchFamily="34" charset="0"/>
              <a:buNone/>
            </a:pPr>
            <a:r>
              <a:rPr lang="en-US" altLang="el-GR" sz="1800" smtClean="0"/>
              <a:t>	}</a:t>
            </a:r>
          </a:p>
          <a:p>
            <a:pPr>
              <a:buFont typeface="Arial" panose="020B0604020202020204" pitchFamily="34" charset="0"/>
              <a:buNone/>
            </a:pPr>
            <a:endParaRPr lang="en-US" altLang="el-GR" sz="1800" smtClean="0"/>
          </a:p>
          <a:p>
            <a:pPr>
              <a:buFont typeface="Arial" panose="020B0604020202020204" pitchFamily="34" charset="0"/>
              <a:buNone/>
            </a:pPr>
            <a:r>
              <a:rPr lang="en-US" altLang="el-GR" sz="1800" smtClean="0"/>
              <a:t>	public void draw() { </a:t>
            </a:r>
          </a:p>
          <a:p>
            <a:pPr>
              <a:buFont typeface="Arial" panose="020B0604020202020204" pitchFamily="34" charset="0"/>
              <a:buNone/>
            </a:pPr>
            <a:r>
              <a:rPr lang="en-US" altLang="el-GR" sz="1800" smtClean="0"/>
              <a:t>		for(Shape shape : shapes ) { shape.draw(); 	}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a:t>
            </a:r>
          </a:p>
          <a:p>
            <a:endParaRPr lang="el-GR" altLang="el-GR" sz="1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παρατηρητής: πρόβλημα</a:t>
            </a:r>
            <a:endParaRPr lang="en-US" altLang="el-GR" smtClean="0"/>
          </a:p>
        </p:txBody>
      </p:sp>
      <p:sp>
        <p:nvSpPr>
          <p:cNvPr id="15363" name="2 - Θέση περιεχομένου"/>
          <p:cNvSpPr>
            <a:spLocks noGrp="1"/>
          </p:cNvSpPr>
          <p:nvPr>
            <p:ph idx="1"/>
          </p:nvPr>
        </p:nvSpPr>
        <p:spPr>
          <a:xfrm>
            <a:off x="457200" y="4437063"/>
            <a:ext cx="8229600" cy="1871662"/>
          </a:xfrm>
        </p:spPr>
        <p:txBody>
          <a:bodyPr/>
          <a:lstStyle/>
          <a:p>
            <a:pPr>
              <a:buFont typeface="Arial" panose="020B0604020202020204" pitchFamily="34" charset="0"/>
              <a:buNone/>
            </a:pPr>
            <a:r>
              <a:rPr lang="el-GR" altLang="el-GR" smtClean="0"/>
              <a:t>Στην αρχική Σχεδίαση τα αντικείμενα της κλάσης Installer στέλνουν μηνύματα στα αντικείμενα της κλάσης TextBox</a:t>
            </a:r>
          </a:p>
          <a:p>
            <a:pPr>
              <a:buFont typeface="Arial" panose="020B0604020202020204" pitchFamily="34" charset="0"/>
              <a:buNone/>
            </a:pPr>
            <a:endParaRPr lang="en-US" altLang="el-GR" smtClean="0"/>
          </a:p>
        </p:txBody>
      </p:sp>
      <p:pic>
        <p:nvPicPr>
          <p:cNvPr id="15364" name="Picture 5" descr="09_031_ΔΑΠαρατηρητήςΜήνυμασεTextBo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1125538"/>
            <a:ext cx="4094163"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παρατηρητής: πρόβλημα</a:t>
            </a:r>
            <a:endParaRPr lang="en-US" altLang="el-GR" smtClean="0"/>
          </a:p>
        </p:txBody>
      </p:sp>
      <p:sp>
        <p:nvSpPr>
          <p:cNvPr id="16387" name="2 - Θέση περιεχομένου"/>
          <p:cNvSpPr>
            <a:spLocks noGrp="1"/>
          </p:cNvSpPr>
          <p:nvPr>
            <p:ph idx="1"/>
          </p:nvPr>
        </p:nvSpPr>
        <p:spPr>
          <a:xfrm>
            <a:off x="457200" y="3860800"/>
            <a:ext cx="8229600" cy="2447925"/>
          </a:xfrm>
        </p:spPr>
        <p:txBody>
          <a:bodyPr/>
          <a:lstStyle/>
          <a:p>
            <a:r>
              <a:rPr lang="el-GR" altLang="el-GR" smtClean="0"/>
              <a:t>Θέλουμε να επεκτείνουμε την αρχική λύση προσθέτοντας και μία μπάρα προόδου (ProgressBar)</a:t>
            </a:r>
          </a:p>
          <a:p>
            <a:endParaRPr lang="en-US" altLang="el-GR" smtClean="0"/>
          </a:p>
        </p:txBody>
      </p:sp>
      <p:pic>
        <p:nvPicPr>
          <p:cNvPr id="16388" name="Picture 5" descr="09_032_ΠαρατηρητήςΠαράθυρομεΌνομαΑρχείουκαιΜπάρ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1196975"/>
            <a:ext cx="3633787" cy="230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παρατηρητής: πρόβλημα</a:t>
            </a:r>
            <a:endParaRPr lang="en-US" altLang="el-GR" smtClean="0"/>
          </a:p>
        </p:txBody>
      </p:sp>
      <p:sp>
        <p:nvSpPr>
          <p:cNvPr id="17411" name="2 - Θέση περιεχομένου"/>
          <p:cNvSpPr>
            <a:spLocks noGrp="1"/>
          </p:cNvSpPr>
          <p:nvPr>
            <p:ph idx="1"/>
          </p:nvPr>
        </p:nvSpPr>
        <p:spPr>
          <a:xfrm>
            <a:off x="457200" y="4292600"/>
            <a:ext cx="8229600" cy="2016125"/>
          </a:xfrm>
        </p:spPr>
        <p:txBody>
          <a:bodyPr/>
          <a:lstStyle/>
          <a:p>
            <a:pPr>
              <a:buFont typeface="Arial" panose="020B0604020202020204" pitchFamily="34" charset="0"/>
              <a:buNone/>
            </a:pPr>
            <a:r>
              <a:rPr lang="el-GR" altLang="el-GR" smtClean="0"/>
              <a:t>Με την εισαγωγή ενός δεύτερου στοιχείου διεπαφής χρήστη αλλάζει ο κώδικας της κλάσης Installer (υψηλή σύζευξη)</a:t>
            </a:r>
          </a:p>
          <a:p>
            <a:pPr>
              <a:buFont typeface="Arial" panose="020B0604020202020204" pitchFamily="34" charset="0"/>
              <a:buNone/>
            </a:pPr>
            <a:endParaRPr lang="en-US" altLang="el-GR" smtClean="0"/>
          </a:p>
        </p:txBody>
      </p:sp>
      <p:pic>
        <p:nvPicPr>
          <p:cNvPr id="17412" name="Picture 5" descr="09_033_ΔΑΠαρατηρητήςΜήνυμασεTextBoxκαιProgressB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125538"/>
            <a:ext cx="4591050"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παρατηρητής: πρόβλημα</a:t>
            </a:r>
            <a:endParaRPr lang="en-US" altLang="el-GR" smtClean="0"/>
          </a:p>
        </p:txBody>
      </p:sp>
      <p:sp>
        <p:nvSpPr>
          <p:cNvPr id="18435" name="2 - Θέση περιεχομένου"/>
          <p:cNvSpPr>
            <a:spLocks noGrp="1"/>
          </p:cNvSpPr>
          <p:nvPr>
            <p:ph idx="1"/>
          </p:nvPr>
        </p:nvSpPr>
        <p:spPr>
          <a:xfrm>
            <a:off x="457200" y="3716338"/>
            <a:ext cx="8229600" cy="2592387"/>
          </a:xfrm>
        </p:spPr>
        <p:txBody>
          <a:bodyPr/>
          <a:lstStyle/>
          <a:p>
            <a:r>
              <a:rPr lang="el-GR" altLang="el-GR" smtClean="0"/>
              <a:t>Η κλάση Installer εξαρτάται από τα στοιχεία της διεπαφής χρήστη.</a:t>
            </a:r>
          </a:p>
          <a:p>
            <a:r>
              <a:rPr lang="el-GR" altLang="el-GR" smtClean="0"/>
              <a:t>Μία καλύτερη σχεδίαση είναι τα αντικείμενα των κλάσεων TextBox και ProgressBar να παρακολουθούν την αλλαγή στην κατάσταση των αντικειμένων της κλάσης Installer και να αποφασίσουν από μόνα τους για το πώς θα αντιδράσουν</a:t>
            </a:r>
          </a:p>
          <a:p>
            <a:endParaRPr lang="en-US" altLang="el-GR" smtClean="0"/>
          </a:p>
        </p:txBody>
      </p:sp>
      <p:pic>
        <p:nvPicPr>
          <p:cNvPr id="18436" name="Picture 5" descr="09_034_ΔΤΠαρατηρητήςΑρχικέςΕξαρτήσειςΦόρτωσηΑρχεί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196975"/>
            <a:ext cx="3105150" cy="207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παρατηρητής</a:t>
            </a:r>
            <a:endParaRPr lang="en-US" altLang="el-GR" smtClean="0"/>
          </a:p>
        </p:txBody>
      </p:sp>
      <p:sp>
        <p:nvSpPr>
          <p:cNvPr id="19459" name="2 - Θέση περιεχομένου"/>
          <p:cNvSpPr>
            <a:spLocks noGrp="1"/>
          </p:cNvSpPr>
          <p:nvPr>
            <p:ph idx="1"/>
          </p:nvPr>
        </p:nvSpPr>
        <p:spPr/>
        <p:txBody>
          <a:bodyPr/>
          <a:lstStyle/>
          <a:p>
            <a:pPr>
              <a:buFont typeface="Arial" panose="020B0604020202020204" pitchFamily="34" charset="0"/>
              <a:buNone/>
            </a:pPr>
            <a:r>
              <a:rPr lang="el-GR" altLang="el-GR" smtClean="0"/>
              <a:t>Όνομα: Παρατηρητής (</a:t>
            </a:r>
            <a:r>
              <a:rPr lang="en-US" altLang="el-GR" smtClean="0"/>
              <a:t>Observer)</a:t>
            </a:r>
            <a:endParaRPr lang="el-GR" altLang="el-GR" smtClean="0"/>
          </a:p>
          <a:p>
            <a:pPr>
              <a:buFont typeface="Arial" panose="020B0604020202020204" pitchFamily="34" charset="0"/>
              <a:buNone/>
            </a:pPr>
            <a:r>
              <a:rPr lang="el-GR" altLang="el-GR" smtClean="0"/>
              <a:t>Πρόβλημα: Κάποια αντικείμενα παρατηρητές θέλουν να παρακολουθούν τις αλλαγές στην κατάσταση ενός παρατηρούμενου αντικειμένου και να αντιδρούν στις αλλαγές αυτές. Επιπλέον επιθυμούμε χαμηλή σύζευξη μεταξύ παρατηρούμενου αντικειμένου και παρατηρητών</a:t>
            </a:r>
          </a:p>
          <a:p>
            <a:pPr>
              <a:buFont typeface="Arial" panose="020B0604020202020204" pitchFamily="34" charset="0"/>
              <a:buNone/>
            </a:pPr>
            <a:r>
              <a:rPr lang="el-GR" altLang="el-GR" smtClean="0"/>
              <a:t>Λύση: Η δημιουργία μίας διεπαφής παρατηρητή. Όλοι οι παρατηρητές υλοποιούν τη διεπαφή αυτή. Το παρατηρούμενο αντικείμενο διατηρεί ένα κατάλογο παρατηρητών στον οποίο μπορεί να εγγραφούν όλοι οι παρατηρητές που παρακολουθούν την κατάστασή του. Το παρατηρούμενο αντικείμενο ενημερώνει όλους τους παρατηρητές για αλλαγές στην κατάστασή του.</a:t>
            </a:r>
          </a:p>
          <a:p>
            <a:pPr>
              <a:buFont typeface="Arial" panose="020B0604020202020204" pitchFamily="34" charset="0"/>
              <a:buNone/>
            </a:pPr>
            <a:r>
              <a:rPr lang="el-GR" altLang="el-GR" smtClean="0"/>
              <a:t>Κατηγορία: Συμπεριφορικό</a:t>
            </a:r>
          </a:p>
          <a:p>
            <a:pPr>
              <a:buFont typeface="Arial" panose="020B0604020202020204" pitchFamily="34" charset="0"/>
              <a:buNone/>
            </a:pPr>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παρατηρητής</a:t>
            </a:r>
            <a:r>
              <a:rPr lang="en-US" altLang="el-GR" smtClean="0"/>
              <a:t>: </a:t>
            </a:r>
            <a:r>
              <a:rPr lang="el-GR" altLang="el-GR" smtClean="0"/>
              <a:t>δομή</a:t>
            </a:r>
            <a:endParaRPr lang="en-US" altLang="el-GR" smtClean="0"/>
          </a:p>
        </p:txBody>
      </p:sp>
      <p:pic>
        <p:nvPicPr>
          <p:cNvPr id="20483" name="Picture 3" descr="ΠαρατηρητήςΔομή"/>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125538"/>
            <a:ext cx="5716588" cy="341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παρατηρητής</a:t>
            </a:r>
            <a:r>
              <a:rPr lang="en-US" altLang="el-GR" smtClean="0"/>
              <a:t>: </a:t>
            </a:r>
            <a:r>
              <a:rPr lang="el-GR" altLang="el-GR" smtClean="0"/>
              <a:t>παράδειγμα</a:t>
            </a:r>
            <a:endParaRPr lang="en-US" altLang="el-GR" smtClean="0"/>
          </a:p>
        </p:txBody>
      </p:sp>
      <p:sp>
        <p:nvSpPr>
          <p:cNvPr id="21507" name="2 - Θέση περιεχομένου"/>
          <p:cNvSpPr>
            <a:spLocks noGrp="1"/>
          </p:cNvSpPr>
          <p:nvPr>
            <p:ph idx="1"/>
          </p:nvPr>
        </p:nvSpPr>
        <p:spPr>
          <a:xfrm>
            <a:off x="457200" y="4797425"/>
            <a:ext cx="8229600" cy="1511300"/>
          </a:xfrm>
        </p:spPr>
        <p:txBody>
          <a:bodyPr/>
          <a:lstStyle/>
          <a:p>
            <a:r>
              <a:rPr lang="el-GR" altLang="el-GR" smtClean="0"/>
              <a:t>Με το πρότυπο σχεδίασης του παρατηρητή αντιστράφηκαν οι εξαρτήσεις. </a:t>
            </a:r>
          </a:p>
          <a:p>
            <a:r>
              <a:rPr lang="el-GR" altLang="el-GR" smtClean="0"/>
              <a:t>Πλέον τα στοιχεία της διεπαφής χρήστη εξαρτώνται από το αντικείμενο που παρέχει τη βασική συμπεριφορά</a:t>
            </a:r>
          </a:p>
          <a:p>
            <a:endParaRPr lang="en-US" altLang="el-GR" smtClean="0"/>
          </a:p>
        </p:txBody>
      </p:sp>
      <p:pic>
        <p:nvPicPr>
          <p:cNvPr id="21508" name="Picture 5" descr="09_036_ΔΤΠαρατηρητήςΕγκατάστασηΑρχεί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196975"/>
            <a:ext cx="5240338" cy="307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555</Words>
  <Application>Microsoft Office PowerPoint</Application>
  <PresentationFormat>Προβολή στην οθόνη (4:3)</PresentationFormat>
  <Paragraphs>151</Paragraphs>
  <Slides>24</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24</vt:i4>
      </vt:variant>
    </vt:vector>
  </HeadingPairs>
  <TitlesOfParts>
    <vt:vector size="27" baseType="lpstr">
      <vt:lpstr>Arial</vt:lpstr>
      <vt:lpstr>Calibri</vt:lpstr>
      <vt:lpstr>Θέμα του Office</vt:lpstr>
      <vt:lpstr>Πρότυπα Σχεδίασης</vt:lpstr>
      <vt:lpstr>παρατηρητής: πρόβλημα</vt:lpstr>
      <vt:lpstr>παρατηρητής: πρόβλημα</vt:lpstr>
      <vt:lpstr>παρατηρητής: πρόβλημα</vt:lpstr>
      <vt:lpstr>παρατηρητής: πρόβλημα</vt:lpstr>
      <vt:lpstr>παρατηρητής: πρόβλημα</vt:lpstr>
      <vt:lpstr>παρατηρητής</vt:lpstr>
      <vt:lpstr>παρατηρητής: δομή</vt:lpstr>
      <vt:lpstr>παρατηρητής: παράδειγμα</vt:lpstr>
      <vt:lpstr>παρατηρητής: υλοποίηση</vt:lpstr>
      <vt:lpstr>παρατηρητής: υλοποίηση</vt:lpstr>
      <vt:lpstr>παρατηρητής: υλοποίηση</vt:lpstr>
      <vt:lpstr>παρατηρητής: υλοποίηση</vt:lpstr>
      <vt:lpstr>παρατηρητής: υλοποίηση</vt:lpstr>
      <vt:lpstr>παρατηρητής: pull/push</vt:lpstr>
      <vt:lpstr>πολλαπλά Log</vt:lpstr>
      <vt:lpstr>σύνθετο</vt:lpstr>
      <vt:lpstr>σύνθετο</vt:lpstr>
      <vt:lpstr>σύνθετο: δομή</vt:lpstr>
      <vt:lpstr>σύνθετο: πρόβλημα</vt:lpstr>
      <vt:lpstr>σύνθετο: παράδειγμα</vt:lpstr>
      <vt:lpstr>σύνθετο: υλοποίηση</vt:lpstr>
      <vt:lpstr>σύνθετο: υλοποίηση</vt:lpstr>
      <vt:lpstr>σύνθετο: υλοποίηση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19</cp:revision>
  <dcterms:created xsi:type="dcterms:W3CDTF">2012-08-02T15:55:49Z</dcterms:created>
  <dcterms:modified xsi:type="dcterms:W3CDTF">2021-10-17T14:15:01Z</dcterms:modified>
</cp:coreProperties>
</file>