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1" r:id="rId3"/>
    <p:sldId id="272" r:id="rId4"/>
    <p:sldId id="273" r:id="rId5"/>
    <p:sldId id="274" r:id="rId6"/>
    <p:sldId id="275" r:id="rId7"/>
    <p:sldId id="276" r:id="rId8"/>
    <p:sldId id="277" r:id="rId9"/>
    <p:sldId id="278" r:id="rId10"/>
    <p:sldId id="279" r:id="rId11"/>
    <p:sldId id="280" r:id="rId12"/>
    <p:sldId id="281" r:id="rId13"/>
    <p:sldId id="282" r:id="rId14"/>
    <p:sldId id="283" r:id="rId15"/>
    <p:sldId id="284" r:id="rId16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C9016"/>
    <a:srgbClr val="FC591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1092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 algn="ctr">
              <a:defRPr sz="3600"/>
            </a:lvl1pPr>
          </a:lstStyle>
          <a:p>
            <a:r>
              <a:rPr lang="el-GR" dirty="0" err="1" smtClean="0"/>
              <a:t>Kλικ</a:t>
            </a:r>
            <a:r>
              <a:rPr lang="el-GR" dirty="0" smtClean="0"/>
              <a:t> για επεξεργασία του τίτλου</a:t>
            </a:r>
            <a:endParaRPr lang="en-US" dirty="0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455635E2-112F-41BF-834E-B2D70D07E470}" type="datetimeFigureOut">
              <a:rPr lang="en-US"/>
              <a:pPr>
                <a:defRPr/>
              </a:pPr>
              <a:t>10/17/2021</a:t>
            </a:fld>
            <a:endParaRPr lang="en-US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mtClean="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9EE68BBE-F271-44EC-8D35-76CAA28AB1BE}" type="slidenum">
              <a:rPr lang="en-US" altLang="el-GR"/>
              <a:pPr>
                <a:defRPr/>
              </a:pPr>
              <a:t>‹#›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32945812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7595561E-0108-4DE1-BC28-7B58775582E6}" type="datetimeFigureOut">
              <a:rPr lang="en-US"/>
              <a:pPr>
                <a:defRPr/>
              </a:pPr>
              <a:t>10/17/2021</a:t>
            </a:fld>
            <a:endParaRPr lang="en-US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mtClean="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9DCCF65C-BBCA-490D-89BD-61018F808ADC}" type="slidenum">
              <a:rPr lang="en-US" altLang="el-GR"/>
              <a:pPr>
                <a:defRPr/>
              </a:pPr>
              <a:t>‹#›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2242449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E7290044-5ADB-4037-A4EE-27D0DC40500F}" type="datetimeFigureOut">
              <a:rPr lang="en-US"/>
              <a:pPr>
                <a:defRPr/>
              </a:pPr>
              <a:t>10/17/2021</a:t>
            </a:fld>
            <a:endParaRPr lang="en-US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mtClean="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EC95AF88-9D5A-4655-BCD7-2D651CCCCA00}" type="slidenum">
              <a:rPr lang="en-US" altLang="el-GR"/>
              <a:pPr>
                <a:defRPr/>
              </a:pPr>
              <a:t>‹#›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28794146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err="1" smtClean="0"/>
              <a:t>Kλικ</a:t>
            </a:r>
            <a:r>
              <a:rPr lang="el-GR" dirty="0" smtClean="0"/>
              <a:t> για επεξεργασία του τίτλου</a:t>
            </a:r>
            <a:endParaRPr lang="en-US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FE46E43E-35FA-4752-950D-5D2C02A0A6BA}" type="datetimeFigureOut">
              <a:rPr lang="en-US"/>
              <a:pPr>
                <a:defRPr/>
              </a:pPr>
              <a:t>10/17/2021</a:t>
            </a:fld>
            <a:endParaRPr lang="en-US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mtClean="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8926B995-A4BF-407A-8233-73CC668904BF}" type="slidenum">
              <a:rPr lang="en-US" altLang="el-GR"/>
              <a:pPr>
                <a:defRPr/>
              </a:pPr>
              <a:t>‹#›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4285130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928E6BFF-73F0-4920-8B99-4456282291AA}" type="datetimeFigureOut">
              <a:rPr lang="en-US"/>
              <a:pPr>
                <a:defRPr/>
              </a:pPr>
              <a:t>10/17/2021</a:t>
            </a:fld>
            <a:endParaRPr lang="en-US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mtClean="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1F3A54C5-8E73-44AB-BA5D-C39404C77E0B}" type="slidenum">
              <a:rPr lang="en-US" altLang="el-GR"/>
              <a:pPr>
                <a:defRPr/>
              </a:pPr>
              <a:t>‹#›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39703729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3EA6914E-5173-489D-803E-4486610B964B}" type="datetimeFigureOut">
              <a:rPr lang="en-US"/>
              <a:pPr>
                <a:defRPr/>
              </a:pPr>
              <a:t>10/17/2021</a:t>
            </a:fld>
            <a:endParaRPr lang="en-US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mtClean="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A194A196-FF0C-4BD9-8433-E5F697173013}" type="slidenum">
              <a:rPr lang="en-US" altLang="el-GR"/>
              <a:pPr>
                <a:defRPr/>
              </a:pPr>
              <a:t>‹#›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16341580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2A3F77E9-BCEB-43F7-A589-8F499AB9B0DB}" type="datetimeFigureOut">
              <a:rPr lang="en-US"/>
              <a:pPr>
                <a:defRPr/>
              </a:pPr>
              <a:t>10/17/2021</a:t>
            </a:fld>
            <a:endParaRPr lang="en-US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mtClean="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058BB6D5-9F7B-4DF3-B3BA-B2D7F5414E72}" type="slidenum">
              <a:rPr lang="en-US" altLang="el-GR"/>
              <a:pPr>
                <a:defRPr/>
              </a:pPr>
              <a:t>‹#›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7168646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B119806B-D78C-4DBB-8C4D-B01C12D7CE84}" type="datetimeFigureOut">
              <a:rPr lang="en-US"/>
              <a:pPr>
                <a:defRPr/>
              </a:pPr>
              <a:t>10/17/2021</a:t>
            </a:fld>
            <a:endParaRPr lang="en-US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mtClean="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041384EF-195D-4291-B3BE-0D8BCE0FCF64}" type="slidenum">
              <a:rPr lang="en-US" altLang="el-GR"/>
              <a:pPr>
                <a:defRPr/>
              </a:pPr>
              <a:t>‹#›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35846354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143850E8-077F-4436-ACCD-6ACEC580459B}" type="datetimeFigureOut">
              <a:rPr lang="en-US"/>
              <a:pPr>
                <a:defRPr/>
              </a:pPr>
              <a:t>10/17/2021</a:t>
            </a:fld>
            <a:endParaRPr lang="en-US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mtClean="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F508FCE3-60FD-4812-BC5E-E2461FC8CF4D}" type="slidenum">
              <a:rPr lang="en-US" altLang="el-GR"/>
              <a:pPr>
                <a:defRPr/>
              </a:pPr>
              <a:t>‹#›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30389048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F7082BBF-6B1A-4585-B493-7CBAB9483011}" type="datetimeFigureOut">
              <a:rPr lang="en-US"/>
              <a:pPr>
                <a:defRPr/>
              </a:pPr>
              <a:t>10/17/2021</a:t>
            </a:fld>
            <a:endParaRPr lang="en-US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mtClean="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352A5F12-CFCE-436C-81D3-49920559B259}" type="slidenum">
              <a:rPr lang="en-US" altLang="el-GR"/>
              <a:pPr>
                <a:defRPr/>
              </a:pPr>
              <a:t>‹#›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18046630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20ABE553-15C6-4E0A-B07A-700DB7157B44}" type="datetimeFigureOut">
              <a:rPr lang="en-US"/>
              <a:pPr>
                <a:defRPr/>
              </a:pPr>
              <a:t>10/17/2021</a:t>
            </a:fld>
            <a:endParaRPr lang="en-US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mtClean="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DF56BD15-537E-47F1-B0B0-5594A8390A7C}" type="slidenum">
              <a:rPr lang="en-US" altLang="el-GR"/>
              <a:pPr>
                <a:defRPr/>
              </a:pPr>
              <a:t>‹#›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18386012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1 - Θέση τίτλου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561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l-GR" altLang="el-GR" smtClean="0"/>
              <a:t>Kλικ για επεξεργασία του τίτλου</a:t>
            </a:r>
            <a:endParaRPr lang="en-US" altLang="el-GR" smtClean="0"/>
          </a:p>
        </p:txBody>
      </p:sp>
      <p:sp>
        <p:nvSpPr>
          <p:cNvPr id="1027" name="2 - Θέση κειμένου"/>
          <p:cNvSpPr>
            <a:spLocks noGrp="1"/>
          </p:cNvSpPr>
          <p:nvPr>
            <p:ph type="body" idx="1"/>
          </p:nvPr>
        </p:nvSpPr>
        <p:spPr bwMode="auto">
          <a:xfrm>
            <a:off x="457200" y="1052513"/>
            <a:ext cx="8229600" cy="5256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l-GR" altLang="el-GR" smtClean="0"/>
              <a:t>Kλικ για επεξεργασία των στυλ του υποδείγματος</a:t>
            </a:r>
          </a:p>
          <a:p>
            <a:pPr lvl="1"/>
            <a:r>
              <a:rPr lang="el-GR" altLang="el-GR" smtClean="0"/>
              <a:t>Δεύτερου επιπέδου</a:t>
            </a:r>
          </a:p>
          <a:p>
            <a:pPr lvl="2"/>
            <a:r>
              <a:rPr lang="el-GR" altLang="el-GR" smtClean="0"/>
              <a:t>Τρίτου επιπέδου</a:t>
            </a:r>
          </a:p>
          <a:p>
            <a:pPr lvl="3"/>
            <a:r>
              <a:rPr lang="el-GR" altLang="el-GR" smtClean="0"/>
              <a:t>Τέταρτου επιπέδου</a:t>
            </a:r>
          </a:p>
          <a:p>
            <a:pPr lvl="4"/>
            <a:r>
              <a:rPr lang="el-GR" altLang="el-GR" smtClean="0"/>
              <a:t>Πέμπτου επιπέδου</a:t>
            </a:r>
            <a:endParaRPr lang="en-US" altLang="el-GR" smtClean="0"/>
          </a:p>
        </p:txBody>
      </p:sp>
      <p:cxnSp>
        <p:nvCxnSpPr>
          <p:cNvPr id="8" name="7 - Ευθεία γραμμή σύνδεσης"/>
          <p:cNvCxnSpPr/>
          <p:nvPr userDrawn="1"/>
        </p:nvCxnSpPr>
        <p:spPr>
          <a:xfrm>
            <a:off x="468313" y="908050"/>
            <a:ext cx="8207375" cy="0"/>
          </a:xfrm>
          <a:prstGeom prst="line">
            <a:avLst/>
          </a:prstGeom>
          <a:ln w="31750">
            <a:solidFill>
              <a:srgbClr val="DC901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0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1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1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1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1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000">
          <a:solidFill>
            <a:schemeClr val="tx1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000">
          <a:solidFill>
            <a:schemeClr val="tx1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000">
          <a:solidFill>
            <a:schemeClr val="tx1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0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1 - Τίτλος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l-GR" altLang="el-GR" smtClean="0"/>
              <a:t>Μετρικές</a:t>
            </a:r>
            <a:endParaRPr lang="en-US" altLang="el-GR" smtClean="0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endParaRPr lang="en-US" dirty="0" smtClean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mtClean="0"/>
              <a:t>παράδειγμα </a:t>
            </a:r>
            <a:r>
              <a:rPr lang="en-US" altLang="el-GR" smtClean="0"/>
              <a:t>LCOM1</a:t>
            </a:r>
          </a:p>
        </p:txBody>
      </p:sp>
      <p:sp>
        <p:nvSpPr>
          <p:cNvPr id="22531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altLang="el-GR" smtClean="0"/>
              <a:t>Ας θεωρήσουμε, για παράδειγμα, ότι μία κλάση έχει τα πεδία f1, f2, f3, και f4 και τις μεθόδους Μ1, Μ2, Μ3, και M4. Τα πεδία που χρησιμοποιεί κάθε μέθοδος είναι:</a:t>
            </a:r>
            <a:br>
              <a:rPr lang="el-GR" altLang="el-GR" smtClean="0"/>
            </a:br>
            <a:r>
              <a:rPr lang="el-GR" altLang="el-GR" smtClean="0"/>
              <a:t>Μ1		f1, f2</a:t>
            </a:r>
            <a:br>
              <a:rPr lang="el-GR" altLang="el-GR" smtClean="0"/>
            </a:br>
            <a:r>
              <a:rPr lang="el-GR" altLang="el-GR" smtClean="0"/>
              <a:t>M2		f3</a:t>
            </a:r>
            <a:br>
              <a:rPr lang="el-GR" altLang="el-GR" smtClean="0"/>
            </a:br>
            <a:r>
              <a:rPr lang="el-GR" altLang="el-GR" smtClean="0"/>
              <a:t>M3		f2, f4</a:t>
            </a:r>
            <a:br>
              <a:rPr lang="el-GR" altLang="el-GR" smtClean="0"/>
            </a:br>
            <a:r>
              <a:rPr lang="el-GR" altLang="el-GR" smtClean="0"/>
              <a:t>M4		f1</a:t>
            </a:r>
          </a:p>
          <a:p>
            <a:r>
              <a:rPr lang="el-GR" altLang="el-GR" smtClean="0"/>
              <a:t>Για να υπολογίσουμε του όρους P και Q, παίρνουμε όλα τα ζεύγη των μεθόδων και εξετάζουμε εάν έχουν κοινά πεδία. Ο όρος P είναι 4, επειδή τα ζεύγη M1-M2, M2-Μ3, M2-M4, M3-M4 δεν έχουν κάποιο κοινό πεδίο. Ο όρος Q είναι 2, επειδή τα ζεύγη M1-M3 και M1-M4  χρησιμοποιούν κοινά πεδία. </a:t>
            </a:r>
          </a:p>
          <a:p>
            <a:r>
              <a:rPr lang="el-GR" altLang="el-GR" smtClean="0"/>
              <a:t>Η μετρική LCOM1 είναι 2.</a:t>
            </a:r>
            <a:endParaRPr lang="en-US" altLang="el-GR" smtClean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mtClean="0"/>
              <a:t>συνεκτικότητα</a:t>
            </a:r>
            <a:endParaRPr lang="en-US" altLang="el-GR" smtClean="0"/>
          </a:p>
        </p:txBody>
      </p:sp>
      <p:sp>
        <p:nvSpPr>
          <p:cNvPr id="23555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altLang="el-GR" smtClean="0"/>
              <a:t>Μία δεύτερη μέτρηση της έλλειψης συνεκτικότητας η LCOM2 έχει διαφορετικό τρόπο υπολογισμού.</a:t>
            </a:r>
          </a:p>
          <a:p>
            <a:r>
              <a:rPr lang="el-GR" altLang="el-GR" smtClean="0"/>
              <a:t>Έστω:</a:t>
            </a:r>
            <a:br>
              <a:rPr lang="el-GR" altLang="el-GR" smtClean="0"/>
            </a:br>
            <a:r>
              <a:rPr lang="el-GR" altLang="el-GR" smtClean="0"/>
              <a:t>M: Το σύνολο των μεθόδων μίας κλάσης όπου ο αριθμός των μεθόδων ορίζεται ως m.</a:t>
            </a:r>
            <a:br>
              <a:rPr lang="el-GR" altLang="el-GR" smtClean="0"/>
            </a:br>
            <a:r>
              <a:rPr lang="el-GR" altLang="el-GR" smtClean="0"/>
              <a:t>F: Το σύνολο των πεδίων της κλάσης.</a:t>
            </a:r>
            <a:br>
              <a:rPr lang="el-GR" altLang="el-GR" smtClean="0"/>
            </a:br>
            <a:r>
              <a:rPr lang="el-GR" altLang="el-GR" smtClean="0"/>
              <a:t>p(f) ο αριθμός των μεθόδων της κλάσης που χρησιμοποιούν το πεδίο f το οποίο ανήκει στο F.</a:t>
            </a:r>
            <a:br>
              <a:rPr lang="el-GR" altLang="el-GR" smtClean="0"/>
            </a:br>
            <a:r>
              <a:rPr lang="el-GR" altLang="el-GR" smtClean="0"/>
              <a:t>ap ο μέσος αριθμητικών των p(f) ως προς το F</a:t>
            </a:r>
          </a:p>
          <a:p>
            <a:r>
              <a:rPr lang="el-GR" altLang="el-GR" smtClean="0"/>
              <a:t>LCOM2 = (ap – m) /  (1 – m)</a:t>
            </a:r>
          </a:p>
          <a:p>
            <a:r>
              <a:rPr lang="el-GR" altLang="el-GR" smtClean="0"/>
              <a:t>Η μετρική LCOM2 κινείται στο πεδίο [0-2]. Η τέλεια συνεκτικότητα είναι, όταν όλες οι μέθοδοι χρησιμοποιούν όλα τα πεδία της κλάσης και η τιμή της LCOM2 είναι 0. Εάν η LCOM2 είναι μεγαλύτερη του 1, έχουμε ένδειξη για χαμηλή συνεκτικότητα.</a:t>
            </a:r>
          </a:p>
          <a:p>
            <a:endParaRPr lang="en-US" altLang="el-GR" smtClean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mtClean="0"/>
              <a:t>παράδειγμα: </a:t>
            </a:r>
            <a:r>
              <a:rPr lang="en-US" altLang="el-GR" smtClean="0"/>
              <a:t>LCOM2</a:t>
            </a:r>
          </a:p>
        </p:txBody>
      </p:sp>
      <p:sp>
        <p:nvSpPr>
          <p:cNvPr id="24579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None/>
            </a:pPr>
            <a:r>
              <a:rPr lang="el-GR" altLang="el-GR" smtClean="0"/>
              <a:t>Για την προηγούμενη περίπτωση έχουμε:</a:t>
            </a:r>
            <a:br>
              <a:rPr lang="el-GR" altLang="el-GR" smtClean="0"/>
            </a:br>
            <a:r>
              <a:rPr lang="el-GR" altLang="el-GR" smtClean="0"/>
              <a:t>m=4</a:t>
            </a:r>
            <a:br>
              <a:rPr lang="el-GR" altLang="el-GR" smtClean="0"/>
            </a:br>
            <a:r>
              <a:rPr lang="el-GR" altLang="el-GR" smtClean="0"/>
              <a:t>p(f1) = 2</a:t>
            </a:r>
            <a:br>
              <a:rPr lang="el-GR" altLang="el-GR" smtClean="0"/>
            </a:br>
            <a:r>
              <a:rPr lang="el-GR" altLang="el-GR" smtClean="0"/>
              <a:t>p(f2) = 2</a:t>
            </a:r>
            <a:br>
              <a:rPr lang="el-GR" altLang="el-GR" smtClean="0"/>
            </a:br>
            <a:r>
              <a:rPr lang="el-GR" altLang="el-GR" smtClean="0"/>
              <a:t>p(f3) = 1</a:t>
            </a:r>
            <a:br>
              <a:rPr lang="el-GR" altLang="el-GR" smtClean="0"/>
            </a:br>
            <a:r>
              <a:rPr lang="el-GR" altLang="el-GR" smtClean="0"/>
              <a:t>p(f4) = 1</a:t>
            </a:r>
            <a:br>
              <a:rPr lang="el-GR" altLang="el-GR" smtClean="0"/>
            </a:br>
            <a:r>
              <a:rPr lang="el-GR" altLang="el-GR" smtClean="0"/>
              <a:t>ap=6/4</a:t>
            </a:r>
            <a:br>
              <a:rPr lang="el-GR" altLang="el-GR" smtClean="0"/>
            </a:br>
            <a:r>
              <a:rPr lang="el-GR" altLang="el-GR" smtClean="0"/>
              <a:t/>
            </a:r>
            <a:br>
              <a:rPr lang="el-GR" altLang="el-GR" smtClean="0"/>
            </a:br>
            <a:r>
              <a:rPr lang="el-GR" altLang="el-GR" smtClean="0"/>
              <a:t>Η LCOM2 υπολογίζεται:</a:t>
            </a:r>
            <a:r>
              <a:rPr lang="en-US" altLang="el-GR" smtClean="0"/>
              <a:t> </a:t>
            </a:r>
            <a:r>
              <a:rPr lang="el-GR" altLang="el-GR" smtClean="0"/>
              <a:t>LCOM2 = 0,83</a:t>
            </a:r>
          </a:p>
          <a:p>
            <a:endParaRPr lang="en-US" altLang="el-GR" smtClean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mtClean="0"/>
              <a:t>σύζευξη</a:t>
            </a:r>
            <a:endParaRPr lang="en-US" altLang="el-GR" smtClean="0"/>
          </a:p>
        </p:txBody>
      </p:sp>
      <p:sp>
        <p:nvSpPr>
          <p:cNvPr id="2560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altLang="el-GR" smtClean="0"/>
              <a:t>Οι απλούστερες μετρικές της σύζευξης είναι το fan-in και το fan-out. </a:t>
            </a:r>
          </a:p>
          <a:p>
            <a:r>
              <a:rPr lang="el-GR" altLang="el-GR" smtClean="0"/>
              <a:t>Για μία μονάδα λογισμικού το fan-in υπολογίζεται ως ο αριθμός των μονάδων που χρησιμοποιούν τη συγκεκριμένη μονάδα. </a:t>
            </a:r>
          </a:p>
          <a:p>
            <a:r>
              <a:rPr lang="el-GR" altLang="el-GR" smtClean="0"/>
              <a:t>Το fan-out αποτυπώνει την αντίστροφη σχέση. Τον αριθμό των μονάδων λογισμικού που χρησιμοποιεί η συγκεκριμένη μονάδα.</a:t>
            </a:r>
          </a:p>
          <a:p>
            <a:r>
              <a:rPr lang="el-GR" altLang="el-GR" smtClean="0"/>
              <a:t>Για το αντικειμενοστρεφές λογισμικό οι δύο μετρικές χρησιμοποιούνται σε επίπεδο κλάσης. </a:t>
            </a:r>
          </a:p>
          <a:p>
            <a:r>
              <a:rPr lang="el-GR" altLang="el-GR" smtClean="0"/>
              <a:t>Έτσι για μία κλάση υπολογίζουμε το fan-in ως τον αριθμό των κλάσεων που τη χρησιμοποιούν και το fan-out ως τον αριθμό των κλάσεων που χρησιμοποιεί η κλάση.</a:t>
            </a:r>
          </a:p>
          <a:p>
            <a:endParaRPr lang="en-US" altLang="el-GR" smtClean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mtClean="0"/>
              <a:t>σύζευξη</a:t>
            </a:r>
            <a:endParaRPr lang="en-US" altLang="el-GR" smtClean="0"/>
          </a:p>
        </p:txBody>
      </p:sp>
      <p:sp>
        <p:nvSpPr>
          <p:cNvPr id="26627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altLang="el-GR" smtClean="0"/>
              <a:t>Υψηλό fan-out θεωρείται ως ένδειξη υψηλής σύζευξης και πιθανή ένδειξη για τροποποίηση της σχεδίασης. </a:t>
            </a:r>
          </a:p>
          <a:p>
            <a:r>
              <a:rPr lang="el-GR" altLang="el-GR" smtClean="0"/>
              <a:t>Το fan-out το συναντούμε και ως μετρική για τη σύζευξη μεταξύ αντικειμένων (Coupling Between Objects – CBO).</a:t>
            </a:r>
          </a:p>
          <a:p>
            <a:r>
              <a:rPr lang="el-GR" altLang="el-GR" smtClean="0"/>
              <a:t>Η αξιολόγηση υψηλού fan-in είναι πιο σύνθετη. </a:t>
            </a:r>
          </a:p>
          <a:p>
            <a:r>
              <a:rPr lang="el-GR" altLang="el-GR" smtClean="0"/>
              <a:t>Αν για παράδειγμα επιδιώκουμε να μεγιστοποιήσουμε την επαναχρησιμοποίηση μίας κλάσης, τότε υψηλό fan-in σημαίνει και υψηλό βαθμό επαναχρησιμοποίησης και δε θα πρέπει να θεωρείται αναγκαστικά ως κακό σημάδι.</a:t>
            </a:r>
          </a:p>
          <a:p>
            <a:endParaRPr lang="en-US" altLang="el-GR" smtClean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mtClean="0"/>
              <a:t>σύζευξη</a:t>
            </a:r>
            <a:endParaRPr lang="en-US" altLang="el-GR" smtClean="0"/>
          </a:p>
        </p:txBody>
      </p:sp>
      <p:sp>
        <p:nvSpPr>
          <p:cNvPr id="27651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altLang="el-GR" smtClean="0"/>
              <a:t>Οι μετρικές του fan-in και fan-out μπορούν να γενικευτούν και σε επίπεδο πακέτων [Martin 03]. Έτσι ορίζουμε:</a:t>
            </a:r>
          </a:p>
          <a:p>
            <a:pPr lvl="1"/>
            <a:r>
              <a:rPr lang="el-GR" altLang="el-GR" smtClean="0"/>
              <a:t>Φυγόκεντρη Σύζευξη (Efferent Coupling-Ce). Είναι ο αριθμός των κλάσεων εντός του πακέτου οι οποίες εξαρτώνται από κλάσεις εκτός του πακέτου.</a:t>
            </a:r>
          </a:p>
          <a:p>
            <a:pPr lvl="1"/>
            <a:r>
              <a:rPr lang="el-GR" altLang="el-GR" smtClean="0"/>
              <a:t>Κεντρομόλος Σύζευξη (Afferent Coupling – Ca). Είναι ο αριθμός των κλάσεων εκτός του πακέτου οι οποίες εξαρτώνται από τις κλάσεις εντός του πακέτου.</a:t>
            </a:r>
          </a:p>
          <a:p>
            <a:r>
              <a:rPr lang="el-GR" altLang="el-GR" smtClean="0"/>
              <a:t>Μπορούμε να συνδυάσουμε τις δύο μετρικές Ca και Ce για να υπολογίσουμε την αστάθεια (instability) I ενός πακέτου ως εξής:</a:t>
            </a:r>
            <a:br>
              <a:rPr lang="el-GR" altLang="el-GR" smtClean="0"/>
            </a:br>
            <a:r>
              <a:rPr lang="el-GR" altLang="el-GR" smtClean="0"/>
              <a:t/>
            </a:r>
            <a:br>
              <a:rPr lang="el-GR" altLang="el-GR" smtClean="0"/>
            </a:br>
            <a:r>
              <a:rPr lang="el-GR" altLang="el-GR" smtClean="0"/>
              <a:t>I = Ce / (Ca + Ce)</a:t>
            </a:r>
          </a:p>
          <a:p>
            <a:endParaRPr lang="el-GR" altLang="el-GR" smtClean="0"/>
          </a:p>
          <a:p>
            <a:r>
              <a:rPr lang="el-GR" altLang="el-GR" smtClean="0"/>
              <a:t>Η μετρική I της αστάθειας κινείται στο [0-1], όπου το 0 δείχνει τη μέγιστη ευστάθεια και το 1 τη μέγιστη αστάθεια.</a:t>
            </a:r>
          </a:p>
          <a:p>
            <a:endParaRPr lang="el-GR" altLang="el-GR" smtClean="0"/>
          </a:p>
          <a:p>
            <a:endParaRPr lang="en-US" altLang="el-GR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mtClean="0"/>
              <a:t>μετρικές</a:t>
            </a:r>
            <a:endParaRPr lang="en-US" altLang="el-GR" smtClean="0"/>
          </a:p>
        </p:txBody>
      </p:sp>
      <p:sp>
        <p:nvSpPr>
          <p:cNvPr id="14339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altLang="el-GR" smtClean="0"/>
              <a:t>Μετρική (metric) είναι η ποσοτικοποιημένη μέτρηση του βαθμού με τον οποίο ένα σύστημα, μία συνιστώσα ή διαδικασία κατέχει κάποιο συγκεκριμένο χαρακτηριστικό. </a:t>
            </a:r>
          </a:p>
          <a:p>
            <a:r>
              <a:rPr lang="el-GR" altLang="el-GR" smtClean="0"/>
              <a:t>Με άλλα λόγια η μετρική μάς προσφέρει μία ποσοτικοποίηση κάποιου χαρακτηριστικού του λογισμικού. </a:t>
            </a:r>
          </a:p>
          <a:p>
            <a:r>
              <a:rPr lang="el-GR" altLang="el-GR" smtClean="0"/>
              <a:t>Έχουμε για παράδειγμα το χαρακτηριστικό της πολυπλοκότητας του λογισμικού. </a:t>
            </a:r>
          </a:p>
          <a:p>
            <a:r>
              <a:rPr lang="el-GR" altLang="el-GR" smtClean="0"/>
              <a:t>Θα πρέπει να ορίσουμε μία μετρική (ή μετρικές) με την οποία να μπορούμε να ποσοτικοποιήσουμε αυτό το χαρακτηριστικό.</a:t>
            </a:r>
            <a:endParaRPr lang="en-US" altLang="el-GR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mtClean="0"/>
              <a:t>κατηγοριοποίηση μετρικών</a:t>
            </a:r>
            <a:endParaRPr lang="en-US" altLang="el-GR" smtClean="0"/>
          </a:p>
        </p:txBody>
      </p:sp>
      <p:sp>
        <p:nvSpPr>
          <p:cNvPr id="1536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None/>
            </a:pPr>
            <a:r>
              <a:rPr lang="el-GR" altLang="el-GR" smtClean="0"/>
              <a:t>Μία κατηγοριοποίηση των μετρικών για την ανάπτυξη λογισμικού είναι :</a:t>
            </a:r>
          </a:p>
          <a:p>
            <a:r>
              <a:rPr lang="el-GR" altLang="el-GR" smtClean="0"/>
              <a:t>Μετρικές του προϊόντος (product metrics). Είναι μετρικές που σχετίζονται με το προϊόν που αναπτύσσεται.</a:t>
            </a:r>
          </a:p>
          <a:p>
            <a:r>
              <a:rPr lang="el-GR" altLang="el-GR" smtClean="0"/>
              <a:t>Μετρικές του έργου (project metrics). Είναι μετρικές που αφορούν το συγκεκριμένο έργο ανάπτυξης.</a:t>
            </a:r>
          </a:p>
          <a:p>
            <a:r>
              <a:rPr lang="el-GR" altLang="el-GR" smtClean="0"/>
              <a:t>Μετρικές της διαδικασίας (process metrics). Μετρικές που αφορούν την ίδια τη διαδικασία ανάπτυξης λογισμικού και αφορούν πολλά έργα ανάπτυξης στην πάροδο του χρόνου.</a:t>
            </a:r>
          </a:p>
          <a:p>
            <a:endParaRPr lang="en-US" altLang="el-GR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mtClean="0"/>
              <a:t>μέγεθος</a:t>
            </a:r>
            <a:endParaRPr lang="en-US" altLang="el-GR" smtClean="0"/>
          </a:p>
        </p:txBody>
      </p:sp>
      <p:sp>
        <p:nvSpPr>
          <p:cNvPr id="16387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altLang="el-GR" smtClean="0"/>
              <a:t>Η απλούστερη μετρική είναι ο αριθμός των γραμμών κώδικα (Lines of Code ή LOC) ή χιλιάδων γραμμών κώδικα (KLOC). </a:t>
            </a:r>
          </a:p>
          <a:p>
            <a:r>
              <a:rPr lang="el-GR" altLang="el-GR" smtClean="0"/>
              <a:t>Η μέτρηση των γραμμών κώδικα (χωρίς τα σχόλια και κενές γραμμές) γίνεται σε επίπεδο μονάδας (μεθόδου ή κλάσης) ή ακόμα και στο σύνολο του λογισμικού. </a:t>
            </a:r>
          </a:p>
          <a:p>
            <a:r>
              <a:rPr lang="el-GR" altLang="el-GR" smtClean="0"/>
              <a:t>Σε επίπεδο μεθόδου είναι μία ένδειξη για την πολυπλοκότητα και την κατανοησιμότητα της μεθόδου. </a:t>
            </a:r>
          </a:p>
          <a:p>
            <a:r>
              <a:rPr lang="el-GR" altLang="el-GR" smtClean="0"/>
              <a:t>Σε επίπεδο του συνόλου του λογισμικού είναι ένα κριτήριο για να κατατάξουμε την πολυπλοκότητα και το μέγεθος του λογισμικού που αναπτύσσουμε.</a:t>
            </a:r>
            <a:endParaRPr lang="en-US" altLang="el-GR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mtClean="0"/>
              <a:t>πολυπλοκότητα</a:t>
            </a:r>
            <a:endParaRPr lang="en-US" altLang="el-GR" smtClean="0"/>
          </a:p>
        </p:txBody>
      </p:sp>
      <p:sp>
        <p:nvSpPr>
          <p:cNvPr id="17411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altLang="el-GR" smtClean="0"/>
              <a:t>Μία παλαιά μετρική που έχει αποδείξει την αξία της στο πέρασμα του χρόνου είναι η κυκλωματική πολυπλοκότητα (cyclomatic complexity – CC).</a:t>
            </a:r>
          </a:p>
          <a:p>
            <a:r>
              <a:rPr lang="el-GR" altLang="el-GR" smtClean="0"/>
              <a:t>Βασικό κριτήριο για την εκτίμηση της πολυπλοκότητας μίας μονάδας λογισμικού (π.χ. μίας μεθόδου) είναι η διακλάδωση στη ροή ελέγχου. </a:t>
            </a:r>
          </a:p>
          <a:p>
            <a:r>
              <a:rPr lang="el-GR" altLang="el-GR" smtClean="0"/>
              <a:t>Προτάσεις if, switch, for και while διακλαδώνουν τη ροή ελέγχου. </a:t>
            </a:r>
          </a:p>
          <a:p>
            <a:r>
              <a:rPr lang="el-GR" altLang="el-GR" smtClean="0"/>
              <a:t>Το αποτέλεσμα είναι η αύξηση της πολυπλοκότητας του λογισμικού.</a:t>
            </a:r>
          </a:p>
          <a:p>
            <a:endParaRPr lang="en-US" altLang="el-GR" smtClean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mtClean="0"/>
              <a:t>πολυπλοκότητα</a:t>
            </a:r>
            <a:endParaRPr lang="en-US" altLang="el-GR" smtClean="0"/>
          </a:p>
        </p:txBody>
      </p:sp>
      <p:sp>
        <p:nvSpPr>
          <p:cNvPr id="18435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altLang="el-GR" smtClean="0"/>
              <a:t>Η κυκλωματική πολυπλοκότητα μετρά τον αριθμό των διαφορετικών μονοπατιών στη ροή μίας μονάδας. </a:t>
            </a:r>
          </a:p>
          <a:p>
            <a:r>
              <a:rPr lang="el-GR" altLang="el-GR" smtClean="0"/>
              <a:t>Περισσότερα μονοπάτια σημαίνει και μεγαλύτερη πολυπλοκότητα. </a:t>
            </a:r>
          </a:p>
          <a:p>
            <a:r>
              <a:rPr lang="el-GR" altLang="el-GR" smtClean="0"/>
              <a:t>Ο τύπος υπολογισμού της κυκλωματικής πολυπλοκότητας είναι:</a:t>
            </a:r>
            <a:br>
              <a:rPr lang="el-GR" altLang="el-GR" smtClean="0"/>
            </a:br>
            <a:r>
              <a:rPr lang="el-GR" altLang="el-GR" smtClean="0"/>
              <a:t>CC = P + 1</a:t>
            </a:r>
            <a:br>
              <a:rPr lang="el-GR" altLang="el-GR" smtClean="0"/>
            </a:br>
            <a:r>
              <a:rPr lang="el-GR" altLang="el-GR" smtClean="0"/>
              <a:t>Όπου P ο αριθμός των Boolean αποφάσεων σε μια μονάδα. </a:t>
            </a:r>
          </a:p>
          <a:p>
            <a:r>
              <a:rPr lang="el-GR" altLang="el-GR" smtClean="0"/>
              <a:t>Μία σειριακή εκτέλεση εντολών μας δίνει CC=1 και κάθε εντολή ροής ελέγχου προσθέτει κατά ένα.</a:t>
            </a:r>
          </a:p>
          <a:p>
            <a:r>
              <a:rPr lang="el-GR" altLang="el-GR" smtClean="0"/>
              <a:t>Ένας τρόπος υπολογισμού για κώδικα σε Java είναι να ξεκινήσουμε από ένα και να προσθέτουμε κάθε φορά που συναντούμε προτάσεις if, for, while, case και catch ή τους τελεστές &amp;&amp;, || και ?.</a:t>
            </a:r>
          </a:p>
          <a:p>
            <a:endParaRPr lang="en-US" altLang="el-GR" smtClean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mtClean="0"/>
              <a:t>πολυπλοκότητα</a:t>
            </a:r>
            <a:endParaRPr lang="en-US" altLang="el-GR" smtClean="0"/>
          </a:p>
        </p:txBody>
      </p:sp>
      <p:sp>
        <p:nvSpPr>
          <p:cNvPr id="19459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altLang="el-GR" sz="2000" smtClean="0"/>
              <a:t>Στο αντικειμενοστρεφές λογισμικό η κυκλωματική πολυπλοκότητα εφαρμόζεται στο επίπεδο μίας μεθόδου. </a:t>
            </a:r>
          </a:p>
          <a:p>
            <a:r>
              <a:rPr lang="el-GR" altLang="el-GR" sz="2000" smtClean="0"/>
              <a:t>Μία μετρική για την πολυπλοκότητα μίας κλάσης είναι οι Σταθμισμένες Μέθοδοι ανά Κλάση (Weighted Methods per Class – WMC). Υπολογίζεται ως εξής:</a:t>
            </a:r>
            <a:br>
              <a:rPr lang="el-GR" altLang="el-GR" sz="2000" smtClean="0"/>
            </a:br>
            <a:r>
              <a:rPr lang="el-GR" altLang="el-GR" sz="2000" smtClean="0"/>
              <a:t>              n</a:t>
            </a:r>
            <a:br>
              <a:rPr lang="el-GR" altLang="el-GR" sz="2000" smtClean="0"/>
            </a:br>
            <a:r>
              <a:rPr lang="el-GR" altLang="el-GR" sz="2000" smtClean="0"/>
              <a:t>WMC = Σ ci</a:t>
            </a:r>
            <a:br>
              <a:rPr lang="el-GR" altLang="el-GR" sz="2000" smtClean="0"/>
            </a:br>
            <a:r>
              <a:rPr lang="el-GR" altLang="el-GR" sz="2000" smtClean="0"/>
              <a:t>            i = 1</a:t>
            </a:r>
          </a:p>
          <a:p>
            <a:r>
              <a:rPr lang="el-GR" altLang="el-GR" sz="2000" smtClean="0"/>
              <a:t>Η WMC υπολογίζεται ως το άθροισμα των μετρικών της πολυπλοκότητας κάθε μεθόδου για όλες τις μεθόδους (όπου n ο αριθμός των μεθόδων ανά κλάση και ci η πολυπλοκότητα κάθε μεθόδου). </a:t>
            </a:r>
          </a:p>
          <a:p>
            <a:r>
              <a:rPr lang="el-GR" altLang="el-GR" sz="2000" smtClean="0"/>
              <a:t>Η χρήση της μετρικής είναι γενική και δεν ορίζει ποια είναι η μετρική ci της πολυπλοκότητας κάθε μεθόδου. Είναι προφανές ότι, αν θεωρήσουμε ως ci την κυκλωματική πολυπλοκότητα μίας μεθόδου, έχουμε μία μετρική πολυπλοκότητας στο επίπεδο της κλάσης.</a:t>
            </a:r>
          </a:p>
          <a:p>
            <a:endParaRPr lang="el-GR" altLang="el-GR" sz="2000" smtClean="0"/>
          </a:p>
          <a:p>
            <a:endParaRPr lang="en-US" altLang="el-GR" sz="2000" smtClean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mtClean="0"/>
              <a:t>συνεκτικότητα</a:t>
            </a:r>
            <a:endParaRPr lang="en-US" altLang="el-GR" smtClean="0"/>
          </a:p>
        </p:txBody>
      </p:sp>
      <p:sp>
        <p:nvSpPr>
          <p:cNvPr id="2048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altLang="el-GR" smtClean="0"/>
              <a:t>Για την αντικειμενοστρεφή σχεδίαση μία κλάση πρέπει να απεικονίζει μία αφαίρεση. </a:t>
            </a:r>
          </a:p>
          <a:p>
            <a:r>
              <a:rPr lang="el-GR" altLang="el-GR" smtClean="0"/>
              <a:t>Η έλλειψη συνεκτικότητας σημαίνει ότι η κλάση μπορεί να αναπαριστά δύο αφαιρέσεις και ίσως θα πρέπει να αλλάξει η σχεδίαση σε περισσότερες της μίας κλάσης.</a:t>
            </a:r>
          </a:p>
          <a:p>
            <a:r>
              <a:rPr lang="el-GR" altLang="el-GR" smtClean="0"/>
              <a:t>Θα εξετάσουμε δύο μετρικές για τη έλλειψη συνεκτικότητας των μεθόδων μίας κλάσης (Lack of Cohesion in Methods – LCOM). </a:t>
            </a:r>
          </a:p>
          <a:p>
            <a:r>
              <a:rPr lang="el-GR" altLang="el-GR" smtClean="0"/>
              <a:t>Η βασική ιδέα των παρακάτω μετρικών είναι να συσχετίσουμε τις μεθόδους μίας κλάσης με τα πεδία της. </a:t>
            </a:r>
          </a:p>
          <a:p>
            <a:r>
              <a:rPr lang="el-GR" altLang="el-GR" smtClean="0"/>
              <a:t>Μία κλάση θεωρείται συνεκτική, εάν οι μέθοδοι της κλάσης χρησιμοποιούν μεγάλο μέρος των πεδίων της.</a:t>
            </a:r>
          </a:p>
          <a:p>
            <a:endParaRPr lang="en-US" altLang="el-GR" smtClean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mtClean="0"/>
              <a:t>συνεκτικότητα</a:t>
            </a:r>
            <a:endParaRPr lang="en-US" altLang="el-GR" smtClean="0"/>
          </a:p>
        </p:txBody>
      </p:sp>
      <p:sp>
        <p:nvSpPr>
          <p:cNvPr id="21507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altLang="el-GR" smtClean="0"/>
              <a:t>Η πρώτη μετρική LCOM1, λαμβάνει υπόψη της δύο όρους P και Q. </a:t>
            </a:r>
          </a:p>
          <a:p>
            <a:r>
              <a:rPr lang="el-GR" altLang="el-GR" smtClean="0"/>
              <a:t>Ο όρος P είναι ο αριθμός των ζευγών των μεθόδων της κλάσης που δεν έχουν κάποιο κοινό πεδίο. </a:t>
            </a:r>
          </a:p>
          <a:p>
            <a:r>
              <a:rPr lang="el-GR" altLang="el-GR" smtClean="0"/>
              <a:t>Ο όρος Q είναι ο αριθμός των ζευγών των μεθόδων της κλάσης που χρησιμοποιούν έστω και ένα κοινό πεδίο. </a:t>
            </a:r>
          </a:p>
          <a:p>
            <a:r>
              <a:rPr lang="el-GR" altLang="el-GR" smtClean="0"/>
              <a:t>Η μετρική LCOM1 υπολογίζεται ως εξής:</a:t>
            </a:r>
            <a:br>
              <a:rPr lang="el-GR" altLang="el-GR" smtClean="0"/>
            </a:br>
            <a:r>
              <a:rPr lang="el-GR" altLang="el-GR" smtClean="0"/>
              <a:t>LCOM1 = P – Q εάν P &gt; Q, ή 0 εάν P&lt;=Q</a:t>
            </a:r>
          </a:p>
          <a:p>
            <a:r>
              <a:rPr lang="el-GR" altLang="el-GR" smtClean="0"/>
              <a:t>Υψηλές τιμές της μετρικής σημαίνει και χαμηλότερη συνεκτικότητα. Αυτό με τη σειρά του σημαίνει ότι οι μέθοδοι είναι ανόμοιες, επειδή δε χρησιμοποιούν κοινά πεδία της κλάσης. </a:t>
            </a:r>
          </a:p>
          <a:p>
            <a:endParaRPr lang="en-US" altLang="el-GR" smtClean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</TotalTime>
  <Words>850</Words>
  <Application>Microsoft Office PowerPoint</Application>
  <PresentationFormat>Προβολή στην οθόνη (4:3)</PresentationFormat>
  <Paragraphs>73</Paragraphs>
  <Slides>15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2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15</vt:i4>
      </vt:variant>
    </vt:vector>
  </HeadingPairs>
  <TitlesOfParts>
    <vt:vector size="18" baseType="lpstr">
      <vt:lpstr>Arial</vt:lpstr>
      <vt:lpstr>Calibri</vt:lpstr>
      <vt:lpstr>Θέμα του Office</vt:lpstr>
      <vt:lpstr>Μετρικές</vt:lpstr>
      <vt:lpstr>μετρικές</vt:lpstr>
      <vt:lpstr>κατηγοριοποίηση μετρικών</vt:lpstr>
      <vt:lpstr>μέγεθος</vt:lpstr>
      <vt:lpstr>πολυπλοκότητα</vt:lpstr>
      <vt:lpstr>πολυπλοκότητα</vt:lpstr>
      <vt:lpstr>πολυπλοκότητα</vt:lpstr>
      <vt:lpstr>συνεκτικότητα</vt:lpstr>
      <vt:lpstr>συνεκτικότητα</vt:lpstr>
      <vt:lpstr>παράδειγμα LCOM1</vt:lpstr>
      <vt:lpstr>συνεκτικότητα</vt:lpstr>
      <vt:lpstr>παράδειγμα: LCOM2</vt:lpstr>
      <vt:lpstr>σύζευξη</vt:lpstr>
      <vt:lpstr>σύζευξη</vt:lpstr>
      <vt:lpstr>σύζευξη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Διαφάνεια 1</dc:title>
  <dc:creator>Admin</dc:creator>
  <cp:lastModifiedBy>ndia</cp:lastModifiedBy>
  <cp:revision>9</cp:revision>
  <dcterms:created xsi:type="dcterms:W3CDTF">2012-08-02T15:55:49Z</dcterms:created>
  <dcterms:modified xsi:type="dcterms:W3CDTF">2021-10-17T14:14:15Z</dcterms:modified>
</cp:coreProperties>
</file>