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79"/>
  </p:notesMasterIdLst>
  <p:sldIdLst>
    <p:sldId id="256" r:id="rId13"/>
    <p:sldId id="257" r:id="rId14"/>
    <p:sldId id="258" r:id="rId15"/>
    <p:sldId id="259" r:id="rId16"/>
    <p:sldId id="260" r:id="rId17"/>
    <p:sldId id="261" r:id="rId18"/>
    <p:sldId id="262" r:id="rId19"/>
    <p:sldId id="264" r:id="rId20"/>
    <p:sldId id="265" r:id="rId21"/>
    <p:sldId id="266" r:id="rId22"/>
    <p:sldId id="323"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328" r:id="rId39"/>
    <p:sldId id="329"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330"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8" r:id="rId74"/>
    <p:sldId id="319" r:id="rId75"/>
    <p:sldId id="320" r:id="rId76"/>
    <p:sldId id="321" r:id="rId77"/>
    <p:sldId id="322" r:id="rId78"/>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83764234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36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52686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84650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13526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59868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993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30935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198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6604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403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27084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608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08541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813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26883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017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93527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222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6131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41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859001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427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558445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632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5124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837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21787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041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70798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246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160201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451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79360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656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234995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861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134312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065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096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270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71650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945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021668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475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01183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680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325429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885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2383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8089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155135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8294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835134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8499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264755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8704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815338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8909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043465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113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16700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318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44427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150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863032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523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05165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728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547066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933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488873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0137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474450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0342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075132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0547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003149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0752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640564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0957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28466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1161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75318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1366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40703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355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471310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1571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684358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1776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319410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1981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699026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2185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867196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2390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783709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2595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670896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2800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123424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916820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209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360024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414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91190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560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006527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619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209636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824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967584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029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2204684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233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782760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438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035598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6435"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149413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8483"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19954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7651"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220194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147009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anose="02020603050405020304" pitchFamily="18" charset="0"/>
            </a:endParaRPr>
          </a:p>
        </p:txBody>
      </p:sp>
    </p:spTree>
    <p:extLst>
      <p:ext uri="{BB962C8B-B14F-4D97-AF65-F5344CB8AC3E}">
        <p14:creationId xmlns:p14="http://schemas.microsoft.com/office/powerpoint/2010/main" val="35536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Tree>
    <p:extLst>
      <p:ext uri="{BB962C8B-B14F-4D97-AF65-F5344CB8AC3E}">
        <p14:creationId xmlns:p14="http://schemas.microsoft.com/office/powerpoint/2010/main" val="271387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23075735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3E038D0C-4928-44B0-91F1-56F22D869523}" type="slidenum">
              <a:rPr lang="en-US" altLang="el-GR"/>
              <a:pPr>
                <a:defRPr/>
              </a:pPr>
              <a:t>‹#›</a:t>
            </a:fld>
            <a:endParaRPr lang="en-US" altLang="el-GR"/>
          </a:p>
        </p:txBody>
      </p:sp>
    </p:spTree>
    <p:extLst>
      <p:ext uri="{BB962C8B-B14F-4D97-AF65-F5344CB8AC3E}">
        <p14:creationId xmlns:p14="http://schemas.microsoft.com/office/powerpoint/2010/main" val="37684182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D538DF3-74E1-4FA6-81E5-A7A9DE67040E}" type="slidenum">
              <a:rPr lang="en-US" altLang="el-GR"/>
              <a:pPr>
                <a:defRPr/>
              </a:pPr>
              <a:t>‹#›</a:t>
            </a:fld>
            <a:endParaRPr lang="en-US" altLang="el-GR"/>
          </a:p>
        </p:txBody>
      </p:sp>
    </p:spTree>
    <p:extLst>
      <p:ext uri="{BB962C8B-B14F-4D97-AF65-F5344CB8AC3E}">
        <p14:creationId xmlns:p14="http://schemas.microsoft.com/office/powerpoint/2010/main" val="24816608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32307274-0BAC-40DE-B6A8-4D05B5BFD23C}" type="slidenum">
              <a:rPr lang="en-US" altLang="el-GR"/>
              <a:pPr>
                <a:defRPr/>
              </a:pPr>
              <a:t>‹#›</a:t>
            </a:fld>
            <a:endParaRPr lang="en-US" altLang="el-GR"/>
          </a:p>
        </p:txBody>
      </p:sp>
    </p:spTree>
    <p:extLst>
      <p:ext uri="{BB962C8B-B14F-4D97-AF65-F5344CB8AC3E}">
        <p14:creationId xmlns:p14="http://schemas.microsoft.com/office/powerpoint/2010/main" val="40047971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77E79A3D-130C-4581-AF77-C05CF42E82BA}" type="slidenum">
              <a:rPr lang="en-US" altLang="el-GR"/>
              <a:pPr>
                <a:defRPr/>
              </a:pPr>
              <a:t>‹#›</a:t>
            </a:fld>
            <a:endParaRPr lang="en-US" altLang="el-GR"/>
          </a:p>
        </p:txBody>
      </p:sp>
    </p:spTree>
    <p:extLst>
      <p:ext uri="{BB962C8B-B14F-4D97-AF65-F5344CB8AC3E}">
        <p14:creationId xmlns:p14="http://schemas.microsoft.com/office/powerpoint/2010/main" val="607751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68DB2488-6C98-4092-848C-1CEB489266B3}" type="slidenum">
              <a:rPr lang="en-US" altLang="el-GR"/>
              <a:pPr>
                <a:defRPr/>
              </a:pPr>
              <a:t>‹#›</a:t>
            </a:fld>
            <a:endParaRPr lang="en-US" altLang="el-GR"/>
          </a:p>
        </p:txBody>
      </p:sp>
    </p:spTree>
    <p:extLst>
      <p:ext uri="{BB962C8B-B14F-4D97-AF65-F5344CB8AC3E}">
        <p14:creationId xmlns:p14="http://schemas.microsoft.com/office/powerpoint/2010/main" val="28049714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9D6DAEFC-CB4A-449B-ADA9-C245736F4CE2}" type="slidenum">
              <a:rPr lang="en-US" altLang="el-GR"/>
              <a:pPr>
                <a:defRPr/>
              </a:pPr>
              <a:t>‹#›</a:t>
            </a:fld>
            <a:endParaRPr lang="en-US" altLang="el-GR"/>
          </a:p>
        </p:txBody>
      </p:sp>
    </p:spTree>
    <p:extLst>
      <p:ext uri="{BB962C8B-B14F-4D97-AF65-F5344CB8AC3E}">
        <p14:creationId xmlns:p14="http://schemas.microsoft.com/office/powerpoint/2010/main" val="1670090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24328E67-8A74-4C0D-AA0B-1584270939A8}" type="slidenum">
              <a:rPr lang="en-US" altLang="el-GR"/>
              <a:pPr>
                <a:defRPr/>
              </a:pPr>
              <a:t>‹#›</a:t>
            </a:fld>
            <a:endParaRPr lang="en-US" altLang="el-GR"/>
          </a:p>
        </p:txBody>
      </p:sp>
    </p:spTree>
    <p:extLst>
      <p:ext uri="{BB962C8B-B14F-4D97-AF65-F5344CB8AC3E}">
        <p14:creationId xmlns:p14="http://schemas.microsoft.com/office/powerpoint/2010/main" val="3777784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B57529F9-8963-4B5D-B6BF-A3D5E171711B}" type="slidenum">
              <a:rPr lang="en-US" altLang="el-GR"/>
              <a:pPr>
                <a:defRPr/>
              </a:pPr>
              <a:t>‹#›</a:t>
            </a:fld>
            <a:endParaRPr lang="en-US" altLang="el-GR"/>
          </a:p>
        </p:txBody>
      </p:sp>
    </p:spTree>
    <p:extLst>
      <p:ext uri="{BB962C8B-B14F-4D97-AF65-F5344CB8AC3E}">
        <p14:creationId xmlns:p14="http://schemas.microsoft.com/office/powerpoint/2010/main" val="641315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8B25F7BA-D5A7-4B73-8064-B5A95FAEB176}" type="slidenum">
              <a:rPr lang="en-US" altLang="el-GR"/>
              <a:pPr>
                <a:defRPr/>
              </a:pPr>
              <a:t>‹#›</a:t>
            </a:fld>
            <a:endParaRPr lang="en-US" altLang="el-GR"/>
          </a:p>
        </p:txBody>
      </p:sp>
    </p:spTree>
    <p:extLst>
      <p:ext uri="{BB962C8B-B14F-4D97-AF65-F5344CB8AC3E}">
        <p14:creationId xmlns:p14="http://schemas.microsoft.com/office/powerpoint/2010/main" val="1519994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D52C1D26-AC71-41A4-84B5-D477FDAD66D4}" type="slidenum">
              <a:rPr lang="en-US" altLang="el-GR"/>
              <a:pPr>
                <a:defRPr/>
              </a:pPr>
              <a:t>‹#›</a:t>
            </a:fld>
            <a:endParaRPr lang="en-US" altLang="el-GR"/>
          </a:p>
        </p:txBody>
      </p:sp>
    </p:spTree>
    <p:extLst>
      <p:ext uri="{BB962C8B-B14F-4D97-AF65-F5344CB8AC3E}">
        <p14:creationId xmlns:p14="http://schemas.microsoft.com/office/powerpoint/2010/main" val="333889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21422270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E15FC9B-3A01-4FE2-93D6-DAAA4BA8F533}" type="slidenum">
              <a:rPr lang="en-US" altLang="el-GR"/>
              <a:pPr>
                <a:defRPr/>
              </a:pPr>
              <a:t>‹#›</a:t>
            </a:fld>
            <a:endParaRPr lang="en-US" altLang="el-GR"/>
          </a:p>
        </p:txBody>
      </p:sp>
    </p:spTree>
    <p:extLst>
      <p:ext uri="{BB962C8B-B14F-4D97-AF65-F5344CB8AC3E}">
        <p14:creationId xmlns:p14="http://schemas.microsoft.com/office/powerpoint/2010/main" val="2970037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B6ABAAB-3F80-4DAE-A8DC-03E9F8F97A6D}" type="slidenum">
              <a:rPr lang="en-US" altLang="el-GR"/>
              <a:pPr>
                <a:defRPr/>
              </a:pPr>
              <a:t>‹#›</a:t>
            </a:fld>
            <a:endParaRPr lang="en-US" altLang="el-GR"/>
          </a:p>
        </p:txBody>
      </p:sp>
    </p:spTree>
    <p:extLst>
      <p:ext uri="{BB962C8B-B14F-4D97-AF65-F5344CB8AC3E}">
        <p14:creationId xmlns:p14="http://schemas.microsoft.com/office/powerpoint/2010/main" val="248528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63B9857-D722-43F8-AD7C-D48D9CF7F7C0}" type="slidenum">
              <a:rPr lang="en-US" altLang="el-GR"/>
              <a:pPr>
                <a:defRPr/>
              </a:pPr>
              <a:t>‹#›</a:t>
            </a:fld>
            <a:endParaRPr lang="en-US" altLang="el-GR"/>
          </a:p>
        </p:txBody>
      </p:sp>
    </p:spTree>
    <p:extLst>
      <p:ext uri="{BB962C8B-B14F-4D97-AF65-F5344CB8AC3E}">
        <p14:creationId xmlns:p14="http://schemas.microsoft.com/office/powerpoint/2010/main" val="4529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259FA0D-7E3A-42A7-BF1F-A8727512F3FB}" type="slidenum">
              <a:rPr lang="en-US" altLang="el-GR"/>
              <a:pPr>
                <a:defRPr/>
              </a:pPr>
              <a:t>‹#›</a:t>
            </a:fld>
            <a:endParaRPr lang="en-US" altLang="el-GR"/>
          </a:p>
        </p:txBody>
      </p:sp>
    </p:spTree>
    <p:extLst>
      <p:ext uri="{BB962C8B-B14F-4D97-AF65-F5344CB8AC3E}">
        <p14:creationId xmlns:p14="http://schemas.microsoft.com/office/powerpoint/2010/main" val="25931586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A026DDFD-CE47-421E-95CB-67C490C072DF}" type="slidenum">
              <a:rPr lang="en-US" altLang="el-GR"/>
              <a:pPr>
                <a:defRPr/>
              </a:pPr>
              <a:t>‹#›</a:t>
            </a:fld>
            <a:endParaRPr lang="en-US" altLang="el-GR"/>
          </a:p>
        </p:txBody>
      </p:sp>
    </p:spTree>
    <p:extLst>
      <p:ext uri="{BB962C8B-B14F-4D97-AF65-F5344CB8AC3E}">
        <p14:creationId xmlns:p14="http://schemas.microsoft.com/office/powerpoint/2010/main" val="41882141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1E57427E-BEB5-4739-800A-17C1174BDBAB}" type="slidenum">
              <a:rPr lang="en-US" altLang="el-GR"/>
              <a:pPr>
                <a:defRPr/>
              </a:pPr>
              <a:t>‹#›</a:t>
            </a:fld>
            <a:endParaRPr lang="en-US" altLang="el-GR"/>
          </a:p>
        </p:txBody>
      </p:sp>
    </p:spTree>
    <p:extLst>
      <p:ext uri="{BB962C8B-B14F-4D97-AF65-F5344CB8AC3E}">
        <p14:creationId xmlns:p14="http://schemas.microsoft.com/office/powerpoint/2010/main" val="42761445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91C8ECD0-B703-4860-8DFD-2E5A11A1CBE1}" type="slidenum">
              <a:rPr lang="en-US" altLang="el-GR"/>
              <a:pPr>
                <a:defRPr/>
              </a:pPr>
              <a:t>‹#›</a:t>
            </a:fld>
            <a:endParaRPr lang="en-US" altLang="el-GR"/>
          </a:p>
        </p:txBody>
      </p:sp>
    </p:spTree>
    <p:extLst>
      <p:ext uri="{BB962C8B-B14F-4D97-AF65-F5344CB8AC3E}">
        <p14:creationId xmlns:p14="http://schemas.microsoft.com/office/powerpoint/2010/main" val="9126506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A4A34FC8-6021-4BD4-8BB7-CC760953FF90}" type="slidenum">
              <a:rPr lang="en-US" altLang="el-GR"/>
              <a:pPr>
                <a:defRPr/>
              </a:pPr>
              <a:t>‹#›</a:t>
            </a:fld>
            <a:endParaRPr lang="en-US" altLang="el-GR"/>
          </a:p>
        </p:txBody>
      </p:sp>
    </p:spTree>
    <p:extLst>
      <p:ext uri="{BB962C8B-B14F-4D97-AF65-F5344CB8AC3E}">
        <p14:creationId xmlns:p14="http://schemas.microsoft.com/office/powerpoint/2010/main" val="2925647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A6C88AE-9153-4E45-8EA2-7144FFE63C07}" type="slidenum">
              <a:rPr lang="en-US" altLang="el-GR"/>
              <a:pPr>
                <a:defRPr/>
              </a:pPr>
              <a:t>‹#›</a:t>
            </a:fld>
            <a:endParaRPr lang="en-US" altLang="el-GR"/>
          </a:p>
        </p:txBody>
      </p:sp>
    </p:spTree>
    <p:extLst>
      <p:ext uri="{BB962C8B-B14F-4D97-AF65-F5344CB8AC3E}">
        <p14:creationId xmlns:p14="http://schemas.microsoft.com/office/powerpoint/2010/main" val="323367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376D7A0-A107-4E95-9DCF-AEFCA201414B}" type="slidenum">
              <a:rPr lang="en-US" altLang="el-GR"/>
              <a:pPr>
                <a:defRPr/>
              </a:pPr>
              <a:t>‹#›</a:t>
            </a:fld>
            <a:endParaRPr lang="en-US" altLang="el-GR"/>
          </a:p>
        </p:txBody>
      </p:sp>
    </p:spTree>
    <p:extLst>
      <p:ext uri="{BB962C8B-B14F-4D97-AF65-F5344CB8AC3E}">
        <p14:creationId xmlns:p14="http://schemas.microsoft.com/office/powerpoint/2010/main" val="43486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D5AADD1-1B4B-4619-95CA-DCD49B5D4A00}" type="slidenum">
              <a:rPr lang="en-US" altLang="el-GR"/>
              <a:pPr>
                <a:defRPr/>
              </a:pPr>
              <a:t>‹#›</a:t>
            </a:fld>
            <a:endParaRPr lang="en-US" altLang="el-GR"/>
          </a:p>
        </p:txBody>
      </p:sp>
    </p:spTree>
    <p:extLst>
      <p:ext uri="{BB962C8B-B14F-4D97-AF65-F5344CB8AC3E}">
        <p14:creationId xmlns:p14="http://schemas.microsoft.com/office/powerpoint/2010/main" val="4001444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13FDA1B-D5DE-434A-824C-20B7B8A3FF9F}" type="slidenum">
              <a:rPr lang="en-US" altLang="el-GR"/>
              <a:pPr>
                <a:defRPr/>
              </a:pPr>
              <a:t>‹#›</a:t>
            </a:fld>
            <a:endParaRPr lang="en-US" altLang="el-GR"/>
          </a:p>
        </p:txBody>
      </p:sp>
    </p:spTree>
    <p:extLst>
      <p:ext uri="{BB962C8B-B14F-4D97-AF65-F5344CB8AC3E}">
        <p14:creationId xmlns:p14="http://schemas.microsoft.com/office/powerpoint/2010/main" val="3945264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2C49ADB-F28D-4DE7-A4BB-0FF75A00CA8D}" type="slidenum">
              <a:rPr lang="en-US" altLang="el-GR"/>
              <a:pPr>
                <a:defRPr/>
              </a:pPr>
              <a:t>‹#›</a:t>
            </a:fld>
            <a:endParaRPr lang="en-US" altLang="el-GR"/>
          </a:p>
        </p:txBody>
      </p:sp>
    </p:spTree>
    <p:extLst>
      <p:ext uri="{BB962C8B-B14F-4D97-AF65-F5344CB8AC3E}">
        <p14:creationId xmlns:p14="http://schemas.microsoft.com/office/powerpoint/2010/main" val="3024935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0B1D26B-E335-4D9E-8169-20B00C764609}" type="slidenum">
              <a:rPr lang="en-US" altLang="el-GR"/>
              <a:pPr>
                <a:defRPr/>
              </a:pPr>
              <a:t>‹#›</a:t>
            </a:fld>
            <a:endParaRPr lang="en-US" altLang="el-GR"/>
          </a:p>
        </p:txBody>
      </p:sp>
    </p:spTree>
    <p:extLst>
      <p:ext uri="{BB962C8B-B14F-4D97-AF65-F5344CB8AC3E}">
        <p14:creationId xmlns:p14="http://schemas.microsoft.com/office/powerpoint/2010/main" val="22780833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1186DCAD-FDA7-4C74-93E6-4DE6640832D6}" type="slidenum">
              <a:rPr lang="en-US" altLang="el-GR"/>
              <a:pPr>
                <a:defRPr/>
              </a:pPr>
              <a:t>‹#›</a:t>
            </a:fld>
            <a:endParaRPr lang="en-US" altLang="el-GR"/>
          </a:p>
        </p:txBody>
      </p:sp>
    </p:spTree>
    <p:extLst>
      <p:ext uri="{BB962C8B-B14F-4D97-AF65-F5344CB8AC3E}">
        <p14:creationId xmlns:p14="http://schemas.microsoft.com/office/powerpoint/2010/main" val="13806947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BAFFE90-2A03-493E-A3F3-6416A0135500}" type="slidenum">
              <a:rPr lang="en-US" altLang="el-GR"/>
              <a:pPr>
                <a:defRPr/>
              </a:pPr>
              <a:t>‹#›</a:t>
            </a:fld>
            <a:endParaRPr lang="en-US" altLang="el-GR"/>
          </a:p>
        </p:txBody>
      </p:sp>
    </p:spTree>
    <p:extLst>
      <p:ext uri="{BB962C8B-B14F-4D97-AF65-F5344CB8AC3E}">
        <p14:creationId xmlns:p14="http://schemas.microsoft.com/office/powerpoint/2010/main" val="24585297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1A076E7-8175-4A8C-AA69-5AF120D5589E}" type="slidenum">
              <a:rPr lang="en-US" altLang="el-GR"/>
              <a:pPr>
                <a:defRPr/>
              </a:pPr>
              <a:t>‹#›</a:t>
            </a:fld>
            <a:endParaRPr lang="en-US" altLang="el-GR"/>
          </a:p>
        </p:txBody>
      </p:sp>
    </p:spTree>
    <p:extLst>
      <p:ext uri="{BB962C8B-B14F-4D97-AF65-F5344CB8AC3E}">
        <p14:creationId xmlns:p14="http://schemas.microsoft.com/office/powerpoint/2010/main" val="856713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5DCEC99A-A30F-4A90-B48D-F2E592EA82D7}" type="slidenum">
              <a:rPr lang="en-US" altLang="el-GR"/>
              <a:pPr>
                <a:defRPr/>
              </a:pPr>
              <a:t>‹#›</a:t>
            </a:fld>
            <a:endParaRPr lang="en-US" altLang="el-GR"/>
          </a:p>
        </p:txBody>
      </p:sp>
    </p:spTree>
    <p:extLst>
      <p:ext uri="{BB962C8B-B14F-4D97-AF65-F5344CB8AC3E}">
        <p14:creationId xmlns:p14="http://schemas.microsoft.com/office/powerpoint/2010/main" val="30186742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52009C76-994B-4782-8082-B4D99865A213}" type="slidenum">
              <a:rPr lang="en-US" altLang="el-GR"/>
              <a:pPr>
                <a:defRPr/>
              </a:pPr>
              <a:t>‹#›</a:t>
            </a:fld>
            <a:endParaRPr lang="en-US" altLang="el-GR"/>
          </a:p>
        </p:txBody>
      </p:sp>
    </p:spTree>
    <p:extLst>
      <p:ext uri="{BB962C8B-B14F-4D97-AF65-F5344CB8AC3E}">
        <p14:creationId xmlns:p14="http://schemas.microsoft.com/office/powerpoint/2010/main" val="18443487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F7332657-E06F-45FB-A64D-D27725F1771A}" type="slidenum">
              <a:rPr lang="en-US" altLang="el-GR"/>
              <a:pPr>
                <a:defRPr/>
              </a:pPr>
              <a:t>‹#›</a:t>
            </a:fld>
            <a:endParaRPr lang="en-US" altLang="el-GR"/>
          </a:p>
        </p:txBody>
      </p:sp>
    </p:spTree>
    <p:extLst>
      <p:ext uri="{BB962C8B-B14F-4D97-AF65-F5344CB8AC3E}">
        <p14:creationId xmlns:p14="http://schemas.microsoft.com/office/powerpoint/2010/main" val="16645605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0F27FFA-5F8B-4BE9-BCB6-EC9E66DCCDCD}" type="slidenum">
              <a:rPr lang="en-US" altLang="el-GR"/>
              <a:pPr>
                <a:defRPr/>
              </a:pPr>
              <a:t>‹#›</a:t>
            </a:fld>
            <a:endParaRPr lang="en-US" altLang="el-GR"/>
          </a:p>
        </p:txBody>
      </p:sp>
    </p:spTree>
    <p:extLst>
      <p:ext uri="{BB962C8B-B14F-4D97-AF65-F5344CB8AC3E}">
        <p14:creationId xmlns:p14="http://schemas.microsoft.com/office/powerpoint/2010/main" val="263636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CA6A391C-D133-47BB-9198-4F33EF8991FF}" type="slidenum">
              <a:rPr lang="en-US" altLang="el-GR"/>
              <a:pPr>
                <a:defRPr/>
              </a:pPr>
              <a:t>‹#›</a:t>
            </a:fld>
            <a:endParaRPr lang="en-US" altLang="el-GR"/>
          </a:p>
        </p:txBody>
      </p:sp>
    </p:spTree>
    <p:extLst>
      <p:ext uri="{BB962C8B-B14F-4D97-AF65-F5344CB8AC3E}">
        <p14:creationId xmlns:p14="http://schemas.microsoft.com/office/powerpoint/2010/main" val="37043654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8D27215C-9693-48CF-A094-6E1C3B07EB6A}" type="slidenum">
              <a:rPr lang="en-US" altLang="el-GR"/>
              <a:pPr>
                <a:defRPr/>
              </a:pPr>
              <a:t>‹#›</a:t>
            </a:fld>
            <a:endParaRPr lang="en-US" altLang="el-GR"/>
          </a:p>
        </p:txBody>
      </p:sp>
    </p:spTree>
    <p:extLst>
      <p:ext uri="{BB962C8B-B14F-4D97-AF65-F5344CB8AC3E}">
        <p14:creationId xmlns:p14="http://schemas.microsoft.com/office/powerpoint/2010/main" val="38976458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1BE72E1F-9E46-4ABE-AC86-B43E0AF4B6E2}" type="slidenum">
              <a:rPr lang="en-US" altLang="el-GR"/>
              <a:pPr>
                <a:defRPr/>
              </a:pPr>
              <a:t>‹#›</a:t>
            </a:fld>
            <a:endParaRPr lang="en-US" altLang="el-GR"/>
          </a:p>
        </p:txBody>
      </p:sp>
    </p:spTree>
    <p:extLst>
      <p:ext uri="{BB962C8B-B14F-4D97-AF65-F5344CB8AC3E}">
        <p14:creationId xmlns:p14="http://schemas.microsoft.com/office/powerpoint/2010/main" val="19782625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03899AB-0CF7-4118-A00E-6848F0D404B6}" type="slidenum">
              <a:rPr lang="en-US" altLang="el-GR"/>
              <a:pPr>
                <a:defRPr/>
              </a:pPr>
              <a:t>‹#›</a:t>
            </a:fld>
            <a:endParaRPr lang="en-US" altLang="el-GR"/>
          </a:p>
        </p:txBody>
      </p:sp>
    </p:spTree>
    <p:extLst>
      <p:ext uri="{BB962C8B-B14F-4D97-AF65-F5344CB8AC3E}">
        <p14:creationId xmlns:p14="http://schemas.microsoft.com/office/powerpoint/2010/main" val="1133118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193998C2-6349-4DE0-817B-4691658C98F8}" type="slidenum">
              <a:rPr lang="en-US" altLang="el-GR"/>
              <a:pPr>
                <a:defRPr/>
              </a:pPr>
              <a:t>‹#›</a:t>
            </a:fld>
            <a:endParaRPr lang="en-US" altLang="el-GR"/>
          </a:p>
        </p:txBody>
      </p:sp>
    </p:spTree>
    <p:extLst>
      <p:ext uri="{BB962C8B-B14F-4D97-AF65-F5344CB8AC3E}">
        <p14:creationId xmlns:p14="http://schemas.microsoft.com/office/powerpoint/2010/main" val="2467693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06D8E27A-CBFF-4F86-B58A-3D6CB26FB4D8}" type="slidenum">
              <a:rPr lang="en-US" altLang="el-GR"/>
              <a:pPr>
                <a:defRPr/>
              </a:pPr>
              <a:t>‹#›</a:t>
            </a:fld>
            <a:endParaRPr lang="en-US" altLang="el-GR"/>
          </a:p>
        </p:txBody>
      </p:sp>
    </p:spTree>
    <p:extLst>
      <p:ext uri="{BB962C8B-B14F-4D97-AF65-F5344CB8AC3E}">
        <p14:creationId xmlns:p14="http://schemas.microsoft.com/office/powerpoint/2010/main" val="159455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280B38EE-CBEF-4EE3-B7CD-26431C818162}" type="slidenum">
              <a:rPr lang="en-US" altLang="el-GR"/>
              <a:pPr>
                <a:defRPr/>
              </a:pPr>
              <a:t>‹#›</a:t>
            </a:fld>
            <a:endParaRPr lang="en-US" altLang="el-GR"/>
          </a:p>
        </p:txBody>
      </p:sp>
    </p:spTree>
    <p:extLst>
      <p:ext uri="{BB962C8B-B14F-4D97-AF65-F5344CB8AC3E}">
        <p14:creationId xmlns:p14="http://schemas.microsoft.com/office/powerpoint/2010/main" val="214083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7A7A0144-752D-4EB2-ACA4-14633CB7CE8E}" type="slidenum">
              <a:rPr lang="en-US" altLang="el-GR"/>
              <a:pPr>
                <a:defRPr/>
              </a:pPr>
              <a:t>‹#›</a:t>
            </a:fld>
            <a:endParaRPr lang="en-US" altLang="el-GR"/>
          </a:p>
        </p:txBody>
      </p:sp>
    </p:spTree>
    <p:extLst>
      <p:ext uri="{BB962C8B-B14F-4D97-AF65-F5344CB8AC3E}">
        <p14:creationId xmlns:p14="http://schemas.microsoft.com/office/powerpoint/2010/main" val="1804591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C46E72E2-D308-42A0-BA60-BD8615F53EFC}" type="slidenum">
              <a:rPr lang="en-US" altLang="el-GR"/>
              <a:pPr>
                <a:defRPr/>
              </a:pPr>
              <a:t>‹#›</a:t>
            </a:fld>
            <a:endParaRPr lang="en-US" altLang="el-GR"/>
          </a:p>
        </p:txBody>
      </p:sp>
    </p:spTree>
    <p:extLst>
      <p:ext uri="{BB962C8B-B14F-4D97-AF65-F5344CB8AC3E}">
        <p14:creationId xmlns:p14="http://schemas.microsoft.com/office/powerpoint/2010/main" val="124421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7BD22CC-2D10-43B8-B19D-EEE6E1C32A3C}" type="slidenum">
              <a:rPr lang="en-US" altLang="el-GR"/>
              <a:pPr>
                <a:defRPr/>
              </a:pPr>
              <a:t>‹#›</a:t>
            </a:fld>
            <a:endParaRPr lang="en-US" altLang="el-GR"/>
          </a:p>
        </p:txBody>
      </p:sp>
    </p:spTree>
    <p:extLst>
      <p:ext uri="{BB962C8B-B14F-4D97-AF65-F5344CB8AC3E}">
        <p14:creationId xmlns:p14="http://schemas.microsoft.com/office/powerpoint/2010/main" val="191300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276560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B5E4E159-916C-4EBE-9752-B120F217BD83}" type="slidenum">
              <a:rPr lang="en-US" altLang="el-GR"/>
              <a:pPr>
                <a:defRPr/>
              </a:pPr>
              <a:t>‹#›</a:t>
            </a:fld>
            <a:endParaRPr lang="en-US" altLang="el-GR"/>
          </a:p>
        </p:txBody>
      </p:sp>
    </p:spTree>
    <p:extLst>
      <p:ext uri="{BB962C8B-B14F-4D97-AF65-F5344CB8AC3E}">
        <p14:creationId xmlns:p14="http://schemas.microsoft.com/office/powerpoint/2010/main" val="2072296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3A4FCEA4-74A7-4B84-B811-F40DBC17DF8F}" type="slidenum">
              <a:rPr lang="en-US" altLang="el-GR"/>
              <a:pPr>
                <a:defRPr/>
              </a:pPr>
              <a:t>‹#›</a:t>
            </a:fld>
            <a:endParaRPr lang="en-US" altLang="el-GR"/>
          </a:p>
        </p:txBody>
      </p:sp>
    </p:spTree>
    <p:extLst>
      <p:ext uri="{BB962C8B-B14F-4D97-AF65-F5344CB8AC3E}">
        <p14:creationId xmlns:p14="http://schemas.microsoft.com/office/powerpoint/2010/main" val="79366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C4EBB84-C258-4BFA-BEBD-9E777E67A24A}" type="slidenum">
              <a:rPr lang="en-US" altLang="el-GR"/>
              <a:pPr>
                <a:defRPr/>
              </a:pPr>
              <a:t>‹#›</a:t>
            </a:fld>
            <a:endParaRPr lang="en-US" altLang="el-GR"/>
          </a:p>
        </p:txBody>
      </p:sp>
    </p:spTree>
    <p:extLst>
      <p:ext uri="{BB962C8B-B14F-4D97-AF65-F5344CB8AC3E}">
        <p14:creationId xmlns:p14="http://schemas.microsoft.com/office/powerpoint/2010/main" val="323628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6740E8A-BF06-4AB4-8382-70773B0DEDD8}" type="slidenum">
              <a:rPr lang="en-US" altLang="el-GR"/>
              <a:pPr>
                <a:defRPr/>
              </a:pPr>
              <a:t>‹#›</a:t>
            </a:fld>
            <a:endParaRPr lang="en-US" altLang="el-GR"/>
          </a:p>
        </p:txBody>
      </p:sp>
    </p:spTree>
    <p:extLst>
      <p:ext uri="{BB962C8B-B14F-4D97-AF65-F5344CB8AC3E}">
        <p14:creationId xmlns:p14="http://schemas.microsoft.com/office/powerpoint/2010/main" val="4253523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1212306-B70C-4D86-B30C-CAD312E01CD3}" type="slidenum">
              <a:rPr lang="en-US" altLang="el-GR"/>
              <a:pPr>
                <a:defRPr/>
              </a:pPr>
              <a:t>‹#›</a:t>
            </a:fld>
            <a:endParaRPr lang="en-US" altLang="el-GR"/>
          </a:p>
        </p:txBody>
      </p:sp>
    </p:spTree>
    <p:extLst>
      <p:ext uri="{BB962C8B-B14F-4D97-AF65-F5344CB8AC3E}">
        <p14:creationId xmlns:p14="http://schemas.microsoft.com/office/powerpoint/2010/main" val="992852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1F5A90B-0A04-435C-AD56-D60F1F31FCFD}" type="slidenum">
              <a:rPr lang="en-US" altLang="el-GR"/>
              <a:pPr>
                <a:defRPr/>
              </a:pPr>
              <a:t>‹#›</a:t>
            </a:fld>
            <a:endParaRPr lang="en-US" altLang="el-GR"/>
          </a:p>
        </p:txBody>
      </p:sp>
    </p:spTree>
    <p:extLst>
      <p:ext uri="{BB962C8B-B14F-4D97-AF65-F5344CB8AC3E}">
        <p14:creationId xmlns:p14="http://schemas.microsoft.com/office/powerpoint/2010/main" val="1692298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E94B772D-FCA9-40F4-87C1-C6294A31AD26}" type="slidenum">
              <a:rPr lang="en-US" altLang="el-GR"/>
              <a:pPr>
                <a:defRPr/>
              </a:pPr>
              <a:t>‹#›</a:t>
            </a:fld>
            <a:endParaRPr lang="en-US" altLang="el-GR"/>
          </a:p>
        </p:txBody>
      </p:sp>
    </p:spTree>
    <p:extLst>
      <p:ext uri="{BB962C8B-B14F-4D97-AF65-F5344CB8AC3E}">
        <p14:creationId xmlns:p14="http://schemas.microsoft.com/office/powerpoint/2010/main" val="2605127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CBB0DEE2-4A45-4954-9273-40A24F476BF5}" type="slidenum">
              <a:rPr lang="en-US" altLang="el-GR"/>
              <a:pPr>
                <a:defRPr/>
              </a:pPr>
              <a:t>‹#›</a:t>
            </a:fld>
            <a:endParaRPr lang="en-US" altLang="el-GR"/>
          </a:p>
        </p:txBody>
      </p:sp>
    </p:spTree>
    <p:extLst>
      <p:ext uri="{BB962C8B-B14F-4D97-AF65-F5344CB8AC3E}">
        <p14:creationId xmlns:p14="http://schemas.microsoft.com/office/powerpoint/2010/main" val="3229498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30AF4B47-5BB4-4332-AB49-856ECA2E6230}" type="slidenum">
              <a:rPr lang="en-US" altLang="el-GR"/>
              <a:pPr>
                <a:defRPr/>
              </a:pPr>
              <a:t>‹#›</a:t>
            </a:fld>
            <a:endParaRPr lang="en-US" altLang="el-GR"/>
          </a:p>
        </p:txBody>
      </p:sp>
    </p:spTree>
    <p:extLst>
      <p:ext uri="{BB962C8B-B14F-4D97-AF65-F5344CB8AC3E}">
        <p14:creationId xmlns:p14="http://schemas.microsoft.com/office/powerpoint/2010/main" val="2697360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CBB9CEDB-6BF8-4654-B69F-E7E484223C83}" type="slidenum">
              <a:rPr lang="en-US" altLang="el-GR"/>
              <a:pPr>
                <a:defRPr/>
              </a:pPr>
              <a:t>‹#›</a:t>
            </a:fld>
            <a:endParaRPr lang="en-US" altLang="el-GR"/>
          </a:p>
        </p:txBody>
      </p:sp>
    </p:spTree>
    <p:extLst>
      <p:ext uri="{BB962C8B-B14F-4D97-AF65-F5344CB8AC3E}">
        <p14:creationId xmlns:p14="http://schemas.microsoft.com/office/powerpoint/2010/main" val="98767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08026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2211C462-433F-432F-8151-7FE6BE3930D7}" type="slidenum">
              <a:rPr lang="en-US" altLang="el-GR"/>
              <a:pPr>
                <a:defRPr/>
              </a:pPr>
              <a:t>‹#›</a:t>
            </a:fld>
            <a:endParaRPr lang="en-US" altLang="el-GR"/>
          </a:p>
        </p:txBody>
      </p:sp>
    </p:spTree>
    <p:extLst>
      <p:ext uri="{BB962C8B-B14F-4D97-AF65-F5344CB8AC3E}">
        <p14:creationId xmlns:p14="http://schemas.microsoft.com/office/powerpoint/2010/main" val="194922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0F855DE7-B195-4C6B-80F9-4AA5043B9EDF}" type="slidenum">
              <a:rPr lang="en-US" altLang="el-GR"/>
              <a:pPr>
                <a:defRPr/>
              </a:pPr>
              <a:t>‹#›</a:t>
            </a:fld>
            <a:endParaRPr lang="en-US" altLang="el-GR"/>
          </a:p>
        </p:txBody>
      </p:sp>
    </p:spTree>
    <p:extLst>
      <p:ext uri="{BB962C8B-B14F-4D97-AF65-F5344CB8AC3E}">
        <p14:creationId xmlns:p14="http://schemas.microsoft.com/office/powerpoint/2010/main" val="2130651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50E353D-0EA5-4BA8-8293-21840E16FF15}" type="slidenum">
              <a:rPr lang="en-US" altLang="el-GR"/>
              <a:pPr>
                <a:defRPr/>
              </a:pPr>
              <a:t>‹#›</a:t>
            </a:fld>
            <a:endParaRPr lang="en-US" altLang="el-GR"/>
          </a:p>
        </p:txBody>
      </p:sp>
    </p:spTree>
    <p:extLst>
      <p:ext uri="{BB962C8B-B14F-4D97-AF65-F5344CB8AC3E}">
        <p14:creationId xmlns:p14="http://schemas.microsoft.com/office/powerpoint/2010/main" val="901412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0A69201-063C-405F-8F2B-FAD980A0441D}" type="slidenum">
              <a:rPr lang="en-US" altLang="el-GR"/>
              <a:pPr>
                <a:defRPr/>
              </a:pPr>
              <a:t>‹#›</a:t>
            </a:fld>
            <a:endParaRPr lang="en-US" altLang="el-GR"/>
          </a:p>
        </p:txBody>
      </p:sp>
    </p:spTree>
    <p:extLst>
      <p:ext uri="{BB962C8B-B14F-4D97-AF65-F5344CB8AC3E}">
        <p14:creationId xmlns:p14="http://schemas.microsoft.com/office/powerpoint/2010/main" val="398502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80EBC55-E151-4DBC-B929-F3A85DC515E5}" type="slidenum">
              <a:rPr lang="en-US" altLang="el-GR"/>
              <a:pPr>
                <a:defRPr/>
              </a:pPr>
              <a:t>‹#›</a:t>
            </a:fld>
            <a:endParaRPr lang="en-US" altLang="el-GR"/>
          </a:p>
        </p:txBody>
      </p:sp>
    </p:spTree>
    <p:extLst>
      <p:ext uri="{BB962C8B-B14F-4D97-AF65-F5344CB8AC3E}">
        <p14:creationId xmlns:p14="http://schemas.microsoft.com/office/powerpoint/2010/main" val="34207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D9033D31-52C0-46E8-A24F-130BFB5F7177}" type="slidenum">
              <a:rPr lang="en-US" altLang="el-GR"/>
              <a:pPr>
                <a:defRPr/>
              </a:pPr>
              <a:t>‹#›</a:t>
            </a:fld>
            <a:endParaRPr lang="en-US" altLang="el-GR"/>
          </a:p>
        </p:txBody>
      </p:sp>
    </p:spTree>
    <p:extLst>
      <p:ext uri="{BB962C8B-B14F-4D97-AF65-F5344CB8AC3E}">
        <p14:creationId xmlns:p14="http://schemas.microsoft.com/office/powerpoint/2010/main" val="3767778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CB43356C-B926-4518-A1AD-F01E017AB767}" type="slidenum">
              <a:rPr lang="en-US" altLang="el-GR"/>
              <a:pPr>
                <a:defRPr/>
              </a:pPr>
              <a:t>‹#›</a:t>
            </a:fld>
            <a:endParaRPr lang="en-US" altLang="el-GR"/>
          </a:p>
        </p:txBody>
      </p:sp>
    </p:spTree>
    <p:extLst>
      <p:ext uri="{BB962C8B-B14F-4D97-AF65-F5344CB8AC3E}">
        <p14:creationId xmlns:p14="http://schemas.microsoft.com/office/powerpoint/2010/main" val="3655493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2F6B10CB-E1B7-4F98-8EF7-83E614EA716D}" type="slidenum">
              <a:rPr lang="en-US" altLang="el-GR"/>
              <a:pPr>
                <a:defRPr/>
              </a:pPr>
              <a:t>‹#›</a:t>
            </a:fld>
            <a:endParaRPr lang="en-US" altLang="el-GR"/>
          </a:p>
        </p:txBody>
      </p:sp>
    </p:spTree>
    <p:extLst>
      <p:ext uri="{BB962C8B-B14F-4D97-AF65-F5344CB8AC3E}">
        <p14:creationId xmlns:p14="http://schemas.microsoft.com/office/powerpoint/2010/main" val="1101780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4135356D-7887-45CE-8B42-C2DFC87186AB}" type="slidenum">
              <a:rPr lang="en-US" altLang="el-GR"/>
              <a:pPr>
                <a:defRPr/>
              </a:pPr>
              <a:t>‹#›</a:t>
            </a:fld>
            <a:endParaRPr lang="en-US" altLang="el-GR"/>
          </a:p>
        </p:txBody>
      </p:sp>
    </p:spTree>
    <p:extLst>
      <p:ext uri="{BB962C8B-B14F-4D97-AF65-F5344CB8AC3E}">
        <p14:creationId xmlns:p14="http://schemas.microsoft.com/office/powerpoint/2010/main" val="3143906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D91907C0-9C4B-4FAC-BE05-31B76FAA2AD4}" type="slidenum">
              <a:rPr lang="en-US" altLang="el-GR"/>
              <a:pPr>
                <a:defRPr/>
              </a:pPr>
              <a:t>‹#›</a:t>
            </a:fld>
            <a:endParaRPr lang="en-US" altLang="el-GR"/>
          </a:p>
        </p:txBody>
      </p:sp>
    </p:spTree>
    <p:extLst>
      <p:ext uri="{BB962C8B-B14F-4D97-AF65-F5344CB8AC3E}">
        <p14:creationId xmlns:p14="http://schemas.microsoft.com/office/powerpoint/2010/main" val="358379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57465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33501474-1CD0-40C8-9102-1F38F80A5E77}" type="slidenum">
              <a:rPr lang="en-US" altLang="el-GR"/>
              <a:pPr>
                <a:defRPr/>
              </a:pPr>
              <a:t>‹#›</a:t>
            </a:fld>
            <a:endParaRPr lang="en-US" altLang="el-GR"/>
          </a:p>
        </p:txBody>
      </p:sp>
    </p:spTree>
    <p:extLst>
      <p:ext uri="{BB962C8B-B14F-4D97-AF65-F5344CB8AC3E}">
        <p14:creationId xmlns:p14="http://schemas.microsoft.com/office/powerpoint/2010/main" val="984776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6EAEFE9-070E-44B0-B1E2-B6CDE5DE539D}" type="slidenum">
              <a:rPr lang="en-US" altLang="el-GR"/>
              <a:pPr>
                <a:defRPr/>
              </a:pPr>
              <a:t>‹#›</a:t>
            </a:fld>
            <a:endParaRPr lang="en-US" altLang="el-GR"/>
          </a:p>
        </p:txBody>
      </p:sp>
    </p:spTree>
    <p:extLst>
      <p:ext uri="{BB962C8B-B14F-4D97-AF65-F5344CB8AC3E}">
        <p14:creationId xmlns:p14="http://schemas.microsoft.com/office/powerpoint/2010/main" val="232418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2FB5A3D3-485C-4E4E-B01D-E82F3B75F4AF}" type="slidenum">
              <a:rPr lang="en-US" altLang="el-GR"/>
              <a:pPr>
                <a:defRPr/>
              </a:pPr>
              <a:t>‹#›</a:t>
            </a:fld>
            <a:endParaRPr lang="en-US" altLang="el-GR"/>
          </a:p>
        </p:txBody>
      </p:sp>
    </p:spTree>
    <p:extLst>
      <p:ext uri="{BB962C8B-B14F-4D97-AF65-F5344CB8AC3E}">
        <p14:creationId xmlns:p14="http://schemas.microsoft.com/office/powerpoint/2010/main" val="290156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A2212EF-6B49-4A2F-903E-62730E6C16FB}" type="slidenum">
              <a:rPr lang="en-US" altLang="el-GR"/>
              <a:pPr>
                <a:defRPr/>
              </a:pPr>
              <a:t>‹#›</a:t>
            </a:fld>
            <a:endParaRPr lang="en-US" altLang="el-GR"/>
          </a:p>
        </p:txBody>
      </p:sp>
    </p:spTree>
    <p:extLst>
      <p:ext uri="{BB962C8B-B14F-4D97-AF65-F5344CB8AC3E}">
        <p14:creationId xmlns:p14="http://schemas.microsoft.com/office/powerpoint/2010/main" val="4172576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F4915E8-A402-4119-823B-086A43110439}" type="slidenum">
              <a:rPr lang="en-US" altLang="el-GR"/>
              <a:pPr>
                <a:defRPr/>
              </a:pPr>
              <a:t>‹#›</a:t>
            </a:fld>
            <a:endParaRPr lang="en-US" altLang="el-GR"/>
          </a:p>
        </p:txBody>
      </p:sp>
    </p:spTree>
    <p:extLst>
      <p:ext uri="{BB962C8B-B14F-4D97-AF65-F5344CB8AC3E}">
        <p14:creationId xmlns:p14="http://schemas.microsoft.com/office/powerpoint/2010/main" val="3170814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A8FEDC7-0FF8-4ECA-BA3B-B417C52A28F8}" type="slidenum">
              <a:rPr lang="en-US" altLang="el-GR"/>
              <a:pPr>
                <a:defRPr/>
              </a:pPr>
              <a:t>‹#›</a:t>
            </a:fld>
            <a:endParaRPr lang="en-US" altLang="el-GR"/>
          </a:p>
        </p:txBody>
      </p:sp>
    </p:spTree>
    <p:extLst>
      <p:ext uri="{BB962C8B-B14F-4D97-AF65-F5344CB8AC3E}">
        <p14:creationId xmlns:p14="http://schemas.microsoft.com/office/powerpoint/2010/main" val="3278941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AD326AC-2BC9-424D-AE98-C32003E12E78}" type="slidenum">
              <a:rPr lang="en-US" altLang="el-GR"/>
              <a:pPr>
                <a:defRPr/>
              </a:pPr>
              <a:t>‹#›</a:t>
            </a:fld>
            <a:endParaRPr lang="en-US" altLang="el-GR"/>
          </a:p>
        </p:txBody>
      </p:sp>
    </p:spTree>
    <p:extLst>
      <p:ext uri="{BB962C8B-B14F-4D97-AF65-F5344CB8AC3E}">
        <p14:creationId xmlns:p14="http://schemas.microsoft.com/office/powerpoint/2010/main" val="3484394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DBA4750-2D64-4CEE-AFF3-3E1CA02279CF}" type="slidenum">
              <a:rPr lang="en-US" altLang="el-GR"/>
              <a:pPr>
                <a:defRPr/>
              </a:pPr>
              <a:t>‹#›</a:t>
            </a:fld>
            <a:endParaRPr lang="en-US" altLang="el-GR"/>
          </a:p>
        </p:txBody>
      </p:sp>
    </p:spTree>
    <p:extLst>
      <p:ext uri="{BB962C8B-B14F-4D97-AF65-F5344CB8AC3E}">
        <p14:creationId xmlns:p14="http://schemas.microsoft.com/office/powerpoint/2010/main" val="106989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6B0468D-4BB6-4D11-AD3D-783CB53EF804}" type="slidenum">
              <a:rPr lang="en-US" altLang="el-GR"/>
              <a:pPr>
                <a:defRPr/>
              </a:pPr>
              <a:t>‹#›</a:t>
            </a:fld>
            <a:endParaRPr lang="en-US" altLang="el-GR"/>
          </a:p>
        </p:txBody>
      </p:sp>
    </p:spTree>
    <p:extLst>
      <p:ext uri="{BB962C8B-B14F-4D97-AF65-F5344CB8AC3E}">
        <p14:creationId xmlns:p14="http://schemas.microsoft.com/office/powerpoint/2010/main" val="3368865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66F2A5AE-B6A6-4331-81A6-FAE91B93B6BF}" type="slidenum">
              <a:rPr lang="en-US" altLang="el-GR"/>
              <a:pPr>
                <a:defRPr/>
              </a:pPr>
              <a:t>‹#›</a:t>
            </a:fld>
            <a:endParaRPr lang="en-US" altLang="el-GR"/>
          </a:p>
        </p:txBody>
      </p:sp>
    </p:spTree>
    <p:extLst>
      <p:ext uri="{BB962C8B-B14F-4D97-AF65-F5344CB8AC3E}">
        <p14:creationId xmlns:p14="http://schemas.microsoft.com/office/powerpoint/2010/main" val="6750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113259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2C46961B-3C53-46BC-96D9-D9D969F12F3D}" type="slidenum">
              <a:rPr lang="en-US" altLang="el-GR"/>
              <a:pPr>
                <a:defRPr/>
              </a:pPr>
              <a:t>‹#›</a:t>
            </a:fld>
            <a:endParaRPr lang="en-US" altLang="el-GR"/>
          </a:p>
        </p:txBody>
      </p:sp>
    </p:spTree>
    <p:extLst>
      <p:ext uri="{BB962C8B-B14F-4D97-AF65-F5344CB8AC3E}">
        <p14:creationId xmlns:p14="http://schemas.microsoft.com/office/powerpoint/2010/main" val="2654791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F0B6C59C-E82D-4132-99C6-CEA2C7FF96D4}" type="slidenum">
              <a:rPr lang="en-US" altLang="el-GR"/>
              <a:pPr>
                <a:defRPr/>
              </a:pPr>
              <a:t>‹#›</a:t>
            </a:fld>
            <a:endParaRPr lang="en-US" altLang="el-GR"/>
          </a:p>
        </p:txBody>
      </p:sp>
    </p:spTree>
    <p:extLst>
      <p:ext uri="{BB962C8B-B14F-4D97-AF65-F5344CB8AC3E}">
        <p14:creationId xmlns:p14="http://schemas.microsoft.com/office/powerpoint/2010/main" val="3783251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67BDFEC-3967-4172-8421-CD3A25E88759}" type="slidenum">
              <a:rPr lang="en-US" altLang="el-GR"/>
              <a:pPr>
                <a:defRPr/>
              </a:pPr>
              <a:t>‹#›</a:t>
            </a:fld>
            <a:endParaRPr lang="en-US" altLang="el-GR"/>
          </a:p>
        </p:txBody>
      </p:sp>
    </p:spTree>
    <p:extLst>
      <p:ext uri="{BB962C8B-B14F-4D97-AF65-F5344CB8AC3E}">
        <p14:creationId xmlns:p14="http://schemas.microsoft.com/office/powerpoint/2010/main" val="2659172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4AA2625-CE83-4D4F-AAA0-CDDB91BE0437}" type="slidenum">
              <a:rPr lang="en-US" altLang="el-GR"/>
              <a:pPr>
                <a:defRPr/>
              </a:pPr>
              <a:t>‹#›</a:t>
            </a:fld>
            <a:endParaRPr lang="en-US" altLang="el-GR"/>
          </a:p>
        </p:txBody>
      </p:sp>
    </p:spTree>
    <p:extLst>
      <p:ext uri="{BB962C8B-B14F-4D97-AF65-F5344CB8AC3E}">
        <p14:creationId xmlns:p14="http://schemas.microsoft.com/office/powerpoint/2010/main" val="1005600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732F7E2-7E37-415A-BC79-81FAFC5671CB}" type="slidenum">
              <a:rPr lang="en-US" altLang="el-GR"/>
              <a:pPr>
                <a:defRPr/>
              </a:pPr>
              <a:t>‹#›</a:t>
            </a:fld>
            <a:endParaRPr lang="en-US" altLang="el-GR"/>
          </a:p>
        </p:txBody>
      </p:sp>
    </p:spTree>
    <p:extLst>
      <p:ext uri="{BB962C8B-B14F-4D97-AF65-F5344CB8AC3E}">
        <p14:creationId xmlns:p14="http://schemas.microsoft.com/office/powerpoint/2010/main" val="984029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8BA07D7-5142-439A-9B49-32C41701DB80}" type="slidenum">
              <a:rPr lang="en-US" altLang="el-GR"/>
              <a:pPr>
                <a:defRPr/>
              </a:pPr>
              <a:t>‹#›</a:t>
            </a:fld>
            <a:endParaRPr lang="en-US" altLang="el-GR"/>
          </a:p>
        </p:txBody>
      </p:sp>
    </p:spTree>
    <p:extLst>
      <p:ext uri="{BB962C8B-B14F-4D97-AF65-F5344CB8AC3E}">
        <p14:creationId xmlns:p14="http://schemas.microsoft.com/office/powerpoint/2010/main" val="1154530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7651C9B-C67E-4137-849E-18DE60D82CED}" type="slidenum">
              <a:rPr lang="en-US" altLang="el-GR"/>
              <a:pPr>
                <a:defRPr/>
              </a:pPr>
              <a:t>‹#›</a:t>
            </a:fld>
            <a:endParaRPr lang="en-US" altLang="el-GR"/>
          </a:p>
        </p:txBody>
      </p:sp>
    </p:spTree>
    <p:extLst>
      <p:ext uri="{BB962C8B-B14F-4D97-AF65-F5344CB8AC3E}">
        <p14:creationId xmlns:p14="http://schemas.microsoft.com/office/powerpoint/2010/main" val="2445245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77E7B42-0157-4CCD-A0F7-BE8D21958C9A}" type="slidenum">
              <a:rPr lang="en-US" altLang="el-GR"/>
              <a:pPr>
                <a:defRPr/>
              </a:pPr>
              <a:t>‹#›</a:t>
            </a:fld>
            <a:endParaRPr lang="en-US" altLang="el-GR"/>
          </a:p>
        </p:txBody>
      </p:sp>
    </p:spTree>
    <p:extLst>
      <p:ext uri="{BB962C8B-B14F-4D97-AF65-F5344CB8AC3E}">
        <p14:creationId xmlns:p14="http://schemas.microsoft.com/office/powerpoint/2010/main" val="3147212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CB91ACB7-C745-4B43-98BC-D467D07930B4}" type="slidenum">
              <a:rPr lang="en-US" altLang="el-GR"/>
              <a:pPr>
                <a:defRPr/>
              </a:pPr>
              <a:t>‹#›</a:t>
            </a:fld>
            <a:endParaRPr lang="en-US" altLang="el-GR"/>
          </a:p>
        </p:txBody>
      </p:sp>
    </p:spTree>
    <p:extLst>
      <p:ext uri="{BB962C8B-B14F-4D97-AF65-F5344CB8AC3E}">
        <p14:creationId xmlns:p14="http://schemas.microsoft.com/office/powerpoint/2010/main" val="1912101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2AFD845-2C48-4795-A47E-D5577B2D04D5}" type="slidenum">
              <a:rPr lang="en-US" altLang="el-GR"/>
              <a:pPr>
                <a:defRPr/>
              </a:pPr>
              <a:t>‹#›</a:t>
            </a:fld>
            <a:endParaRPr lang="en-US" altLang="el-GR"/>
          </a:p>
        </p:txBody>
      </p:sp>
    </p:spTree>
    <p:extLst>
      <p:ext uri="{BB962C8B-B14F-4D97-AF65-F5344CB8AC3E}">
        <p14:creationId xmlns:p14="http://schemas.microsoft.com/office/powerpoint/2010/main" val="4036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Tree>
    <p:extLst>
      <p:ext uri="{BB962C8B-B14F-4D97-AF65-F5344CB8AC3E}">
        <p14:creationId xmlns:p14="http://schemas.microsoft.com/office/powerpoint/2010/main" val="294059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0FBF0A4C-6FD9-4CF0-AEA3-05F1BA873FED}" type="slidenum">
              <a:rPr lang="en-US" altLang="el-GR"/>
              <a:pPr>
                <a:defRPr/>
              </a:pPr>
              <a:t>‹#›</a:t>
            </a:fld>
            <a:endParaRPr lang="en-US" altLang="el-GR"/>
          </a:p>
        </p:txBody>
      </p:sp>
    </p:spTree>
    <p:extLst>
      <p:ext uri="{BB962C8B-B14F-4D97-AF65-F5344CB8AC3E}">
        <p14:creationId xmlns:p14="http://schemas.microsoft.com/office/powerpoint/2010/main" val="829646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02C09800-9C41-4869-A386-FFEFC50ABCB3}" type="slidenum">
              <a:rPr lang="en-US" altLang="el-GR"/>
              <a:pPr>
                <a:defRPr/>
              </a:pPr>
              <a:t>‹#›</a:t>
            </a:fld>
            <a:endParaRPr lang="en-US" altLang="el-GR"/>
          </a:p>
        </p:txBody>
      </p:sp>
    </p:spTree>
    <p:extLst>
      <p:ext uri="{BB962C8B-B14F-4D97-AF65-F5344CB8AC3E}">
        <p14:creationId xmlns:p14="http://schemas.microsoft.com/office/powerpoint/2010/main" val="3128028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82EBDBD1-86FA-45EE-BD89-ADA42C8B497F}" type="slidenum">
              <a:rPr lang="en-US" altLang="el-GR"/>
              <a:pPr>
                <a:defRPr/>
              </a:pPr>
              <a:t>‹#›</a:t>
            </a:fld>
            <a:endParaRPr lang="en-US" altLang="el-GR"/>
          </a:p>
        </p:txBody>
      </p:sp>
    </p:spTree>
    <p:extLst>
      <p:ext uri="{BB962C8B-B14F-4D97-AF65-F5344CB8AC3E}">
        <p14:creationId xmlns:p14="http://schemas.microsoft.com/office/powerpoint/2010/main" val="2144558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39A2FF0-63F6-4D5D-8AC1-27614B2A9949}" type="slidenum">
              <a:rPr lang="en-US" altLang="el-GR"/>
              <a:pPr>
                <a:defRPr/>
              </a:pPr>
              <a:t>‹#›</a:t>
            </a:fld>
            <a:endParaRPr lang="en-US" altLang="el-GR"/>
          </a:p>
        </p:txBody>
      </p:sp>
    </p:spTree>
    <p:extLst>
      <p:ext uri="{BB962C8B-B14F-4D97-AF65-F5344CB8AC3E}">
        <p14:creationId xmlns:p14="http://schemas.microsoft.com/office/powerpoint/2010/main" val="3725987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3BE9AD9-8D36-4250-A250-DCFF936D71FF}" type="slidenum">
              <a:rPr lang="en-US" altLang="el-GR"/>
              <a:pPr>
                <a:defRPr/>
              </a:pPr>
              <a:t>‹#›</a:t>
            </a:fld>
            <a:endParaRPr lang="en-US" altLang="el-GR"/>
          </a:p>
        </p:txBody>
      </p:sp>
    </p:spTree>
    <p:extLst>
      <p:ext uri="{BB962C8B-B14F-4D97-AF65-F5344CB8AC3E}">
        <p14:creationId xmlns:p14="http://schemas.microsoft.com/office/powerpoint/2010/main" val="890576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08D7973-7699-4D8B-B58B-02FD8C718771}" type="slidenum">
              <a:rPr lang="en-US" altLang="el-GR"/>
              <a:pPr>
                <a:defRPr/>
              </a:pPr>
              <a:t>‹#›</a:t>
            </a:fld>
            <a:endParaRPr lang="en-US" altLang="el-GR"/>
          </a:p>
        </p:txBody>
      </p:sp>
    </p:spTree>
    <p:extLst>
      <p:ext uri="{BB962C8B-B14F-4D97-AF65-F5344CB8AC3E}">
        <p14:creationId xmlns:p14="http://schemas.microsoft.com/office/powerpoint/2010/main" val="3600812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16D17FB-96B8-4FA7-BC91-E772BB40B8D7}" type="slidenum">
              <a:rPr lang="en-US" altLang="el-GR"/>
              <a:pPr>
                <a:defRPr/>
              </a:pPr>
              <a:t>‹#›</a:t>
            </a:fld>
            <a:endParaRPr lang="en-US" altLang="el-GR"/>
          </a:p>
        </p:txBody>
      </p:sp>
    </p:spTree>
    <p:extLst>
      <p:ext uri="{BB962C8B-B14F-4D97-AF65-F5344CB8AC3E}">
        <p14:creationId xmlns:p14="http://schemas.microsoft.com/office/powerpoint/2010/main" val="2881312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EEB2289-664A-4054-8A3B-9F83985AE875}" type="slidenum">
              <a:rPr lang="en-US" altLang="el-GR"/>
              <a:pPr>
                <a:defRPr/>
              </a:pPr>
              <a:t>‹#›</a:t>
            </a:fld>
            <a:endParaRPr lang="en-US" altLang="el-GR"/>
          </a:p>
        </p:txBody>
      </p:sp>
    </p:spTree>
    <p:extLst>
      <p:ext uri="{BB962C8B-B14F-4D97-AF65-F5344CB8AC3E}">
        <p14:creationId xmlns:p14="http://schemas.microsoft.com/office/powerpoint/2010/main" val="3798327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BBBC2CD-BDF1-4E9F-B5C1-6D7CCEEAAF27}" type="slidenum">
              <a:rPr lang="en-US" altLang="el-GR"/>
              <a:pPr>
                <a:defRPr/>
              </a:pPr>
              <a:t>‹#›</a:t>
            </a:fld>
            <a:endParaRPr lang="en-US" altLang="el-GR"/>
          </a:p>
        </p:txBody>
      </p:sp>
    </p:spTree>
    <p:extLst>
      <p:ext uri="{BB962C8B-B14F-4D97-AF65-F5344CB8AC3E}">
        <p14:creationId xmlns:p14="http://schemas.microsoft.com/office/powerpoint/2010/main" val="42177410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15B97975-6892-45BD-B7EF-5ADF5F93B20A}" type="slidenum">
              <a:rPr lang="en-US" altLang="el-GR"/>
              <a:pPr>
                <a:defRPr/>
              </a:pPr>
              <a:t>‹#›</a:t>
            </a:fld>
            <a:endParaRPr lang="en-US" altLang="el-GR"/>
          </a:p>
        </p:txBody>
      </p:sp>
    </p:spTree>
    <p:extLst>
      <p:ext uri="{BB962C8B-B14F-4D97-AF65-F5344CB8AC3E}">
        <p14:creationId xmlns:p14="http://schemas.microsoft.com/office/powerpoint/2010/main" val="29539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002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EC5FE91-3300-4A4D-8B39-F57CD29549D1}" type="slidenum">
              <a:rPr lang="en-US" altLang="el-GR"/>
              <a:pPr>
                <a:defRPr/>
              </a:pPr>
              <a:t>‹#›</a:t>
            </a:fld>
            <a:endParaRPr lang="en-US" altLang="el-GR"/>
          </a:p>
        </p:txBody>
      </p:sp>
    </p:spTree>
    <p:extLst>
      <p:ext uri="{BB962C8B-B14F-4D97-AF65-F5344CB8AC3E}">
        <p14:creationId xmlns:p14="http://schemas.microsoft.com/office/powerpoint/2010/main" val="1130367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120E27CA-657D-4925-B8D8-6E629A2B66AE}" type="slidenum">
              <a:rPr lang="en-US" altLang="el-GR"/>
              <a:pPr>
                <a:defRPr/>
              </a:pPr>
              <a:t>‹#›</a:t>
            </a:fld>
            <a:endParaRPr lang="en-US" altLang="el-GR"/>
          </a:p>
        </p:txBody>
      </p:sp>
    </p:spTree>
    <p:extLst>
      <p:ext uri="{BB962C8B-B14F-4D97-AF65-F5344CB8AC3E}">
        <p14:creationId xmlns:p14="http://schemas.microsoft.com/office/powerpoint/2010/main" val="818547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B2CB3945-A1B2-42AF-AEC2-7743BFDDB39C}" type="slidenum">
              <a:rPr lang="en-US" altLang="el-GR"/>
              <a:pPr>
                <a:defRPr/>
              </a:pPr>
              <a:t>‹#›</a:t>
            </a:fld>
            <a:endParaRPr lang="en-US" altLang="el-GR"/>
          </a:p>
        </p:txBody>
      </p:sp>
    </p:spTree>
    <p:extLst>
      <p:ext uri="{BB962C8B-B14F-4D97-AF65-F5344CB8AC3E}">
        <p14:creationId xmlns:p14="http://schemas.microsoft.com/office/powerpoint/2010/main" val="1295612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3821264C-7FB3-43EB-A4D7-CF01A8CE355A}" type="slidenum">
              <a:rPr lang="en-US" altLang="el-GR"/>
              <a:pPr>
                <a:defRPr/>
              </a:pPr>
              <a:t>‹#›</a:t>
            </a:fld>
            <a:endParaRPr lang="en-US" altLang="el-GR"/>
          </a:p>
        </p:txBody>
      </p:sp>
    </p:spTree>
    <p:extLst>
      <p:ext uri="{BB962C8B-B14F-4D97-AF65-F5344CB8AC3E}">
        <p14:creationId xmlns:p14="http://schemas.microsoft.com/office/powerpoint/2010/main" val="2462620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93D010B-035C-470C-9CDE-EA5F2A0A42C5}" type="slidenum">
              <a:rPr lang="en-US" altLang="el-GR"/>
              <a:pPr>
                <a:defRPr/>
              </a:pPr>
              <a:t>‹#›</a:t>
            </a:fld>
            <a:endParaRPr lang="en-US" altLang="el-GR"/>
          </a:p>
        </p:txBody>
      </p:sp>
    </p:spTree>
    <p:extLst>
      <p:ext uri="{BB962C8B-B14F-4D97-AF65-F5344CB8AC3E}">
        <p14:creationId xmlns:p14="http://schemas.microsoft.com/office/powerpoint/2010/main" val="482884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6FE5B89-74CC-4087-869D-1F4B8C10FFDC}" type="slidenum">
              <a:rPr lang="en-US" altLang="el-GR"/>
              <a:pPr>
                <a:defRPr/>
              </a:pPr>
              <a:t>‹#›</a:t>
            </a:fld>
            <a:endParaRPr lang="en-US" altLang="el-GR"/>
          </a:p>
        </p:txBody>
      </p:sp>
    </p:spTree>
    <p:extLst>
      <p:ext uri="{BB962C8B-B14F-4D97-AF65-F5344CB8AC3E}">
        <p14:creationId xmlns:p14="http://schemas.microsoft.com/office/powerpoint/2010/main" val="1983314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037E2CE-B49C-44B0-B146-D443DFF7587C}" type="slidenum">
              <a:rPr lang="en-US" altLang="el-GR"/>
              <a:pPr>
                <a:defRPr/>
              </a:pPr>
              <a:t>‹#›</a:t>
            </a:fld>
            <a:endParaRPr lang="en-US" altLang="el-GR"/>
          </a:p>
        </p:txBody>
      </p:sp>
    </p:spTree>
    <p:extLst>
      <p:ext uri="{BB962C8B-B14F-4D97-AF65-F5344CB8AC3E}">
        <p14:creationId xmlns:p14="http://schemas.microsoft.com/office/powerpoint/2010/main" val="398730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281B5CF-1F93-4E84-817E-56FD65F8F359}" type="slidenum">
              <a:rPr lang="en-US" altLang="el-GR"/>
              <a:pPr>
                <a:defRPr/>
              </a:pPr>
              <a:t>‹#›</a:t>
            </a:fld>
            <a:endParaRPr lang="en-US" altLang="el-GR"/>
          </a:p>
        </p:txBody>
      </p:sp>
    </p:spTree>
    <p:extLst>
      <p:ext uri="{BB962C8B-B14F-4D97-AF65-F5344CB8AC3E}">
        <p14:creationId xmlns:p14="http://schemas.microsoft.com/office/powerpoint/2010/main" val="3099016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E88C8FF-B5F0-4411-96E4-E3B290EAFA99}" type="slidenum">
              <a:rPr lang="en-US" altLang="el-GR"/>
              <a:pPr>
                <a:defRPr/>
              </a:pPr>
              <a:t>‹#›</a:t>
            </a:fld>
            <a:endParaRPr lang="en-US" altLang="el-GR"/>
          </a:p>
        </p:txBody>
      </p:sp>
    </p:spTree>
    <p:extLst>
      <p:ext uri="{BB962C8B-B14F-4D97-AF65-F5344CB8AC3E}">
        <p14:creationId xmlns:p14="http://schemas.microsoft.com/office/powerpoint/2010/main" val="2408177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6BB93DC-C90B-4FD8-A4EE-9562D9470FCF}" type="slidenum">
              <a:rPr lang="en-US" altLang="el-GR"/>
              <a:pPr>
                <a:defRPr/>
              </a:pPr>
              <a:t>‹#›</a:t>
            </a:fld>
            <a:endParaRPr lang="en-US" altLang="el-GR"/>
          </a:p>
        </p:txBody>
      </p:sp>
    </p:spTree>
    <p:extLst>
      <p:ext uri="{BB962C8B-B14F-4D97-AF65-F5344CB8AC3E}">
        <p14:creationId xmlns:p14="http://schemas.microsoft.com/office/powerpoint/2010/main" val="341581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123382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02D318F-B433-4F4F-8ADB-24CD3A2174D3}" type="slidenum">
              <a:rPr lang="en-US" altLang="el-GR"/>
              <a:pPr>
                <a:defRPr/>
              </a:pPr>
              <a:t>‹#›</a:t>
            </a:fld>
            <a:endParaRPr lang="en-US" altLang="el-GR"/>
          </a:p>
        </p:txBody>
      </p:sp>
    </p:spTree>
    <p:extLst>
      <p:ext uri="{BB962C8B-B14F-4D97-AF65-F5344CB8AC3E}">
        <p14:creationId xmlns:p14="http://schemas.microsoft.com/office/powerpoint/2010/main" val="50889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AAAC5A5-2424-4926-B338-B13715DB6E56}" type="slidenum">
              <a:rPr lang="en-US" altLang="el-GR"/>
              <a:pPr>
                <a:defRPr/>
              </a:pPr>
              <a:t>‹#›</a:t>
            </a:fld>
            <a:endParaRPr lang="en-US" altLang="el-GR"/>
          </a:p>
        </p:txBody>
      </p:sp>
    </p:spTree>
    <p:extLst>
      <p:ext uri="{BB962C8B-B14F-4D97-AF65-F5344CB8AC3E}">
        <p14:creationId xmlns:p14="http://schemas.microsoft.com/office/powerpoint/2010/main" val="34060820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BBFD1B3F-EF04-46ED-AC15-F1B7B5D08E72}" type="slidenum">
              <a:rPr lang="en-US" altLang="el-GR"/>
              <a:pPr>
                <a:defRPr/>
              </a:pPr>
              <a:t>‹#›</a:t>
            </a:fld>
            <a:endParaRPr lang="en-US" altLang="el-GR"/>
          </a:p>
        </p:txBody>
      </p:sp>
    </p:spTree>
    <p:extLst>
      <p:ext uri="{BB962C8B-B14F-4D97-AF65-F5344CB8AC3E}">
        <p14:creationId xmlns:p14="http://schemas.microsoft.com/office/powerpoint/2010/main" val="5870347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6548F90F-86E7-4FD8-A809-46BB4665BF09}" type="slidenum">
              <a:rPr lang="en-US" altLang="el-GR"/>
              <a:pPr>
                <a:defRPr/>
              </a:pPr>
              <a:t>‹#›</a:t>
            </a:fld>
            <a:endParaRPr lang="en-US" altLang="el-GR"/>
          </a:p>
        </p:txBody>
      </p:sp>
    </p:spTree>
    <p:extLst>
      <p:ext uri="{BB962C8B-B14F-4D97-AF65-F5344CB8AC3E}">
        <p14:creationId xmlns:p14="http://schemas.microsoft.com/office/powerpoint/2010/main" val="656690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DD3ED0CC-AEDE-424D-A6B1-B1F17E3D0CF5}" type="slidenum">
              <a:rPr lang="en-US" altLang="el-GR"/>
              <a:pPr>
                <a:defRPr/>
              </a:pPr>
              <a:t>‹#›</a:t>
            </a:fld>
            <a:endParaRPr lang="en-US" altLang="el-GR"/>
          </a:p>
        </p:txBody>
      </p:sp>
    </p:spTree>
    <p:extLst>
      <p:ext uri="{BB962C8B-B14F-4D97-AF65-F5344CB8AC3E}">
        <p14:creationId xmlns:p14="http://schemas.microsoft.com/office/powerpoint/2010/main" val="1517387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ABCFA69-4232-44DD-B59B-97EEF9288EC6}" type="slidenum">
              <a:rPr lang="en-US" altLang="el-GR"/>
              <a:pPr>
                <a:defRPr/>
              </a:pPr>
              <a:t>‹#›</a:t>
            </a:fld>
            <a:endParaRPr lang="en-US" altLang="el-GR"/>
          </a:p>
        </p:txBody>
      </p:sp>
    </p:spTree>
    <p:extLst>
      <p:ext uri="{BB962C8B-B14F-4D97-AF65-F5344CB8AC3E}">
        <p14:creationId xmlns:p14="http://schemas.microsoft.com/office/powerpoint/2010/main" val="3157866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E090B336-477A-4241-8519-4AEF4B51C703}" type="slidenum">
              <a:rPr lang="en-US" altLang="el-GR"/>
              <a:pPr>
                <a:defRPr/>
              </a:pPr>
              <a:t>‹#›</a:t>
            </a:fld>
            <a:endParaRPr lang="en-US" altLang="el-GR"/>
          </a:p>
        </p:txBody>
      </p:sp>
    </p:spTree>
    <p:extLst>
      <p:ext uri="{BB962C8B-B14F-4D97-AF65-F5344CB8AC3E}">
        <p14:creationId xmlns:p14="http://schemas.microsoft.com/office/powerpoint/2010/main" val="37261798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32D13B6-50B7-4698-9A38-F9B1E4482B2D}" type="slidenum">
              <a:rPr lang="en-US" altLang="el-GR"/>
              <a:pPr>
                <a:defRPr/>
              </a:pPr>
              <a:t>‹#›</a:t>
            </a:fld>
            <a:endParaRPr lang="en-US" altLang="el-GR"/>
          </a:p>
        </p:txBody>
      </p:sp>
    </p:spTree>
    <p:extLst>
      <p:ext uri="{BB962C8B-B14F-4D97-AF65-F5344CB8AC3E}">
        <p14:creationId xmlns:p14="http://schemas.microsoft.com/office/powerpoint/2010/main" val="4030587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5A4041F-6C41-45F2-8B12-BBD9E74AE8DF}" type="slidenum">
              <a:rPr lang="en-US" altLang="el-GR"/>
              <a:pPr>
                <a:defRPr/>
              </a:pPr>
              <a:t>‹#›</a:t>
            </a:fld>
            <a:endParaRPr lang="en-US" altLang="el-GR"/>
          </a:p>
        </p:txBody>
      </p:sp>
    </p:spTree>
    <p:extLst>
      <p:ext uri="{BB962C8B-B14F-4D97-AF65-F5344CB8AC3E}">
        <p14:creationId xmlns:p14="http://schemas.microsoft.com/office/powerpoint/2010/main" val="1651245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56B2803-D6F5-4A9F-85D8-56FD25558B4E}" type="slidenum">
              <a:rPr lang="en-US" altLang="el-GR"/>
              <a:pPr>
                <a:defRPr/>
              </a:pPr>
              <a:t>‹#›</a:t>
            </a:fld>
            <a:endParaRPr lang="en-US" altLang="el-GR"/>
          </a:p>
        </p:txBody>
      </p:sp>
    </p:spTree>
    <p:extLst>
      <p:ext uri="{BB962C8B-B14F-4D97-AF65-F5344CB8AC3E}">
        <p14:creationId xmlns:p14="http://schemas.microsoft.com/office/powerpoint/2010/main" val="382235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2394868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AA9A30CA-2415-4E72-95E0-DA85ACC98552}" type="slidenum">
              <a:rPr lang="en-US" altLang="el-GR"/>
              <a:pPr>
                <a:defRPr/>
              </a:pPr>
              <a:t>‹#›</a:t>
            </a:fld>
            <a:endParaRPr lang="en-US" altLang="el-GR"/>
          </a:p>
        </p:txBody>
      </p:sp>
    </p:spTree>
    <p:extLst>
      <p:ext uri="{BB962C8B-B14F-4D97-AF65-F5344CB8AC3E}">
        <p14:creationId xmlns:p14="http://schemas.microsoft.com/office/powerpoint/2010/main" val="29186751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7B83E52-D7DD-4EBA-BD27-79CD3F6EBD27}" type="slidenum">
              <a:rPr lang="en-US" altLang="el-GR"/>
              <a:pPr>
                <a:defRPr/>
              </a:pPr>
              <a:t>‹#›</a:t>
            </a:fld>
            <a:endParaRPr lang="en-US" altLang="el-GR"/>
          </a:p>
        </p:txBody>
      </p:sp>
    </p:spTree>
    <p:extLst>
      <p:ext uri="{BB962C8B-B14F-4D97-AF65-F5344CB8AC3E}">
        <p14:creationId xmlns:p14="http://schemas.microsoft.com/office/powerpoint/2010/main" val="3649320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052513"/>
            <a:ext cx="4037013"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6613" y="1052513"/>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C8E0A8E-314C-4B5C-BCDF-B8A47585E8C7}" type="slidenum">
              <a:rPr lang="en-US" altLang="el-GR"/>
              <a:pPr>
                <a:defRPr/>
              </a:pPr>
              <a:t>‹#›</a:t>
            </a:fld>
            <a:endParaRPr lang="en-US" altLang="el-GR"/>
          </a:p>
        </p:txBody>
      </p:sp>
    </p:spTree>
    <p:extLst>
      <p:ext uri="{BB962C8B-B14F-4D97-AF65-F5344CB8AC3E}">
        <p14:creationId xmlns:p14="http://schemas.microsoft.com/office/powerpoint/2010/main" val="240418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516F1362-5292-40F1-9CFC-822BDE926983}" type="slidenum">
              <a:rPr lang="en-US" altLang="el-GR"/>
              <a:pPr>
                <a:defRPr/>
              </a:pPr>
              <a:t>‹#›</a:t>
            </a:fld>
            <a:endParaRPr lang="en-US" altLang="el-GR"/>
          </a:p>
        </p:txBody>
      </p:sp>
    </p:spTree>
    <p:extLst>
      <p:ext uri="{BB962C8B-B14F-4D97-AF65-F5344CB8AC3E}">
        <p14:creationId xmlns:p14="http://schemas.microsoft.com/office/powerpoint/2010/main" val="1602763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3D912AA0-4770-4488-B3EC-8B116B23E785}" type="slidenum">
              <a:rPr lang="en-US" altLang="el-GR"/>
              <a:pPr>
                <a:defRPr/>
              </a:pPr>
              <a:t>‹#›</a:t>
            </a:fld>
            <a:endParaRPr lang="en-US" altLang="el-GR"/>
          </a:p>
        </p:txBody>
      </p:sp>
    </p:spTree>
    <p:extLst>
      <p:ext uri="{BB962C8B-B14F-4D97-AF65-F5344CB8AC3E}">
        <p14:creationId xmlns:p14="http://schemas.microsoft.com/office/powerpoint/2010/main" val="17691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3BA8C18B-E65F-44BD-9A33-20C72F163F5D}" type="slidenum">
              <a:rPr lang="en-US" altLang="el-GR"/>
              <a:pPr>
                <a:defRPr/>
              </a:pPr>
              <a:t>‹#›</a:t>
            </a:fld>
            <a:endParaRPr lang="en-US" altLang="el-GR"/>
          </a:p>
        </p:txBody>
      </p:sp>
    </p:spTree>
    <p:extLst>
      <p:ext uri="{BB962C8B-B14F-4D97-AF65-F5344CB8AC3E}">
        <p14:creationId xmlns:p14="http://schemas.microsoft.com/office/powerpoint/2010/main" val="24850936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523FE9C-4D00-47B4-BB17-752083F0777C}" type="slidenum">
              <a:rPr lang="en-US" altLang="el-GR"/>
              <a:pPr>
                <a:defRPr/>
              </a:pPr>
              <a:t>‹#›</a:t>
            </a:fld>
            <a:endParaRPr lang="en-US" altLang="el-GR"/>
          </a:p>
        </p:txBody>
      </p:sp>
    </p:spTree>
    <p:extLst>
      <p:ext uri="{BB962C8B-B14F-4D97-AF65-F5344CB8AC3E}">
        <p14:creationId xmlns:p14="http://schemas.microsoft.com/office/powerpoint/2010/main" val="3853224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262551A-BAF9-40C7-9921-818C5EC6BD67}" type="slidenum">
              <a:rPr lang="en-US" altLang="el-GR"/>
              <a:pPr>
                <a:defRPr/>
              </a:pPr>
              <a:t>‹#›</a:t>
            </a:fld>
            <a:endParaRPr lang="en-US" altLang="el-GR"/>
          </a:p>
        </p:txBody>
      </p:sp>
    </p:spTree>
    <p:extLst>
      <p:ext uri="{BB962C8B-B14F-4D97-AF65-F5344CB8AC3E}">
        <p14:creationId xmlns:p14="http://schemas.microsoft.com/office/powerpoint/2010/main" val="1196382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E9F1FD9-EA48-479A-BC21-981D0878FC1D}" type="slidenum">
              <a:rPr lang="en-US" altLang="el-GR"/>
              <a:pPr>
                <a:defRPr/>
              </a:pPr>
              <a:t>‹#›</a:t>
            </a:fld>
            <a:endParaRPr lang="en-US" altLang="el-GR"/>
          </a:p>
        </p:txBody>
      </p:sp>
    </p:spTree>
    <p:extLst>
      <p:ext uri="{BB962C8B-B14F-4D97-AF65-F5344CB8AC3E}">
        <p14:creationId xmlns:p14="http://schemas.microsoft.com/office/powerpoint/2010/main" val="25726018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60325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60325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3EA34FB-D8D2-4E2F-A92B-AD95DD919E16}" type="slidenum">
              <a:rPr lang="en-US" altLang="el-GR"/>
              <a:pPr>
                <a:defRPr/>
              </a:pPr>
              <a:t>‹#›</a:t>
            </a:fld>
            <a:endParaRPr lang="en-US" altLang="el-GR"/>
          </a:p>
        </p:txBody>
      </p:sp>
    </p:spTree>
    <p:extLst>
      <p:ext uri="{BB962C8B-B14F-4D97-AF65-F5344CB8AC3E}">
        <p14:creationId xmlns:p14="http://schemas.microsoft.com/office/powerpoint/2010/main" val="420349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027" name="Rectangle 2"/>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1028" name="Line 3"/>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10243"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0244"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10246"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8F38C056-7648-43E3-BE02-1B6A9FFA9D53}"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11267"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1268"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11270"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D8924770-6081-417A-BC39-CF77BCEA1875}"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12291"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2292"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12294"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509ABA5B-3EAE-4B31-A8CC-E285D3466512}"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051"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2052"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2054"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09439205-7BB5-4EEA-9D39-BCF516FF040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3075"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3076"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3078"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F61BB1AD-D31A-40BE-B8C5-61884D10DFF0}"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4099"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4100"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4102"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44E67370-BDE7-4439-879E-BD260F18CACF}"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5123"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5124"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5126"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CA2F375E-7D64-48DE-89B6-264515829EDC}"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6147"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6148"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6150"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FD3430F6-9C6A-4638-B48E-24403AD2AF7A}"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7171"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7172"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7174"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3A3EDA5B-C24A-4560-B95E-48548459B8FC}"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8195"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8196"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8198"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A15B7ACF-0B66-4D0E-A3F1-88DA44F2B3CB}"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9219" name="Rectangle 2"/>
          <p:cNvSpPr>
            <a:spLocks noGrp="1" noChangeArrowheads="1"/>
          </p:cNvSpPr>
          <p:nvPr>
            <p:ph type="title"/>
          </p:nvPr>
        </p:nvSpPr>
        <p:spPr bwMode="auto">
          <a:xfrm>
            <a:off x="457200" y="274638"/>
            <a:ext cx="8228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9220" name="Rectangle 3"/>
          <p:cNvSpPr>
            <a:spLocks noGrp="1" noChangeArrowheads="1"/>
          </p:cNvSpPr>
          <p:nvPr>
            <p:ph type="body" idx="1"/>
          </p:nvPr>
        </p:nvSpPr>
        <p:spPr bwMode="auto">
          <a:xfrm>
            <a:off x="457200" y="1052513"/>
            <a:ext cx="822801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charset="0"/>
              </a:defRPr>
            </a:lvl1pPr>
          </a:lstStyle>
          <a:p>
            <a:pPr>
              <a:defRPr/>
            </a:pPr>
            <a:endParaRPr lang="en-US"/>
          </a:p>
        </p:txBody>
      </p:sp>
      <p:sp>
        <p:nvSpPr>
          <p:cNvPr id="9222" name="Text Box 5"/>
          <p:cNvSpPr txBox="1">
            <a:spLocks noChangeArrowheads="1"/>
          </p:cNvSpPr>
          <p:nvPr/>
        </p:nvSpPr>
        <p:spPr bwMode="auto">
          <a:xfrm>
            <a:off x="3124200" y="635635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cs typeface="Arial" panose="020B0604020202020204" pitchFamily="34" charset="0"/>
            </a:endParaRPr>
          </a:p>
        </p:txBody>
      </p:sp>
      <p:sp>
        <p:nvSpPr>
          <p:cNvPr id="3" name="Rectangle 6"/>
          <p:cNvSpPr>
            <a:spLocks noGrp="1" noChangeArrowheads="1"/>
          </p:cNvSpPr>
          <p:nvPr>
            <p:ph type="sldNum"/>
          </p:nvPr>
        </p:nvSpPr>
        <p:spPr bwMode="auto">
          <a:xfrm>
            <a:off x="6553200" y="6356350"/>
            <a:ext cx="2132013"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defRPr sz="2400">
                <a:solidFill>
                  <a:srgbClr val="000000"/>
                </a:solidFill>
                <a:latin typeface="Calibri" panose="020F0502020204030204" pitchFamily="34" charset="0"/>
                <a:cs typeface="Arial" panose="020B0604020202020204" pitchFamily="34" charset="0"/>
              </a:defRPr>
            </a:lvl1pPr>
          </a:lstStyle>
          <a:p>
            <a:pPr>
              <a:defRPr/>
            </a:pPr>
            <a:fld id="{A51E5808-278C-4E4D-99E1-B5F9552FD502}"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11188" y="1268413"/>
            <a:ext cx="77724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el-GR" altLang="el-GR" sz="3600"/>
              <a:t/>
            </a:r>
            <a:br>
              <a:rPr lang="el-GR" altLang="el-GR" sz="3600"/>
            </a:br>
            <a:r>
              <a:rPr lang="el-GR" altLang="el-GR" sz="3200"/>
              <a:t>Αντικειμενοστρεφής Σχεδίαση</a:t>
            </a:r>
            <a:br>
              <a:rPr lang="el-GR" altLang="el-GR" sz="3200"/>
            </a:br>
            <a:endParaRPr lang="el-GR" altLang="el-GR" sz="3200"/>
          </a:p>
        </p:txBody>
      </p:sp>
      <p:sp>
        <p:nvSpPr>
          <p:cNvPr id="14339" name="Text Box 2"/>
          <p:cNvSpPr txBox="1">
            <a:spLocks noChangeArrowheads="1"/>
          </p:cNvSpPr>
          <p:nvPr/>
        </p:nvSpPr>
        <p:spPr bwMode="auto">
          <a:xfrm>
            <a:off x="1187450" y="4437063"/>
            <a:ext cx="6400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a:t>
            </a:r>
          </a:p>
        </p:txBody>
      </p:sp>
      <p:sp>
        <p:nvSpPr>
          <p:cNvPr id="3277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επιλογή σε χρόνο εκτέλεσης </a:t>
            </a:r>
            <a:r>
              <a:rPr lang="en-US" altLang="el-GR" sz="2000"/>
              <a:t> (</a:t>
            </a:r>
            <a:r>
              <a:rPr lang="el-GR" altLang="el-GR" sz="2000"/>
              <a:t>και όχι μεταγλώττισης) της υλοποίησης μίας διεπαφής</a:t>
            </a:r>
          </a:p>
          <a:p>
            <a:pPr eaLnBrk="1" hangingPunct="1">
              <a:spcBef>
                <a:spcPts val="500"/>
              </a:spcBef>
              <a:buFont typeface="Arial" panose="020B0604020202020204" pitchFamily="34" charset="0"/>
              <a:buChar char="•"/>
            </a:pPr>
            <a:r>
              <a:rPr lang="el-GR" altLang="el-GR" sz="2000"/>
              <a:t>Επιτυγχάνεται: α) με την υλοποίηση διεπαφών </a:t>
            </a:r>
            <a:r>
              <a:rPr lang="en-US" altLang="el-GR" sz="2000"/>
              <a:t>(</a:t>
            </a:r>
            <a:r>
              <a:rPr lang="en-US" altLang="el-GR" sz="2000" b="1"/>
              <a:t>implements</a:t>
            </a:r>
            <a:r>
              <a:rPr lang="en-US" altLang="el-GR" sz="2000"/>
              <a:t>) </a:t>
            </a:r>
            <a:r>
              <a:rPr lang="el-GR" altLang="el-GR" sz="2000"/>
              <a:t>και β) με τη χρήση κληρονομικότητας</a:t>
            </a:r>
            <a:r>
              <a:rPr lang="en-US" altLang="el-GR" sz="2000"/>
              <a:t> (</a:t>
            </a:r>
            <a:r>
              <a:rPr lang="en-US" altLang="el-GR" sz="2000" b="1"/>
              <a:t>extends</a:t>
            </a:r>
            <a:r>
              <a:rPr lang="en-US" altLang="el-GR" sz="2000"/>
              <a:t>)</a:t>
            </a:r>
          </a:p>
          <a:p>
            <a:pPr eaLnBrk="1" hangingPunct="1">
              <a:spcBef>
                <a:spcPts val="500"/>
              </a:spcBef>
              <a:buFont typeface="Arial" panose="020B0604020202020204" pitchFamily="34" charset="0"/>
              <a:buChar char="•"/>
            </a:pPr>
            <a:r>
              <a:rPr lang="el-GR" altLang="el-GR" sz="2000"/>
              <a:t>Στο παράδειγμά μας η διεπαφή είναι η μέθοδος </a:t>
            </a:r>
            <a:r>
              <a:rPr lang="en-US" altLang="el-GR" sz="2000"/>
              <a:t>move</a:t>
            </a:r>
            <a:r>
              <a:rPr lang="el-GR" altLang="el-GR" sz="2000"/>
              <a:t> η οποία έχει διαφορετικές υλοποιήσεις</a:t>
            </a:r>
          </a:p>
          <a:p>
            <a:pPr>
              <a:spcBef>
                <a:spcPts val="500"/>
              </a:spcBef>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τύποι και κλάσεις</a:t>
            </a:r>
          </a:p>
        </p:txBody>
      </p:sp>
      <p:sp>
        <p:nvSpPr>
          <p:cNvPr id="34819" name="Text Box 2"/>
          <p:cNvSpPr txBox="1">
            <a:spLocks noChangeArrowheads="1"/>
          </p:cNvSpPr>
          <p:nvPr/>
        </p:nvSpPr>
        <p:spPr bwMode="auto">
          <a:xfrm>
            <a:off x="468313" y="4365625"/>
            <a:ext cx="822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a:spcBef>
                <a:spcPts val="500"/>
              </a:spcBef>
              <a:buFont typeface="Arial" panose="020B0604020202020204" pitchFamily="34" charset="0"/>
              <a:buNone/>
            </a:pPr>
            <a:r>
              <a:rPr lang="el-GR" altLang="el-GR" sz="2000"/>
              <a:t>Ένα αντικείμενο της </a:t>
            </a:r>
            <a:r>
              <a:rPr lang="el-GR" altLang="el-GR" sz="2000" b="1"/>
              <a:t>κλάσης</a:t>
            </a:r>
            <a:r>
              <a:rPr lang="el-GR" altLang="el-GR" sz="2000"/>
              <a:t> </a:t>
            </a:r>
            <a:r>
              <a:rPr lang="en-US" altLang="el-GR" sz="2000"/>
              <a:t>Car </a:t>
            </a:r>
            <a:r>
              <a:rPr lang="el-GR" altLang="el-GR" sz="2000"/>
              <a:t>είναι αντικείμενου </a:t>
            </a:r>
            <a:r>
              <a:rPr lang="el-GR" altLang="el-GR" sz="2000" b="1"/>
              <a:t>τύπου</a:t>
            </a:r>
            <a:r>
              <a:rPr lang="el-GR" altLang="el-GR" sz="2000"/>
              <a:t>: </a:t>
            </a:r>
            <a:r>
              <a:rPr lang="en-US" altLang="el-GR" sz="2000"/>
              <a:t>Car, Automobile, Vehicle, Transport</a:t>
            </a:r>
          </a:p>
          <a:p>
            <a:pPr>
              <a:spcBef>
                <a:spcPts val="500"/>
              </a:spcBef>
              <a:buFont typeface="Arial" panose="020B0604020202020204" pitchFamily="34" charset="0"/>
              <a:buNone/>
            </a:pPr>
            <a:r>
              <a:rPr lang="el-GR" altLang="el-GR" sz="2000"/>
              <a:t>π.χ μπορώ να έχω</a:t>
            </a:r>
          </a:p>
          <a:p>
            <a:pPr>
              <a:spcBef>
                <a:spcPts val="500"/>
              </a:spcBef>
              <a:buFont typeface="Arial" panose="020B0604020202020204" pitchFamily="34" charset="0"/>
              <a:buNone/>
            </a:pPr>
            <a:r>
              <a:rPr lang="en-US" altLang="el-GR" sz="2000"/>
              <a:t>Automobile car = new Car();</a:t>
            </a:r>
          </a:p>
          <a:p>
            <a:pPr>
              <a:spcBef>
                <a:spcPts val="500"/>
              </a:spcBef>
              <a:buFont typeface="Arial" panose="020B0604020202020204" pitchFamily="34" charset="0"/>
              <a:buNone/>
            </a:pPr>
            <a:r>
              <a:rPr lang="en-US" altLang="el-GR" sz="2000"/>
              <a:t>Transport car = new Car();</a:t>
            </a:r>
          </a:p>
        </p:txBody>
      </p:sp>
      <p:pic>
        <p:nvPicPr>
          <p:cNvPr id="34820" name="7 - Θέση περιεχομένου" descr="08_028_ΔΤΣυνύπαρξηΑφηρημένωνΤάξεωνκαιΔιεπαφών.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66309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 για ενθυλάκωση</a:t>
            </a:r>
          </a:p>
        </p:txBody>
      </p:sp>
      <p:sp>
        <p:nvSpPr>
          <p:cNvPr id="36867"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ClrTx/>
              <a:buFontTx/>
              <a:buNone/>
            </a:pPr>
            <a:r>
              <a:rPr lang="en-US" altLang="el-GR" sz="2000"/>
              <a:t>Transport transport = new Airplane();</a:t>
            </a:r>
          </a:p>
          <a:p>
            <a:pPr eaLnBrk="1" hangingPunct="1">
              <a:spcBef>
                <a:spcPts val="500"/>
              </a:spcBef>
              <a:buClrTx/>
              <a:buFontTx/>
              <a:buNone/>
            </a:pPr>
            <a:r>
              <a:rPr lang="en-US" altLang="el-GR" sz="2000"/>
              <a:t>transport.move();</a:t>
            </a:r>
          </a:p>
          <a:p>
            <a:pPr eaLnBrk="1" hangingPunct="1">
              <a:spcBef>
                <a:spcPts val="500"/>
              </a:spcBef>
              <a:buClrTx/>
              <a:buFontTx/>
              <a:buNone/>
            </a:pPr>
            <a:endParaRPr lang="el-GR" altLang="el-GR" sz="2000"/>
          </a:p>
          <a:p>
            <a:pPr eaLnBrk="1" hangingPunct="1">
              <a:spcBef>
                <a:spcPts val="500"/>
              </a:spcBef>
              <a:buClrTx/>
              <a:buFontTx/>
              <a:buNone/>
            </a:pPr>
            <a:r>
              <a:rPr lang="el-GR" altLang="el-GR" sz="2000"/>
              <a:t>Γνωρίζω τον τύπο της μεταβλητής </a:t>
            </a:r>
            <a:r>
              <a:rPr lang="en-US" altLang="el-GR" sz="2000"/>
              <a:t>transport </a:t>
            </a:r>
            <a:r>
              <a:rPr lang="el-GR" altLang="el-GR" sz="2000"/>
              <a:t>αλλά και την υλοποίησή της </a:t>
            </a:r>
            <a:r>
              <a:rPr lang="en-US" altLang="el-GR" sz="2000"/>
              <a:t>(</a:t>
            </a:r>
            <a:r>
              <a:rPr lang="el-GR" altLang="el-GR" sz="2000"/>
              <a:t>κλάση </a:t>
            </a:r>
            <a:r>
              <a:rPr lang="en-US" altLang="el-GR" sz="2000"/>
              <a:t>Airplane)</a:t>
            </a:r>
          </a:p>
          <a:p>
            <a:pPr eaLnBrk="1" hangingPunct="1">
              <a:spcBef>
                <a:spcPts val="500"/>
              </a:spcBef>
              <a:buClrTx/>
              <a:buFontTx/>
              <a:buNone/>
            </a:pPr>
            <a:endParaRPr lang="en-US" altLang="el-GR" sz="2000"/>
          </a:p>
          <a:p>
            <a:pPr eaLnBrk="1" hangingPunct="1">
              <a:spcBef>
                <a:spcPts val="500"/>
              </a:spcBef>
              <a:buClrTx/>
              <a:buFontTx/>
              <a:buNone/>
            </a:pPr>
            <a:r>
              <a:rPr lang="el-GR" altLang="el-GR" sz="2000" b="1"/>
              <a:t>Ενθυλάκωση</a:t>
            </a:r>
            <a:r>
              <a:rPr lang="el-GR" altLang="el-GR" sz="2000"/>
              <a:t>: Όχι μόνο να επιλέγεται σε χρόνο εκτέλεσης η υλοποίηση αλλά να μη γνωρίζουμε την υλοποίηση.</a:t>
            </a:r>
          </a:p>
          <a:p>
            <a:pPr>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 για ενθυλάκωση</a:t>
            </a:r>
          </a:p>
        </p:txBody>
      </p:sp>
      <p:sp>
        <p:nvSpPr>
          <p:cNvPr id="38915" name="Text Box 2"/>
          <p:cNvSpPr txBox="1">
            <a:spLocks noChangeArrowheads="1"/>
          </p:cNvSpPr>
          <p:nvPr/>
        </p:nvSpPr>
        <p:spPr bwMode="auto">
          <a:xfrm>
            <a:off x="457200" y="4724400"/>
            <a:ext cx="8229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αφηρημένη κλάση </a:t>
            </a:r>
            <a:r>
              <a:rPr lang="en-US" altLang="el-GR"/>
              <a:t>Transport </a:t>
            </a:r>
            <a:r>
              <a:rPr lang="el-GR" altLang="el-GR"/>
              <a:t>ενθυλακώνει υλοποιήσεις</a:t>
            </a:r>
          </a:p>
          <a:p>
            <a:pPr eaLnBrk="1" hangingPunct="1">
              <a:buFont typeface="Arial" panose="020B0604020202020204" pitchFamily="34" charset="0"/>
              <a:buNone/>
            </a:pPr>
            <a:endParaRPr lang="en-US" altLang="el-G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684053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 για ενθυλάκωση</a:t>
            </a:r>
          </a:p>
        </p:txBody>
      </p:sp>
      <p:sp>
        <p:nvSpPr>
          <p:cNvPr id="4096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ClrTx/>
              <a:buFontTx/>
              <a:buNone/>
            </a:pPr>
            <a:r>
              <a:rPr lang="en-US" altLang="el-GR" sz="2000"/>
              <a:t>Trasport transport = </a:t>
            </a:r>
            <a:r>
              <a:rPr lang="el-GR" altLang="el-GR" sz="2000"/>
              <a:t>Τ</a:t>
            </a:r>
            <a:r>
              <a:rPr lang="en-US" altLang="el-GR" sz="2000"/>
              <a:t>ransportAgency.findTrasport();</a:t>
            </a:r>
          </a:p>
          <a:p>
            <a:pPr eaLnBrk="1" hangingPunct="1">
              <a:spcBef>
                <a:spcPts val="500"/>
              </a:spcBef>
              <a:buClrTx/>
              <a:buFontTx/>
              <a:buNone/>
            </a:pPr>
            <a:endParaRPr lang="en-US" altLang="el-GR" sz="2000"/>
          </a:p>
          <a:p>
            <a:pPr eaLnBrk="1" hangingPunct="1">
              <a:spcBef>
                <a:spcPts val="500"/>
              </a:spcBef>
              <a:buClrTx/>
              <a:buFontTx/>
              <a:buNone/>
            </a:pPr>
            <a:r>
              <a:rPr lang="el-GR" altLang="el-GR" sz="2000"/>
              <a:t>Η μέθοδος </a:t>
            </a:r>
            <a:r>
              <a:rPr lang="en-US" altLang="el-GR" sz="2000"/>
              <a:t>findTransport </a:t>
            </a:r>
            <a:r>
              <a:rPr lang="el-GR" altLang="el-GR" sz="2000"/>
              <a:t>μπορεί να επιστρέφει ένα αντικείμενο από τις κλάσεις </a:t>
            </a:r>
            <a:r>
              <a:rPr lang="en-US" altLang="el-GR" sz="2000"/>
              <a:t>Car </a:t>
            </a:r>
            <a:r>
              <a:rPr lang="el-GR" altLang="el-GR" sz="2000"/>
              <a:t>ή</a:t>
            </a:r>
            <a:r>
              <a:rPr lang="en-US" altLang="el-GR" sz="2000"/>
              <a:t> Airplane </a:t>
            </a:r>
            <a:r>
              <a:rPr lang="el-GR" altLang="el-GR" sz="2000"/>
              <a:t>χωρίς εμείς να το γνωρίζουμε</a:t>
            </a:r>
          </a:p>
          <a:p>
            <a:pPr eaLnBrk="1" hangingPunct="1">
              <a:spcBef>
                <a:spcPts val="500"/>
              </a:spcBef>
              <a:buClrTx/>
              <a:buFontTx/>
              <a:buNone/>
            </a:pPr>
            <a:endParaRPr lang="el-GR" altLang="el-GR" sz="2000"/>
          </a:p>
          <a:p>
            <a:pPr eaLnBrk="1" hangingPunct="1">
              <a:spcBef>
                <a:spcPts val="500"/>
              </a:spcBef>
              <a:buClrTx/>
              <a:buFontTx/>
              <a:buNone/>
            </a:pPr>
            <a:r>
              <a:rPr lang="el-GR" altLang="el-GR" sz="2000"/>
              <a:t>Ακόμα καλύτερα να μην γνωρίζουμε καθόλου την ύπαρξη τους</a:t>
            </a:r>
            <a:r>
              <a:rPr lang="en-US" altLang="el-GR" sz="2000"/>
              <a:t> (</a:t>
            </a:r>
            <a:r>
              <a:rPr lang="el-GR" altLang="el-GR" sz="2000"/>
              <a:t>οι κλάσεις </a:t>
            </a:r>
            <a:r>
              <a:rPr lang="en-US" altLang="el-GR" sz="2000"/>
              <a:t>Car </a:t>
            </a:r>
            <a:r>
              <a:rPr lang="el-GR" altLang="el-GR" sz="2000"/>
              <a:t>και </a:t>
            </a:r>
            <a:r>
              <a:rPr lang="en-US" altLang="el-GR" sz="2000"/>
              <a:t>Airplane </a:t>
            </a:r>
            <a:r>
              <a:rPr lang="el-GR" altLang="el-GR" sz="2000"/>
              <a:t>ανήκουν σε μία έτοιμη βιβλιοθήκη που τη χρησιμοποιούμε.</a:t>
            </a:r>
            <a:r>
              <a:rPr lang="en-US" altLang="el-GR" sz="2000"/>
              <a:t> </a:t>
            </a:r>
            <a:r>
              <a:rPr lang="el-GR" altLang="el-GR" sz="2000"/>
              <a:t>Οι συγκεκριμένες κλάσεις δεν έχουν δημόσια ορατότητα)</a:t>
            </a:r>
          </a:p>
          <a:p>
            <a:pPr>
              <a:spcBef>
                <a:spcPts val="500"/>
              </a:spcBef>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ενθυλάκωση / απόκρυψη πληροφοριών</a:t>
            </a:r>
          </a:p>
        </p:txBody>
      </p:sp>
      <p:sp>
        <p:nvSpPr>
          <p:cNvPr id="4301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ClrTx/>
              <a:buFontTx/>
              <a:buNone/>
            </a:pPr>
            <a:r>
              <a:rPr lang="el-GR" altLang="el-GR" sz="2000" b="1"/>
              <a:t>Ενθυλάκωση</a:t>
            </a:r>
            <a:r>
              <a:rPr lang="el-GR" altLang="el-GR" sz="2000"/>
              <a:t>: Η απόκρυψη των λεπτομερειών υλοποίησης από τους χρήστες μίας κλάσης. Οι λεπτομέρειες αυτές μπορεί να είναι: δεδομένα, αλγόριθμοι, υποκλάσεις κλπ</a:t>
            </a:r>
          </a:p>
          <a:p>
            <a:pPr eaLnBrk="1" hangingPunct="1">
              <a:spcBef>
                <a:spcPts val="500"/>
              </a:spcBef>
              <a:buClrTx/>
              <a:buFontTx/>
              <a:buNone/>
            </a:pPr>
            <a:endParaRPr lang="el-GR" altLang="el-GR" sz="2000"/>
          </a:p>
          <a:p>
            <a:pPr eaLnBrk="1" hangingPunct="1">
              <a:spcBef>
                <a:spcPts val="500"/>
              </a:spcBef>
              <a:buClrTx/>
              <a:buFontTx/>
              <a:buNone/>
            </a:pPr>
            <a:r>
              <a:rPr lang="el-GR" altLang="el-GR" sz="2000" b="1"/>
              <a:t>Απόκρυψη Πληροφοριών</a:t>
            </a:r>
            <a:r>
              <a:rPr lang="el-GR" altLang="el-GR" sz="2000"/>
              <a:t> </a:t>
            </a:r>
            <a:r>
              <a:rPr lang="en-US" altLang="el-GR" sz="2000"/>
              <a:t>(Information Hiding). </a:t>
            </a:r>
            <a:r>
              <a:rPr lang="el-GR" altLang="el-GR" sz="2000"/>
              <a:t>Κρύβουμε επιλογές σχεδίασης μίας μονάδας λογισμικού σε όσους τη χρησιμοποιούν.</a:t>
            </a:r>
          </a:p>
          <a:p>
            <a:pPr eaLnBrk="1" hangingPunct="1">
              <a:spcBef>
                <a:spcPts val="500"/>
              </a:spcBef>
              <a:buClrTx/>
              <a:buFontTx/>
              <a:buNone/>
            </a:pPr>
            <a:endParaRPr lang="el-GR" altLang="el-GR" sz="2000"/>
          </a:p>
          <a:p>
            <a:pPr eaLnBrk="1" hangingPunct="1">
              <a:spcBef>
                <a:spcPts val="500"/>
              </a:spcBef>
              <a:buClrTx/>
              <a:buFontTx/>
              <a:buNone/>
            </a:pPr>
            <a:r>
              <a:rPr lang="el-GR" altLang="el-GR" sz="2000" b="1"/>
              <a:t>Οδηγία: </a:t>
            </a:r>
            <a:r>
              <a:rPr lang="el-GR" altLang="el-GR" sz="2000"/>
              <a:t>Χρησιμοποιούμε τον πολυμορφισμό ως μέσω ενθυλάκωσης. </a:t>
            </a:r>
          </a:p>
          <a:p>
            <a:pPr>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45059"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Ο ελεγκτής ενός μετεωρολογικού σταθμού διαβάζει τα δεδομένα από τον αισθητήρα θερμοκρασίας και παράγει αναφορές των τιμών θερμοκρασίας στην κονσόλα ή σε κάποιο αρχείο.</a:t>
            </a:r>
          </a:p>
          <a:p>
            <a:pPr eaLnBrk="1" hangingPunct="1">
              <a:spcBef>
                <a:spcPts val="500"/>
              </a:spcBef>
              <a:buFont typeface="Arial" panose="020B0604020202020204" pitchFamily="34" charset="0"/>
              <a:buChar char="•"/>
            </a:pPr>
            <a:r>
              <a:rPr lang="el-GR" altLang="el-GR" sz="2000"/>
              <a:t>Επιπρόσθετα ο ελεγκτής μπορεί να προβεί σε αυτοέλεγχο της καλής λειτουργίας του. Τα αποτελέσματα του ελέγχου εμφανίζονται στην κονσόλα ή αποθηκεύονται σε αρχείο.</a:t>
            </a:r>
          </a:p>
          <a:p>
            <a:pPr eaLnBrk="1" hangingPunct="1">
              <a:spcBef>
                <a:spcPts val="500"/>
              </a:spcBef>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47107" name="Text Box 2"/>
          <p:cNvSpPr txBox="1">
            <a:spLocks noChangeArrowheads="1"/>
          </p:cNvSpPr>
          <p:nvPr/>
        </p:nvSpPr>
        <p:spPr bwMode="auto">
          <a:xfrm>
            <a:off x="457200" y="573246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pic>
        <p:nvPicPr>
          <p:cNvPr id="47108" name="4 - Εικόνα" descr="MeteoControllerInitialC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6978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49155" name="Text Box 2"/>
          <p:cNvSpPr txBox="1">
            <a:spLocks noChangeArrowheads="1"/>
          </p:cNvSpPr>
          <p:nvPr/>
        </p:nvSpPr>
        <p:spPr bwMode="auto">
          <a:xfrm>
            <a:off x="457200" y="5805488"/>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196975"/>
            <a:ext cx="5400675"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51203" name="Text Box 2"/>
          <p:cNvSpPr txBox="1">
            <a:spLocks noChangeArrowheads="1"/>
          </p:cNvSpPr>
          <p:nvPr/>
        </p:nvSpPr>
        <p:spPr bwMode="auto">
          <a:xfrm>
            <a:off x="457200" y="1052513"/>
            <a:ext cx="82296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450"/>
              </a:spcBef>
              <a:buClrTx/>
              <a:buFontTx/>
              <a:buNone/>
            </a:pPr>
            <a:r>
              <a:rPr lang="en-US" altLang="el-GR" sz="1800"/>
              <a:t>public class StationController {</a:t>
            </a:r>
          </a:p>
          <a:p>
            <a:pPr eaLnBrk="1" hangingPunct="1">
              <a:spcBef>
                <a:spcPts val="450"/>
              </a:spcBef>
              <a:buClrTx/>
              <a:buFontTx/>
              <a:buNone/>
            </a:pPr>
            <a:r>
              <a:rPr lang="en-US" altLang="el-GR" sz="1800"/>
              <a:t>	private boolean useFile; 	private TemperatureSensor temperatureSensor;</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public void selfTest() {</a:t>
            </a:r>
          </a:p>
          <a:p>
            <a:pPr eaLnBrk="1" hangingPunct="1">
              <a:spcBef>
                <a:spcPts val="450"/>
              </a:spcBef>
              <a:buClrTx/>
              <a:buFontTx/>
              <a:buNone/>
            </a:pPr>
            <a:r>
              <a:rPr lang="en-US" altLang="el-GR" sz="1800"/>
              <a:t>		if (useFile) {   writeToFile(selfTestStatus());  } </a:t>
            </a:r>
          </a:p>
          <a:p>
            <a:pPr eaLnBrk="1" hangingPunct="1">
              <a:spcBef>
                <a:spcPts val="450"/>
              </a:spcBef>
              <a:buClrTx/>
              <a:buFontTx/>
              <a:buNone/>
            </a:pPr>
            <a:r>
              <a:rPr lang="en-US" altLang="el-GR" sz="1800"/>
              <a:t>                else { writeToConsole(selfTestStatus()); 	}</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public void collectData() {</a:t>
            </a:r>
          </a:p>
          <a:p>
            <a:pPr eaLnBrk="1" hangingPunct="1">
              <a:spcBef>
                <a:spcPts val="450"/>
              </a:spcBef>
              <a:buClrTx/>
              <a:buFontTx/>
              <a:buNone/>
            </a:pPr>
            <a:r>
              <a:rPr lang="en-US" altLang="el-GR" sz="1800"/>
              <a:t>		String temperature = String.valueOf(temperatureSensor.readTemperature());	if (useFile) {  </a:t>
            </a:r>
          </a:p>
          <a:p>
            <a:pPr eaLnBrk="1" hangingPunct="1">
              <a:spcBef>
                <a:spcPts val="450"/>
              </a:spcBef>
              <a:buClrTx/>
              <a:buFontTx/>
              <a:buNone/>
            </a:pPr>
            <a:r>
              <a:rPr lang="en-US" altLang="el-GR" sz="1800"/>
              <a:t>			writeToFile(temperature);  } </a:t>
            </a:r>
          </a:p>
          <a:p>
            <a:pPr eaLnBrk="1" hangingPunct="1">
              <a:spcBef>
                <a:spcPts val="450"/>
              </a:spcBef>
              <a:buClrTx/>
              <a:buFontTx/>
              <a:buNone/>
            </a:pPr>
            <a:r>
              <a:rPr lang="en-US" altLang="el-GR" sz="1800"/>
              <a:t>                else {  </a:t>
            </a:r>
          </a:p>
          <a:p>
            <a:pPr eaLnBrk="1" hangingPunct="1">
              <a:spcBef>
                <a:spcPts val="450"/>
              </a:spcBef>
              <a:buClrTx/>
              <a:buFontTx/>
              <a:buNone/>
            </a:pPr>
            <a:r>
              <a:rPr lang="en-US" altLang="el-GR" sz="1800"/>
              <a:t>			writeToConsole(temperature);  }</a:t>
            </a:r>
          </a:p>
          <a:p>
            <a:pPr eaLnBrk="1" hangingPunct="1">
              <a:spcBef>
                <a:spcPts val="450"/>
              </a:spcBef>
              <a:buClrTx/>
              <a:buFontTx/>
              <a:buNone/>
            </a:pPr>
            <a:r>
              <a:rPr lang="en-US" altLang="el-GR" sz="1800"/>
              <a:t>	}	 ….</a:t>
            </a:r>
          </a:p>
          <a:p>
            <a:pPr eaLnBrk="1" hangingPunct="1">
              <a:spcBef>
                <a:spcPts val="450"/>
              </a:spcBef>
              <a:buClrTx/>
              <a:buFontTx/>
              <a:buNone/>
            </a:pPr>
            <a:r>
              <a:rPr lang="en-US" altLang="el-GR" sz="1800"/>
              <a:t>}</a:t>
            </a:r>
          </a:p>
          <a:p>
            <a:pPr eaLnBrk="1" hangingPunct="1">
              <a:spcBef>
                <a:spcPts val="450"/>
              </a:spcBef>
              <a:buClrTx/>
              <a:buFontTx/>
              <a:buNone/>
            </a:pPr>
            <a:endParaRPr lang="en-US" altLang="el-GR" sz="18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αρμοδιότητες</a:t>
            </a:r>
          </a:p>
        </p:txBody>
      </p:sp>
      <p:sp>
        <p:nvSpPr>
          <p:cNvPr id="16387"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Κάθε αντικείμενο συνεργάζεται με μία  «γειτονιά» αντικειμένων</a:t>
            </a:r>
          </a:p>
          <a:p>
            <a:pPr eaLnBrk="1" hangingPunct="1">
              <a:buFont typeface="Arial" panose="020B0604020202020204" pitchFamily="34" charset="0"/>
              <a:buChar char="•"/>
            </a:pPr>
            <a:r>
              <a:rPr lang="el-GR" altLang="el-GR"/>
              <a:t>Κάθε αντικείμενο στη γειτονιά έχει συγκεκριμένες αρμοδιότητες και επιτελεί μία συγκεκριμένη μικρής εμβέλειας εργασία</a:t>
            </a:r>
          </a:p>
          <a:p>
            <a:pPr eaLnBrk="1" hangingPunct="1">
              <a:buFont typeface="Arial" panose="020B0604020202020204" pitchFamily="34" charset="0"/>
              <a:buChar char="•"/>
            </a:pPr>
            <a:r>
              <a:rPr lang="el-GR" altLang="el-GR"/>
              <a:t>Η τελική λειτουργικότητα προκύπτει ως το αποτέλεσμα της συνεργασίας της γειτονιάς</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υποθετική λογική</a:t>
            </a:r>
          </a:p>
        </p:txBody>
      </p:sp>
      <p:sp>
        <p:nvSpPr>
          <p:cNvPr id="5325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marL="741363" indent="-284163">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Τα προβλήματα της υποθετικής λογικής (</a:t>
            </a:r>
            <a:r>
              <a:rPr lang="en-US" altLang="el-GR" sz="2400"/>
              <a:t>conditional logic) (</a:t>
            </a:r>
            <a:r>
              <a:rPr lang="el-GR" altLang="el-GR" sz="2400"/>
              <a:t>προτάσεις </a:t>
            </a:r>
            <a:r>
              <a:rPr lang="en-US" altLang="el-GR" sz="2400"/>
              <a:t>if / switch)</a:t>
            </a:r>
          </a:p>
          <a:p>
            <a:pPr lvl="1" eaLnBrk="1" hangingPunct="1">
              <a:spcBef>
                <a:spcPts val="600"/>
              </a:spcBef>
              <a:buFont typeface="Arial" panose="020B0604020202020204" pitchFamily="34" charset="0"/>
              <a:buChar char="–"/>
            </a:pPr>
            <a:r>
              <a:rPr lang="el-GR" altLang="el-GR" sz="2400"/>
              <a:t>Πολυπλοκότερος κώδικας </a:t>
            </a:r>
          </a:p>
          <a:p>
            <a:pPr lvl="1" eaLnBrk="1" hangingPunct="1">
              <a:spcBef>
                <a:spcPts val="600"/>
              </a:spcBef>
              <a:buFont typeface="Arial" panose="020B0604020202020204" pitchFamily="34" charset="0"/>
              <a:buChar char="–"/>
            </a:pPr>
            <a:r>
              <a:rPr lang="el-GR" altLang="el-GR" sz="2400"/>
              <a:t>Δυσνόητος κώδικας</a:t>
            </a:r>
          </a:p>
          <a:p>
            <a:pPr lvl="1" eaLnBrk="1" hangingPunct="1">
              <a:spcBef>
                <a:spcPts val="600"/>
              </a:spcBef>
              <a:buFont typeface="Arial" panose="020B0604020202020204" pitchFamily="34" charset="0"/>
              <a:buChar char="–"/>
            </a:pPr>
            <a:r>
              <a:rPr lang="el-GR" altLang="el-GR" sz="2400"/>
              <a:t>Μεγαλύτερη η πιθανότητα εμφάνισης σφάλματος</a:t>
            </a:r>
          </a:p>
          <a:p>
            <a:pPr lvl="1" eaLnBrk="1" hangingPunct="1">
              <a:spcBef>
                <a:spcPts val="600"/>
              </a:spcBef>
              <a:buFont typeface="Arial" panose="020B0604020202020204" pitchFamily="34" charset="0"/>
              <a:buChar char="–"/>
            </a:pPr>
            <a:r>
              <a:rPr lang="el-GR" altLang="el-GR" sz="2400"/>
              <a:t>Ανάγκη για περισσότερους ελέγχους (βλ κάλυψη διακλαδώσεων)</a:t>
            </a:r>
          </a:p>
          <a:p>
            <a:pPr lvl="1" eaLnBrk="1" hangingPunct="1">
              <a:spcBef>
                <a:spcPts val="600"/>
              </a:spcBef>
              <a:buFont typeface="Arial" panose="020B0604020202020204" pitchFamily="34" charset="0"/>
              <a:buChar char="–"/>
            </a:pPr>
            <a:r>
              <a:rPr lang="el-GR" altLang="el-GR" sz="2400"/>
              <a:t>Δυσχέρεια στην πραγματοποίηση αλλαγών</a:t>
            </a:r>
          </a:p>
          <a:p>
            <a:pPr lvl="1" eaLnBrk="1" hangingPunct="1">
              <a:spcBef>
                <a:spcPts val="600"/>
              </a:spcBef>
              <a:buFont typeface="Arial" panose="020B0604020202020204" pitchFamily="34" charset="0"/>
              <a:buChar char="–"/>
            </a:pPr>
            <a:r>
              <a:rPr lang="el-GR" altLang="el-GR" sz="2400"/>
              <a:t>Μειωμένη συντηρησιμότητα</a:t>
            </a:r>
          </a:p>
          <a:p>
            <a:pPr eaLnBrk="1" hangingPunct="1">
              <a:spcBef>
                <a:spcPts val="600"/>
              </a:spcBef>
              <a:buFont typeface="Arial" panose="020B0604020202020204" pitchFamily="34" charset="0"/>
              <a:buNone/>
            </a:pPr>
            <a:endParaRPr lang="el-GR" altLang="el-GR" sz="24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πολυμορφισμός αντί υποθετικής λογικής</a:t>
            </a:r>
          </a:p>
        </p:txBody>
      </p:sp>
      <p:sp>
        <p:nvSpPr>
          <p:cNvPr id="55299" name="Text Box 2"/>
          <p:cNvSpPr txBox="1">
            <a:spLocks noChangeArrowheads="1"/>
          </p:cNvSpPr>
          <p:nvPr/>
        </p:nvSpPr>
        <p:spPr bwMode="auto">
          <a:xfrm>
            <a:off x="457200" y="5805488"/>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pic>
        <p:nvPicPr>
          <p:cNvPr id="55300" name="4 - Εικόνα" descr="MeteoControllerInheritanceC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200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457200" y="2667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200"/>
              <a:t>πολυμορφισμός αντί υποθετικής λογικής</a:t>
            </a:r>
          </a:p>
        </p:txBody>
      </p:sp>
      <p:sp>
        <p:nvSpPr>
          <p:cNvPr id="57347" name="Text Box 2"/>
          <p:cNvSpPr txBox="1">
            <a:spLocks noChangeArrowheads="1"/>
          </p:cNvSpPr>
          <p:nvPr/>
        </p:nvSpPr>
        <p:spPr bwMode="auto">
          <a:xfrm>
            <a:off x="457200" y="1052513"/>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450"/>
              </a:spcBef>
              <a:buClrTx/>
              <a:buFontTx/>
              <a:buNone/>
            </a:pPr>
            <a:r>
              <a:rPr lang="en-US" altLang="el-GR" sz="1800"/>
              <a:t>public abstract class StationController {</a:t>
            </a:r>
          </a:p>
          <a:p>
            <a:pPr eaLnBrk="1" hangingPunct="1">
              <a:spcBef>
                <a:spcPts val="450"/>
              </a:spcBef>
              <a:buClrTx/>
              <a:buFontTx/>
              <a:buNone/>
            </a:pPr>
            <a:r>
              <a:rPr lang="en-US" altLang="el-GR" sz="1800"/>
              <a:t>	private TemperatureSensor temperatureSensor;</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public void selfTest() {</a:t>
            </a:r>
          </a:p>
          <a:p>
            <a:pPr eaLnBrk="1" hangingPunct="1">
              <a:spcBef>
                <a:spcPts val="450"/>
              </a:spcBef>
              <a:buClrTx/>
              <a:buFontTx/>
              <a:buNone/>
            </a:pPr>
            <a:r>
              <a:rPr lang="en-US" altLang="el-GR" sz="1800"/>
              <a:t>		write(selfTestStatus());</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public void collectData() {</a:t>
            </a:r>
          </a:p>
          <a:p>
            <a:pPr eaLnBrk="1" hangingPunct="1">
              <a:spcBef>
                <a:spcPts val="450"/>
              </a:spcBef>
              <a:buClrTx/>
              <a:buFontTx/>
              <a:buNone/>
            </a:pPr>
            <a:r>
              <a:rPr lang="en-US" altLang="el-GR" sz="1800"/>
              <a:t>		String temperature = String.valueOf(temperatureSensor.readTemperature());</a:t>
            </a:r>
          </a:p>
          <a:p>
            <a:pPr eaLnBrk="1" hangingPunct="1">
              <a:spcBef>
                <a:spcPts val="450"/>
              </a:spcBef>
              <a:buClrTx/>
              <a:buFontTx/>
              <a:buNone/>
            </a:pPr>
            <a:r>
              <a:rPr lang="en-US" altLang="el-GR" sz="1800"/>
              <a:t>		write(temperature);</a:t>
            </a:r>
          </a:p>
          <a:p>
            <a:pPr eaLnBrk="1" hangingPunct="1">
              <a:spcBef>
                <a:spcPts val="450"/>
              </a:spcBef>
              <a:buClrTx/>
              <a:buFontTx/>
              <a:buNone/>
            </a:pPr>
            <a:r>
              <a:rPr lang="en-US" altLang="el-GR" sz="1800"/>
              <a:t>	}	</a:t>
            </a:r>
          </a:p>
          <a:p>
            <a:pPr eaLnBrk="1" hangingPunct="1">
              <a:spcBef>
                <a:spcPts val="450"/>
              </a:spcBef>
              <a:buClrTx/>
              <a:buFontTx/>
              <a:buNone/>
            </a:pPr>
            <a:r>
              <a:rPr lang="en-US" altLang="el-GR" sz="1800"/>
              <a:t>	</a:t>
            </a:r>
          </a:p>
          <a:p>
            <a:pPr eaLnBrk="1" hangingPunct="1">
              <a:spcBef>
                <a:spcPts val="450"/>
              </a:spcBef>
              <a:buClrTx/>
              <a:buFontTx/>
              <a:buNone/>
            </a:pPr>
            <a:r>
              <a:rPr lang="en-US" altLang="el-GR" sz="1800"/>
              <a:t>	protected abstract void write(String message);</a:t>
            </a:r>
          </a:p>
          <a:p>
            <a:pPr eaLnBrk="1" hangingPunct="1">
              <a:spcBef>
                <a:spcPts val="450"/>
              </a:spcBef>
              <a:buClrTx/>
              <a:buFontTx/>
              <a:buNone/>
            </a:pPr>
            <a:r>
              <a:rPr lang="en-US" altLang="el-GR" sz="1800"/>
              <a:t>	 </a:t>
            </a:r>
            <a:r>
              <a:rPr lang="el-GR" altLang="el-GR" sz="1800"/>
              <a:t>….</a:t>
            </a:r>
          </a:p>
          <a:p>
            <a:pPr eaLnBrk="1" hangingPunct="1">
              <a:spcBef>
                <a:spcPts val="450"/>
              </a:spcBef>
              <a:buClrTx/>
              <a:buFontTx/>
              <a:buNone/>
            </a:pPr>
            <a:r>
              <a:rPr lang="en-US" altLang="el-GR" sz="1800"/>
              <a:t>}</a:t>
            </a:r>
          </a:p>
          <a:p>
            <a:pPr eaLnBrk="1" hangingPunct="1">
              <a:spcBef>
                <a:spcPts val="450"/>
              </a:spcBef>
              <a:buClrTx/>
              <a:buFontTx/>
              <a:buNone/>
            </a:pPr>
            <a:endParaRPr lang="en-US" altLang="el-GR" sz="18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πολυμορφισμός αντί υποθετικής λογικής</a:t>
            </a:r>
          </a:p>
        </p:txBody>
      </p:sp>
      <p:sp>
        <p:nvSpPr>
          <p:cNvPr id="5939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b="1"/>
              <a:t>Οδηγία: </a:t>
            </a:r>
            <a:r>
              <a:rPr lang="el-GR" altLang="el-GR" sz="2000"/>
              <a:t>Προτίμηση του πολυμορφισμού έναντι της υποθετικής λογικής</a:t>
            </a:r>
          </a:p>
          <a:p>
            <a:pPr eaLnBrk="1" hangingPunct="1">
              <a:spcBef>
                <a:spcPts val="500"/>
              </a:spcBef>
              <a:buFont typeface="Arial" panose="020B0604020202020204" pitchFamily="34" charset="0"/>
              <a:buNone/>
            </a:pPr>
            <a:endParaRPr lang="en-US" altLang="el-GR" sz="2000"/>
          </a:p>
          <a:p>
            <a:pPr eaLnBrk="1" hangingPunct="1">
              <a:spcBef>
                <a:spcPts val="500"/>
              </a:spcBef>
              <a:buFont typeface="Arial" panose="020B0604020202020204" pitchFamily="34" charset="0"/>
              <a:buChar char="•"/>
            </a:pPr>
            <a:r>
              <a:rPr lang="el-GR" altLang="el-GR" sz="2000" b="1"/>
              <a:t>Οδηγία: </a:t>
            </a:r>
            <a:r>
              <a:rPr lang="el-GR" altLang="el-GR" sz="2000"/>
              <a:t>Μία απόφαση σε ένα σημείο (παραλλαγή της αποφυγής των διπλοτύπων)</a:t>
            </a:r>
          </a:p>
          <a:p>
            <a:pPr eaLnBrk="1" hangingPunct="1">
              <a:spcBef>
                <a:spcPts val="500"/>
              </a:spcBef>
              <a:buClrTx/>
              <a:buFontTx/>
              <a:buNone/>
            </a:pPr>
            <a:r>
              <a:rPr lang="el-GR" altLang="el-GR" sz="2000"/>
              <a:t>(εάν είναι να επιλέξω τη χρήση αρχείου για την αποθήκευση των δεδομένων η επιλογή αυτή θα πρέπει να γίνει σε ένα σημείο)</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57200" y="2667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200"/>
              <a:t>πολυμορφισμός αντί υποθετικής λογικής</a:t>
            </a:r>
          </a:p>
        </p:txBody>
      </p:sp>
      <p:sp>
        <p:nvSpPr>
          <p:cNvPr id="61443" name="Text Box 2"/>
          <p:cNvSpPr txBox="1">
            <a:spLocks noChangeArrowheads="1"/>
          </p:cNvSpPr>
          <p:nvPr/>
        </p:nvSpPr>
        <p:spPr bwMode="auto">
          <a:xfrm>
            <a:off x="457200" y="5373688"/>
            <a:ext cx="82296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Έστω ότι θέλουμε να αποθηκεύουμε σε βάση δεδομένων αντί σε αρχείο / κονσόλα</a:t>
            </a:r>
          </a:p>
          <a:p>
            <a:pPr eaLnBrk="1" hangingPunct="1">
              <a:spcBef>
                <a:spcPts val="600"/>
              </a:spcBef>
              <a:buFont typeface="Arial" panose="020B0604020202020204" pitchFamily="34" charset="0"/>
              <a:buNone/>
            </a:pPr>
            <a:endParaRPr lang="en-US" altLang="el-GR" sz="2400"/>
          </a:p>
        </p:txBody>
      </p:sp>
      <p:pic>
        <p:nvPicPr>
          <p:cNvPr id="61444" name="4 - Εικόνα" descr="MeteoControllerInheritanceC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200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ανοιχτή κλειστή σχεδίαση</a:t>
            </a:r>
          </a:p>
        </p:txBody>
      </p:sp>
      <p:sp>
        <p:nvSpPr>
          <p:cNvPr id="6349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Ανοιχτή κλειστή σχεδίαση (</a:t>
            </a:r>
            <a:r>
              <a:rPr lang="en-US" altLang="el-GR" sz="2000"/>
              <a:t>open closed principle) </a:t>
            </a:r>
            <a:r>
              <a:rPr lang="el-GR" altLang="el-GR" sz="2000"/>
              <a:t>Μία μονάδα λογισμικού πρέπει να είναι ανοιχτή σε επέκταση και κλειστή σε τροποποίηση</a:t>
            </a:r>
          </a:p>
          <a:p>
            <a:pPr eaLnBrk="1" hangingPunct="1">
              <a:spcBef>
                <a:spcPts val="500"/>
              </a:spcBef>
              <a:buFont typeface="Arial" panose="020B0604020202020204" pitchFamily="34" charset="0"/>
              <a:buChar char="•"/>
            </a:pPr>
            <a:r>
              <a:rPr lang="el-GR" altLang="el-GR" sz="2000"/>
              <a:t>Θα πρέπει να επεκτείνουμε μία μονάδα λογισμικού (πχ κλάση) χωρίς να αλλάζουμε τον κώδικά της </a:t>
            </a:r>
          </a:p>
          <a:p>
            <a:pPr eaLnBrk="1" hangingPunct="1">
              <a:spcBef>
                <a:spcPts val="500"/>
              </a:spcBef>
              <a:buFont typeface="Arial" panose="020B0604020202020204" pitchFamily="34" charset="0"/>
              <a:buChar char="•"/>
            </a:pPr>
            <a:r>
              <a:rPr lang="el-GR" altLang="el-GR" sz="2000" b="1"/>
              <a:t>Οδηγία</a:t>
            </a:r>
            <a:r>
              <a:rPr lang="el-GR" altLang="el-GR" sz="2000"/>
              <a:t>: Αν θέλουμε να αλλάξουμε τη συμπεριφορά μίας κλάσης είναι καλύτερο να προσθέτουμε κώδικα αντί να αλλάζουμε κώδικα της κλάσης.</a:t>
            </a:r>
          </a:p>
          <a:p>
            <a:pPr eaLnBrk="1" hangingPunct="1">
              <a:spcBef>
                <a:spcPts val="500"/>
              </a:spcBef>
              <a:buFont typeface="Arial" panose="020B0604020202020204" pitchFamily="34" charset="0"/>
              <a:buChar char="•"/>
            </a:pPr>
            <a:r>
              <a:rPr lang="el-GR" altLang="el-GR" sz="2000"/>
              <a:t>(Η κλάση </a:t>
            </a:r>
            <a:r>
              <a:rPr lang="en-US" altLang="el-GR" sz="2000"/>
              <a:t>StationController </a:t>
            </a:r>
            <a:r>
              <a:rPr lang="el-GR" altLang="el-GR" sz="2000"/>
              <a:t>είναι ανοιχτή ως προς τον τρόπο αποθήκευσης των μετρήσεων)</a:t>
            </a:r>
          </a:p>
          <a:p>
            <a:pPr eaLnBrk="1" hangingPunct="1">
              <a:spcBef>
                <a:spcPts val="500"/>
              </a:spcBef>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αναστροφή του ελέγχου (η αρχή του </a:t>
            </a:r>
            <a:r>
              <a:rPr lang="en-US" altLang="el-GR" sz="3000"/>
              <a:t>Hollywood</a:t>
            </a:r>
            <a:r>
              <a:rPr lang="el-GR" altLang="el-GR" sz="3000"/>
              <a:t>)</a:t>
            </a:r>
            <a:endParaRPr lang="en-US" altLang="el-GR" sz="3000"/>
          </a:p>
        </p:txBody>
      </p:sp>
      <p:sp>
        <p:nvSpPr>
          <p:cNvPr id="65539" name="Text Box 2"/>
          <p:cNvSpPr txBox="1">
            <a:spLocks noChangeArrowheads="1"/>
          </p:cNvSpPr>
          <p:nvPr/>
        </p:nvSpPr>
        <p:spPr bwMode="auto">
          <a:xfrm>
            <a:off x="457200" y="4652963"/>
            <a:ext cx="8229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n-US" altLang="el-GR"/>
              <a:t>Don’t call us we call you</a:t>
            </a:r>
          </a:p>
          <a:p>
            <a:pPr eaLnBrk="1" hangingPunct="1">
              <a:buFont typeface="Arial" panose="020B0604020202020204" pitchFamily="34" charset="0"/>
              <a:buNone/>
            </a:pPr>
            <a:endParaRPr lang="en-US" altLang="el-G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72898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επανακαλούμενες διεπαφές (</a:t>
            </a:r>
            <a:r>
              <a:rPr lang="en-US" altLang="el-GR" sz="3000"/>
              <a:t>callback interfaces)</a:t>
            </a:r>
          </a:p>
        </p:txBody>
      </p:sp>
      <p:sp>
        <p:nvSpPr>
          <p:cNvPr id="67587" name="Text Box 2"/>
          <p:cNvSpPr txBox="1">
            <a:spLocks noChangeArrowheads="1"/>
          </p:cNvSpPr>
          <p:nvPr/>
        </p:nvSpPr>
        <p:spPr bwMode="auto">
          <a:xfrm>
            <a:off x="457200" y="1125538"/>
            <a:ext cx="8229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None/>
            </a:pPr>
            <a:r>
              <a:rPr lang="el-GR" altLang="el-GR" sz="2000"/>
              <a:t>Η </a:t>
            </a:r>
            <a:r>
              <a:rPr lang="en-US" altLang="el-GR" sz="2000"/>
              <a:t>Java </a:t>
            </a:r>
            <a:r>
              <a:rPr lang="el-GR" altLang="el-GR" sz="2000"/>
              <a:t>μας προσφέρει τη στατική μέθοδο </a:t>
            </a:r>
            <a:r>
              <a:rPr lang="en-US" altLang="el-GR" sz="2000"/>
              <a:t>sort</a:t>
            </a:r>
            <a:r>
              <a:rPr lang="el-GR" altLang="el-GR" sz="2000"/>
              <a:t> της κλάσης </a:t>
            </a:r>
            <a:r>
              <a:rPr lang="en-US" altLang="el-GR" sz="2000"/>
              <a:t>Arrays</a:t>
            </a:r>
            <a:r>
              <a:rPr lang="el-GR" altLang="el-GR" sz="2000"/>
              <a:t> για ταξινόμηση πινάκων.</a:t>
            </a:r>
            <a:endParaRPr lang="en-US" altLang="el-GR" sz="2000"/>
          </a:p>
          <a:p>
            <a:pPr eaLnBrk="1" hangingPunct="1">
              <a:buFont typeface="Arial" panose="020B0604020202020204" pitchFamily="34" charset="0"/>
              <a:buNone/>
            </a:pPr>
            <a:r>
              <a:rPr lang="en-US" altLang="el-GR" sz="2000"/>
              <a:t>public class SortRunner {</a:t>
            </a:r>
          </a:p>
          <a:p>
            <a:pPr eaLnBrk="1" hangingPunct="1">
              <a:buFont typeface="Arial" panose="020B0604020202020204" pitchFamily="34" charset="0"/>
              <a:buNone/>
            </a:pPr>
            <a:r>
              <a:rPr lang="en-US" altLang="el-GR" sz="2000"/>
              <a:t>	public static void main(String[] args) {</a:t>
            </a:r>
          </a:p>
          <a:p>
            <a:pPr eaLnBrk="1" hangingPunct="1">
              <a:buFont typeface="Arial" panose="020B0604020202020204" pitchFamily="34" charset="0"/>
              <a:buNone/>
            </a:pPr>
            <a:r>
              <a:rPr lang="en-US" altLang="el-GR" sz="2000"/>
              <a:t>		int[] numbers = new int[2];</a:t>
            </a:r>
          </a:p>
          <a:p>
            <a:pPr eaLnBrk="1" hangingPunct="1">
              <a:buFont typeface="Arial" panose="020B0604020202020204" pitchFamily="34" charset="0"/>
              <a:buNone/>
            </a:pPr>
            <a:r>
              <a:rPr lang="en-US" altLang="el-GR" sz="2000"/>
              <a:t>		numbers[0] = 3;</a:t>
            </a:r>
          </a:p>
          <a:p>
            <a:pPr eaLnBrk="1" hangingPunct="1">
              <a:buFont typeface="Arial" panose="020B0604020202020204" pitchFamily="34" charset="0"/>
              <a:buNone/>
            </a:pPr>
            <a:r>
              <a:rPr lang="en-US" altLang="el-GR" sz="2000"/>
              <a:t>		numbers[1] = 2;</a:t>
            </a:r>
          </a:p>
          <a:p>
            <a:pPr eaLnBrk="1" hangingPunct="1">
              <a:buFont typeface="Arial" panose="020B0604020202020204" pitchFamily="34" charset="0"/>
              <a:buNone/>
            </a:pPr>
            <a:r>
              <a:rPr lang="en-US" altLang="el-GR" sz="2000"/>
              <a:t>		</a:t>
            </a:r>
            <a:r>
              <a:rPr lang="en-US" altLang="el-GR" sz="2000" b="1"/>
              <a:t>Arrays.sort(numbers);</a:t>
            </a:r>
          </a:p>
          <a:p>
            <a:pPr eaLnBrk="1" hangingPunct="1">
              <a:buFont typeface="Arial" panose="020B0604020202020204" pitchFamily="34" charset="0"/>
              <a:buNone/>
            </a:pPr>
            <a:r>
              <a:rPr lang="en-US" altLang="el-GR" sz="2000"/>
              <a:t>		System.out.println(numbers[0]);</a:t>
            </a:r>
          </a:p>
          <a:p>
            <a:pPr eaLnBrk="1" hangingPunct="1">
              <a:buFont typeface="Arial" panose="020B0604020202020204" pitchFamily="34" charset="0"/>
              <a:buNone/>
            </a:pPr>
            <a:r>
              <a:rPr lang="en-US" altLang="el-GR" sz="2000"/>
              <a:t>		System.out.println(numbers[1]);</a:t>
            </a:r>
          </a:p>
          <a:p>
            <a:pPr eaLnBrk="1" hangingPunct="1">
              <a:buFont typeface="Arial" panose="020B0604020202020204" pitchFamily="34" charset="0"/>
              <a:buNone/>
            </a:pPr>
            <a:r>
              <a:rPr lang="en-US" altLang="el-GR" sz="2000"/>
              <a:t>	}</a:t>
            </a:r>
          </a:p>
          <a:p>
            <a:pPr eaLnBrk="1" hangingPunct="1">
              <a:buFont typeface="Arial" panose="020B0604020202020204" pitchFamily="34" charset="0"/>
              <a:buNone/>
            </a:pPr>
            <a:r>
              <a:rPr lang="en-US" altLang="el-GR" sz="2000"/>
              <a:t>}</a:t>
            </a:r>
            <a:endParaRPr lang="el-GR" altLang="el-GR" sz="2000"/>
          </a:p>
          <a:p>
            <a:pPr eaLnBrk="1" hangingPunct="1">
              <a:buFont typeface="Arial" panose="020B0604020202020204" pitchFamily="34" charset="0"/>
              <a:buNone/>
            </a:pPr>
            <a:endParaRPr lang="el-GR" altLang="el-GR" sz="2000"/>
          </a:p>
          <a:p>
            <a:pPr eaLnBrk="1" hangingPunct="1">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επανακαλούμενες διεπαφές (</a:t>
            </a:r>
            <a:r>
              <a:rPr lang="en-US" altLang="el-GR" sz="3000"/>
              <a:t>callback interfaces)</a:t>
            </a:r>
          </a:p>
        </p:txBody>
      </p:sp>
      <p:sp>
        <p:nvSpPr>
          <p:cNvPr id="69635" name="Text Box 2"/>
          <p:cNvSpPr txBox="1">
            <a:spLocks noChangeArrowheads="1"/>
          </p:cNvSpPr>
          <p:nvPr/>
        </p:nvSpPr>
        <p:spPr bwMode="auto">
          <a:xfrm>
            <a:off x="457200" y="1125538"/>
            <a:ext cx="8229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sz="2000"/>
              <a:t>Πώς θα μπορούσαμε να αξιοποιήσουμε τον έτοιμο αλγόριθμο ταξινόμησης για αντικείμενα;</a:t>
            </a:r>
          </a:p>
          <a:p>
            <a:pPr eaLnBrk="1" hangingPunct="1">
              <a:buFont typeface="Arial" panose="020B0604020202020204" pitchFamily="34" charset="0"/>
              <a:buChar char="•"/>
            </a:pPr>
            <a:r>
              <a:rPr lang="el-GR" altLang="el-GR" sz="2000"/>
              <a:t>Πώς θα ταξινομούσε η </a:t>
            </a:r>
            <a:r>
              <a:rPr lang="en-US" altLang="el-GR" sz="2000"/>
              <a:t>Java </a:t>
            </a:r>
            <a:r>
              <a:rPr lang="el-GR" altLang="el-GR" sz="2000"/>
              <a:t>αντικείμενα της κλάσης </a:t>
            </a:r>
            <a:r>
              <a:rPr lang="en-US" altLang="el-GR" sz="2000"/>
              <a:t>Person</a:t>
            </a:r>
            <a:r>
              <a:rPr lang="el-GR" altLang="el-GR" sz="2000"/>
              <a:t>?</a:t>
            </a:r>
          </a:p>
          <a:p>
            <a:pPr eaLnBrk="1" hangingPunct="1">
              <a:buFont typeface="Arial" panose="020B0604020202020204" pitchFamily="34" charset="0"/>
              <a:buChar char="•"/>
            </a:pPr>
            <a:r>
              <a:rPr lang="el-GR" altLang="el-GR" sz="2000"/>
              <a:t>Το μόνο που χρειάζεται είναι να γνωρίζει την έννοια της κατάταξης δύο αντικειμένων τύπου </a:t>
            </a:r>
            <a:r>
              <a:rPr lang="en-US" altLang="el-GR" sz="2000"/>
              <a:t>Person.</a:t>
            </a:r>
            <a:endParaRPr lang="el-GR" altLang="el-GR" sz="2000"/>
          </a:p>
          <a:p>
            <a:pPr eaLnBrk="1" hangingPunct="1">
              <a:buFont typeface="Arial" panose="020B0604020202020204" pitchFamily="34" charset="0"/>
              <a:buChar char="•"/>
            </a:pPr>
            <a:r>
              <a:rPr lang="el-GR" altLang="el-GR" sz="2000"/>
              <a:t>Απαιτείται μία μέθοδος στην κλάση </a:t>
            </a:r>
            <a:r>
              <a:rPr lang="en-US" altLang="el-GR" sz="2000"/>
              <a:t>Person </a:t>
            </a:r>
            <a:r>
              <a:rPr lang="el-GR" altLang="el-GR" sz="2000"/>
              <a:t>που να συγκρίνει δύο αντικείμενα και να τα κατατάσσει σε μικρότερο προς το μεγαλύτερο</a:t>
            </a:r>
            <a:r>
              <a:rPr lang="en-US" altLang="el-GR" sz="2000"/>
              <a:t>.</a:t>
            </a:r>
            <a:endParaRPr lang="el-GR" altLang="el-GR" sz="2000"/>
          </a:p>
          <a:p>
            <a:pPr eaLnBrk="1" hangingPunct="1">
              <a:buFont typeface="Arial" panose="020B0604020202020204" pitchFamily="34" charset="0"/>
              <a:buChar char="•"/>
            </a:pPr>
            <a:r>
              <a:rPr lang="el-GR" altLang="el-GR" sz="2000"/>
              <a:t>Τη μέθοδο αυτή την προσφέρει το </a:t>
            </a:r>
            <a:r>
              <a:rPr lang="en-US" altLang="el-GR" sz="2000" b="1"/>
              <a:t>Comparable</a:t>
            </a:r>
            <a:r>
              <a:rPr lang="en-US" altLang="el-GR" sz="2000"/>
              <a:t> interface. </a:t>
            </a:r>
            <a:r>
              <a:rPr lang="el-GR" altLang="el-GR" sz="2000"/>
              <a:t>Είναι ένα </a:t>
            </a:r>
            <a:r>
              <a:rPr lang="en-US" altLang="el-GR" sz="2000"/>
              <a:t>callback interface </a:t>
            </a:r>
            <a:r>
              <a:rPr lang="el-GR" altLang="el-GR" sz="2000"/>
              <a:t>με τη μέθοδο </a:t>
            </a:r>
            <a:r>
              <a:rPr lang="en-US" altLang="el-GR" sz="2000" b="1"/>
              <a:t>compareTo</a:t>
            </a:r>
            <a:r>
              <a:rPr lang="en-US" altLang="el-GR" sz="2000"/>
              <a:t> </a:t>
            </a:r>
            <a:r>
              <a:rPr lang="el-GR" altLang="el-GR" sz="2000"/>
              <a:t>που υλοποιούμε εμείς και καλεί  η μέθοδος </a:t>
            </a:r>
            <a:r>
              <a:rPr lang="en-US" altLang="el-GR" sz="2000" b="1"/>
              <a:t>sort</a:t>
            </a:r>
            <a:r>
              <a:rPr lang="en-US" altLang="el-GR" sz="2000"/>
              <a:t>.</a:t>
            </a:r>
            <a:endParaRPr lang="el-GR" altLang="el-GR" sz="2000"/>
          </a:p>
          <a:p>
            <a:pPr eaLnBrk="1" hangingPunct="1">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a:t>
            </a:r>
          </a:p>
        </p:txBody>
      </p:sp>
      <p:sp>
        <p:nvSpPr>
          <p:cNvPr id="7168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marL="741363" indent="-284163">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Font typeface="Arial" panose="020B0604020202020204" pitchFamily="34" charset="0"/>
              <a:buChar char="•"/>
            </a:pPr>
            <a:r>
              <a:rPr lang="el-GR" altLang="el-GR"/>
              <a:t>Η </a:t>
            </a:r>
            <a:r>
              <a:rPr lang="el-GR" altLang="el-GR" b="1"/>
              <a:t>σύζευξη </a:t>
            </a:r>
            <a:r>
              <a:rPr lang="el-GR" altLang="el-GR"/>
              <a:t>(coupling) είναι ένα μέτρο εξάρτησης μεταξύ των μονάδων του λογισμικού.</a:t>
            </a:r>
          </a:p>
          <a:p>
            <a:pPr eaLnBrk="1" hangingPunct="1">
              <a:lnSpc>
                <a:spcPct val="90000"/>
              </a:lnSpc>
              <a:spcBef>
                <a:spcPts val="600"/>
              </a:spcBef>
              <a:buFont typeface="Arial" panose="020B0604020202020204" pitchFamily="34" charset="0"/>
              <a:buChar char="•"/>
            </a:pPr>
            <a:r>
              <a:rPr lang="el-GR" altLang="el-GR"/>
              <a:t>Επιθυμούμε δύο διαφορετικές μονάδες λογισμικού να έχουν </a:t>
            </a:r>
            <a:r>
              <a:rPr lang="el-GR" altLang="el-GR" b="1"/>
              <a:t>χαλαρή </a:t>
            </a:r>
            <a:r>
              <a:rPr lang="el-GR" altLang="el-GR"/>
              <a:t>σύζευξη. Να έχουν δηλαδή μικρή εξάρτηση.</a:t>
            </a:r>
          </a:p>
          <a:p>
            <a:pPr eaLnBrk="1" hangingPunct="1">
              <a:lnSpc>
                <a:spcPct val="90000"/>
              </a:lnSpc>
              <a:spcBef>
                <a:spcPts val="600"/>
              </a:spcBef>
              <a:buFont typeface="Arial" panose="020B0604020202020204" pitchFamily="34" charset="0"/>
              <a:buChar char="•"/>
            </a:pPr>
            <a:r>
              <a:rPr lang="el-GR" altLang="el-GR"/>
              <a:t>Η χαλαρή σύζευξη των μονάδων λογισμικού έχει ως συνέπεια:</a:t>
            </a:r>
          </a:p>
          <a:p>
            <a:pPr lvl="1" eaLnBrk="1" hangingPunct="1">
              <a:lnSpc>
                <a:spcPct val="90000"/>
              </a:lnSpc>
              <a:buFont typeface="Arial" panose="020B0604020202020204" pitchFamily="34" charset="0"/>
              <a:buChar char="–"/>
            </a:pPr>
            <a:r>
              <a:rPr lang="el-GR" altLang="el-GR" sz="2200"/>
              <a:t>Τοπικότητα αλλαγών</a:t>
            </a:r>
          </a:p>
          <a:p>
            <a:pPr lvl="1" eaLnBrk="1" hangingPunct="1">
              <a:lnSpc>
                <a:spcPct val="90000"/>
              </a:lnSpc>
              <a:buFont typeface="Arial" panose="020B0604020202020204" pitchFamily="34" charset="0"/>
              <a:buChar char="–"/>
            </a:pPr>
            <a:r>
              <a:rPr lang="el-GR" altLang="el-GR" sz="2200"/>
              <a:t>Καλύτερη συντηρησιμότητα </a:t>
            </a:r>
          </a:p>
          <a:p>
            <a:pPr lvl="1" eaLnBrk="1" hangingPunct="1">
              <a:lnSpc>
                <a:spcPct val="90000"/>
              </a:lnSpc>
              <a:buFont typeface="Arial" panose="020B0604020202020204" pitchFamily="34" charset="0"/>
              <a:buChar char="–"/>
            </a:pPr>
            <a:r>
              <a:rPr lang="el-GR" altLang="el-GR" sz="2200"/>
              <a:t>Ευκαιρίες επαναχρησιμοποίησης</a:t>
            </a:r>
          </a:p>
          <a:p>
            <a:pPr lvl="1" eaLnBrk="1" hangingPunct="1">
              <a:lnSpc>
                <a:spcPct val="90000"/>
              </a:lnSpc>
              <a:buFont typeface="Arial" panose="020B0604020202020204" pitchFamily="34" charset="0"/>
              <a:buChar char="–"/>
            </a:pPr>
            <a:r>
              <a:rPr lang="el-GR" altLang="el-GR" sz="2200"/>
              <a:t>Διευκόλυνση στον έλεγχο και την εκσφαλμάτωση</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αρμοδιότητες</a:t>
            </a:r>
          </a:p>
        </p:txBody>
      </p:sp>
      <p:sp>
        <p:nvSpPr>
          <p:cNvPr id="1843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Ονόματα εννοιών: </a:t>
            </a:r>
            <a:r>
              <a:rPr lang="en-US" altLang="el-GR"/>
              <a:t>Book, Borrower, …</a:t>
            </a:r>
          </a:p>
          <a:p>
            <a:pPr eaLnBrk="1" hangingPunct="1">
              <a:buFont typeface="Arial" panose="020B0604020202020204" pitchFamily="34" charset="0"/>
              <a:buChar char="•"/>
            </a:pPr>
            <a:r>
              <a:rPr lang="el-GR" altLang="el-GR"/>
              <a:t>Ονόματα ρόλων: </a:t>
            </a:r>
            <a:r>
              <a:rPr lang="en-US" altLang="el-GR"/>
              <a:t>EmailProvider, Authenticator, SpellChecker</a:t>
            </a:r>
            <a:r>
              <a:rPr lang="el-GR" altLang="el-GR"/>
              <a:t> …</a:t>
            </a:r>
          </a:p>
          <a:p>
            <a:pPr eaLnBrk="1" hangingPunct="1">
              <a:buFont typeface="Arial" panose="020B0604020202020204" pitchFamily="34" charset="0"/>
              <a:buChar char="•"/>
            </a:pPr>
            <a:r>
              <a:rPr lang="el-GR" altLang="el-GR"/>
              <a:t>Ονόματα δυνατοτήτων: </a:t>
            </a:r>
            <a:r>
              <a:rPr lang="en-US" altLang="el-GR"/>
              <a:t>Comparable, Flyable</a:t>
            </a:r>
            <a:r>
              <a:rPr lang="el-GR" altLang="el-GR"/>
              <a:t>, …</a:t>
            </a:r>
            <a:r>
              <a:rPr lang="en-US" altLang="el-GR"/>
              <a:t> </a:t>
            </a:r>
          </a:p>
          <a:p>
            <a:pPr eaLnBrk="1" hangingPunct="1">
              <a:buFont typeface="Arial" panose="020B0604020202020204" pitchFamily="34" charset="0"/>
              <a:buNone/>
            </a:pPr>
            <a:endParaRPr lang="en-US"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τμηματοποίηση</a:t>
            </a:r>
          </a:p>
        </p:txBody>
      </p:sp>
      <p:sp>
        <p:nvSpPr>
          <p:cNvPr id="73731" name="Text Box 2"/>
          <p:cNvSpPr txBox="1">
            <a:spLocks noChangeArrowheads="1"/>
          </p:cNvSpPr>
          <p:nvPr/>
        </p:nvSpPr>
        <p:spPr bwMode="auto">
          <a:xfrm>
            <a:off x="457200" y="4149725"/>
            <a:ext cx="8229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Ένας τρόπος μείωσης της σύζευξης μία κλάσης είναι η τμηματοποίηση</a:t>
            </a:r>
          </a:p>
          <a:p>
            <a:pPr eaLnBrk="1" hangingPunct="1">
              <a:buFont typeface="Arial" panose="020B0604020202020204" pitchFamily="34" charset="0"/>
              <a:buNone/>
            </a:pPr>
            <a:endParaRPr lang="el-GR" altLang="el-GR"/>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12875"/>
            <a:ext cx="76866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a:t>
            </a:r>
          </a:p>
        </p:txBody>
      </p:sp>
      <p:sp>
        <p:nvSpPr>
          <p:cNvPr id="75779"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b="1"/>
              <a:t>Οδηγία</a:t>
            </a:r>
            <a:r>
              <a:rPr lang="el-GR" altLang="el-GR" sz="2000"/>
              <a:t>: Μείωση της σύζευξης επιτυγχάνεται με τη μείωση των εξαρτήσεων.</a:t>
            </a:r>
          </a:p>
          <a:p>
            <a:pPr eaLnBrk="1" hangingPunct="1">
              <a:spcBef>
                <a:spcPts val="500"/>
              </a:spcBef>
              <a:buFont typeface="Arial" panose="020B0604020202020204" pitchFamily="34" charset="0"/>
              <a:buChar char="•"/>
            </a:pPr>
            <a:r>
              <a:rPr lang="el-GR" altLang="el-GR" sz="2000" b="1"/>
              <a:t>Οδηγία</a:t>
            </a:r>
            <a:r>
              <a:rPr lang="el-GR" altLang="el-GR" sz="2000"/>
              <a:t>: Αποφεύγουμε αμφίδρομες εξαρτήσεις</a:t>
            </a:r>
          </a:p>
          <a:p>
            <a:pPr eaLnBrk="1" hangingPunct="1">
              <a:spcBef>
                <a:spcPts val="500"/>
              </a:spcBef>
              <a:buFont typeface="Arial" panose="020B0604020202020204" pitchFamily="34" charset="0"/>
              <a:buChar char="•"/>
            </a:pPr>
            <a:r>
              <a:rPr lang="el-GR" altLang="el-GR" sz="2000" b="1"/>
              <a:t>Οδηγία: </a:t>
            </a:r>
            <a:r>
              <a:rPr lang="el-GR" altLang="el-GR" sz="2000"/>
              <a:t>Αξιολογούμε τη δυνατότητα «διάσπασης» μίας κλάσης με πολλές εξαρτήσεις</a:t>
            </a:r>
          </a:p>
          <a:p>
            <a:pPr eaLnBrk="1" hangingPunct="1">
              <a:spcBef>
                <a:spcPts val="500"/>
              </a:spcBef>
              <a:buFont typeface="Arial" panose="020B0604020202020204" pitchFamily="34" charset="0"/>
              <a:buNone/>
            </a:pPr>
            <a:endParaRPr lang="en-US"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a:t>
            </a:r>
          </a:p>
        </p:txBody>
      </p:sp>
      <p:sp>
        <p:nvSpPr>
          <p:cNvPr id="77827" name="Text Box 2"/>
          <p:cNvSpPr txBox="1">
            <a:spLocks noChangeArrowheads="1"/>
          </p:cNvSpPr>
          <p:nvPr/>
        </p:nvSpPr>
        <p:spPr bwMode="auto">
          <a:xfrm>
            <a:off x="457200" y="5373688"/>
            <a:ext cx="82296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Θέλουμε</a:t>
            </a:r>
            <a:r>
              <a:rPr lang="en-US" altLang="el-GR" sz="2400"/>
              <a:t> </a:t>
            </a:r>
            <a:r>
              <a:rPr lang="el-GR" altLang="el-GR" sz="2400"/>
              <a:t>εγκατάσταση αισθητήρων διαφορετικών κατασκευαστών</a:t>
            </a:r>
          </a:p>
          <a:p>
            <a:pPr eaLnBrk="1" hangingPunct="1">
              <a:spcBef>
                <a:spcPts val="600"/>
              </a:spcBef>
              <a:buFont typeface="Arial" panose="020B0604020202020204" pitchFamily="34" charset="0"/>
              <a:buNone/>
            </a:pPr>
            <a:endParaRPr lang="el-GR" altLang="el-GR" sz="2400"/>
          </a:p>
        </p:txBody>
      </p:sp>
      <p:pic>
        <p:nvPicPr>
          <p:cNvPr id="77828" name="4 - Εικόνα" descr="MeteoControllerInheritanceC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200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a:t>
            </a:r>
          </a:p>
        </p:txBody>
      </p:sp>
      <p:sp>
        <p:nvSpPr>
          <p:cNvPr id="79875" name="Text Box 2"/>
          <p:cNvSpPr txBox="1">
            <a:spLocks noChangeArrowheads="1"/>
          </p:cNvSpPr>
          <p:nvPr/>
        </p:nvSpPr>
        <p:spPr bwMode="auto">
          <a:xfrm>
            <a:off x="457200" y="5013325"/>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Η εξάρτηση σε διεπαφή επιτρέπει αλλαγή της υλοποίησης και επομένως μειώνει τη σύζευξη</a:t>
            </a:r>
          </a:p>
          <a:p>
            <a:pPr eaLnBrk="1" hangingPunct="1">
              <a:spcBef>
                <a:spcPts val="600"/>
              </a:spcBef>
              <a:buFont typeface="Arial" panose="020B0604020202020204" pitchFamily="34" charset="0"/>
              <a:buNone/>
            </a:pPr>
            <a:endParaRPr lang="en-US" altLang="el-GR" sz="2400"/>
          </a:p>
        </p:txBody>
      </p:sp>
      <p:pic>
        <p:nvPicPr>
          <p:cNvPr id="79876" name="4 - Εικόνα" descr="MeteoControllerInheritanceClassChangeSens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6840537"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a:t>
            </a:r>
          </a:p>
        </p:txBody>
      </p:sp>
      <p:sp>
        <p:nvSpPr>
          <p:cNvPr id="8192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b="1"/>
              <a:t>Οδηγία</a:t>
            </a:r>
            <a:r>
              <a:rPr lang="el-GR" altLang="el-GR"/>
              <a:t>: Η εξάρτηση σε διεπαφές μειώνει τη σύζευξη μεταξύ μονάδων λογισμικού</a:t>
            </a:r>
          </a:p>
          <a:p>
            <a:pPr eaLnBrk="1" hangingPunct="1">
              <a:buFont typeface="Arial" panose="020B0604020202020204" pitchFamily="34" charset="0"/>
              <a:buChar char="•"/>
            </a:pPr>
            <a:r>
              <a:rPr lang="el-GR" altLang="el-GR" b="1"/>
              <a:t>Οδηγία</a:t>
            </a:r>
            <a:r>
              <a:rPr lang="el-GR" altLang="el-GR"/>
              <a:t>: Επιδιώκουμε εξαρτήσεις σε διεπαφές και όχι υλοποιήσεις. </a:t>
            </a:r>
          </a:p>
          <a:p>
            <a:pPr eaLnBrk="1" hangingPunct="1">
              <a:buFont typeface="Arial" panose="020B0604020202020204" pitchFamily="34" charset="0"/>
              <a:buChar char="•"/>
            </a:pPr>
            <a:r>
              <a:rPr lang="el-GR" altLang="el-GR" b="1"/>
              <a:t>Οδηγία</a:t>
            </a:r>
            <a:r>
              <a:rPr lang="el-GR" altLang="el-GR"/>
              <a:t>: Η εξάρτηση σε διεπαφές σημαίνει εξάρτηση σε αφηρημένους τύπους</a:t>
            </a:r>
          </a:p>
          <a:p>
            <a:pPr eaLnBrk="1" hangingPunct="1">
              <a:buFont typeface="Arial" panose="020B0604020202020204" pitchFamily="34" charset="0"/>
              <a:buChar char="•"/>
            </a:pPr>
            <a:r>
              <a:rPr lang="el-GR" altLang="el-GR" b="1"/>
              <a:t>Οδηγία</a:t>
            </a:r>
            <a:r>
              <a:rPr lang="el-GR" altLang="el-GR"/>
              <a:t>: Επιδιώκουμε την ενθυλάκωση υλοποιήσεων σε σημεία του λογισμικού που μπορεί (ή θα πρέπει) να αλλάξουν (απόκρυψη μεταβλητότητας)</a:t>
            </a:r>
          </a:p>
          <a:p>
            <a:pPr eaLnBrk="1" hangingPunct="1">
              <a:buFont typeface="Arial" panose="020B0604020202020204" pitchFamily="34" charset="0"/>
              <a:buChar char="•"/>
            </a:pPr>
            <a:r>
              <a:rPr lang="el-GR" altLang="el-GR" b="1"/>
              <a:t>Οδηγία</a:t>
            </a:r>
            <a:r>
              <a:rPr lang="el-GR" altLang="el-GR"/>
              <a:t>: Διαχωρίζουμε τις διεπαφές από τις υλοποιήσεις. (Σταθερές διεπαφές για διαφορετικές υλοποιήσεις).</a:t>
            </a:r>
          </a:p>
          <a:p>
            <a:pPr eaLnBrk="1" hangingPunct="1">
              <a:buFont typeface="Arial" panose="020B0604020202020204" pitchFamily="34" charset="0"/>
              <a:buNone/>
            </a:pPr>
            <a:endParaRPr lang="el-GR" altLang="el-G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πακέτα διεπαφών και υλοποίησης</a:t>
            </a:r>
          </a:p>
        </p:txBody>
      </p:sp>
      <p:sp>
        <p:nvSpPr>
          <p:cNvPr id="83971" name="Text Box 2"/>
          <p:cNvSpPr txBox="1">
            <a:spLocks noChangeArrowheads="1"/>
          </p:cNvSpPr>
          <p:nvPr/>
        </p:nvSpPr>
        <p:spPr bwMode="auto">
          <a:xfrm>
            <a:off x="457200" y="558958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052513"/>
            <a:ext cx="63055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 πακέτων</a:t>
            </a:r>
          </a:p>
        </p:txBody>
      </p:sp>
      <p:sp>
        <p:nvSpPr>
          <p:cNvPr id="86019" name="Text Box 2"/>
          <p:cNvSpPr txBox="1">
            <a:spLocks noChangeArrowheads="1"/>
          </p:cNvSpPr>
          <p:nvPr/>
        </p:nvSpPr>
        <p:spPr bwMode="auto">
          <a:xfrm>
            <a:off x="457200" y="3860800"/>
            <a:ext cx="8229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σύζευξη μεταξύ των πακέτων προκύπτει από τις εξαρτήσεις των περιεχομένων τους</a:t>
            </a:r>
          </a:p>
          <a:p>
            <a:pPr eaLnBrk="1" hangingPunct="1">
              <a:buFont typeface="Arial" panose="020B0604020202020204" pitchFamily="34" charset="0"/>
              <a:buNone/>
            </a:pPr>
            <a:endParaRPr lang="en-US" altLang="el-G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4953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σύζευξη πακέτων</a:t>
            </a:r>
          </a:p>
        </p:txBody>
      </p:sp>
      <p:sp>
        <p:nvSpPr>
          <p:cNvPr id="88067" name="Text Box 2"/>
          <p:cNvSpPr txBox="1">
            <a:spLocks noChangeArrowheads="1"/>
          </p:cNvSpPr>
          <p:nvPr/>
        </p:nvSpPr>
        <p:spPr bwMode="auto">
          <a:xfrm>
            <a:off x="457200" y="5013325"/>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b="1"/>
              <a:t>Οδηγία</a:t>
            </a:r>
            <a:r>
              <a:rPr lang="en-US" altLang="el-GR"/>
              <a:t>:</a:t>
            </a:r>
            <a:r>
              <a:rPr lang="el-GR" altLang="el-GR"/>
              <a:t> αποφεύγουμε άμεση ή έμμεση κυκλική εξάρτηση πακέτων</a:t>
            </a:r>
          </a:p>
          <a:p>
            <a:pPr eaLnBrk="1" hangingPunct="1">
              <a:buFont typeface="Arial" panose="020B0604020202020204" pitchFamily="34" charset="0"/>
              <a:buNone/>
            </a:pPr>
            <a:endParaRPr lang="en-US" altLang="el-GR"/>
          </a:p>
        </p:txBody>
      </p:sp>
      <p:pic>
        <p:nvPicPr>
          <p:cNvPr id="880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1928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συνεκτικότητα</a:t>
            </a:r>
          </a:p>
        </p:txBody>
      </p:sp>
      <p:sp>
        <p:nvSpPr>
          <p:cNvPr id="9011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συνεκτικότητα (</a:t>
            </a:r>
            <a:r>
              <a:rPr lang="en-US" altLang="el-GR" sz="2000"/>
              <a:t>cohesion) </a:t>
            </a:r>
            <a:r>
              <a:rPr lang="el-GR" altLang="el-GR" sz="2000"/>
              <a:t>σχετίζεται με το αν μία μονάδα λογισμικού εξυπηρετεί ένα και καλά ορισμένο σκοπό.</a:t>
            </a:r>
          </a:p>
          <a:p>
            <a:pPr eaLnBrk="1" hangingPunct="1">
              <a:spcBef>
                <a:spcPts val="500"/>
              </a:spcBef>
              <a:buFont typeface="Arial" panose="020B0604020202020204" pitchFamily="34" charset="0"/>
              <a:buChar char="•"/>
            </a:pPr>
            <a:r>
              <a:rPr lang="el-GR" altLang="el-GR" sz="2000"/>
              <a:t>Μετρά το κατά πόσο είναι στενά συσχετισμένα είναι τα επί μέρους δομικά στοιχεία μίας μονάδας λογισμικού.</a:t>
            </a:r>
          </a:p>
          <a:p>
            <a:pPr eaLnBrk="1" hangingPunct="1">
              <a:spcBef>
                <a:spcPts val="500"/>
              </a:spcBef>
              <a:buFont typeface="Arial" panose="020B0604020202020204" pitchFamily="34" charset="0"/>
              <a:buChar char="•"/>
            </a:pPr>
            <a:r>
              <a:rPr lang="el-GR" altLang="el-GR" sz="2000"/>
              <a:t>Επιθυμούμε μία μονάδα λογισμικού να εμφανίζει </a:t>
            </a:r>
            <a:r>
              <a:rPr lang="el-GR" altLang="el-GR" sz="2000" b="1"/>
              <a:t>υψηλή</a:t>
            </a:r>
            <a:r>
              <a:rPr lang="el-GR" altLang="el-GR" sz="2000"/>
              <a:t> συνεκτικότητα.</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συνεκτικότητα</a:t>
            </a:r>
          </a:p>
        </p:txBody>
      </p:sp>
      <p:sp>
        <p:nvSpPr>
          <p:cNvPr id="92163" name="Text Box 2"/>
          <p:cNvSpPr txBox="1">
            <a:spLocks noChangeArrowheads="1"/>
          </p:cNvSpPr>
          <p:nvPr/>
        </p:nvSpPr>
        <p:spPr bwMode="auto">
          <a:xfrm>
            <a:off x="457200" y="4868863"/>
            <a:ext cx="8229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κλάση </a:t>
            </a:r>
            <a:r>
              <a:rPr lang="en-US" altLang="el-GR" sz="2000"/>
              <a:t>Borrower </a:t>
            </a:r>
            <a:r>
              <a:rPr lang="el-GR" altLang="el-GR" sz="2000"/>
              <a:t>έχει μεθόδους δύο κατηγοριών α) λογικής πεδίου και β) πρόσβασης δεδομένων</a:t>
            </a:r>
          </a:p>
          <a:p>
            <a:pPr eaLnBrk="1" hangingPunct="1">
              <a:spcBef>
                <a:spcPts val="500"/>
              </a:spcBef>
              <a:buFont typeface="Arial" panose="020B0604020202020204" pitchFamily="34" charset="0"/>
              <a:buChar char="•"/>
            </a:pPr>
            <a:r>
              <a:rPr lang="el-GR" altLang="el-GR" sz="2000"/>
              <a:t>Παρουσιάζει χαμηλή συνεκτικότητα</a:t>
            </a:r>
          </a:p>
          <a:p>
            <a:pPr eaLnBrk="1" hangingPunct="1">
              <a:spcBef>
                <a:spcPts val="500"/>
              </a:spcBef>
              <a:buFont typeface="Arial" panose="020B0604020202020204" pitchFamily="34" charset="0"/>
              <a:buNone/>
            </a:pPr>
            <a:endParaRPr lang="en-US" altLang="el-GR" sz="2000"/>
          </a:p>
        </p:txBody>
      </p:sp>
      <p:pic>
        <p:nvPicPr>
          <p:cNvPr id="921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745331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αρμοδιότητες</a:t>
            </a:r>
          </a:p>
        </p:txBody>
      </p:sp>
      <p:sp>
        <p:nvSpPr>
          <p:cNvPr id="2048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b="1"/>
              <a:t>Οδηγία:</a:t>
            </a:r>
            <a:r>
              <a:rPr lang="el-GR" altLang="el-GR"/>
              <a:t> Τα ονόματα έχουν σημασία </a:t>
            </a:r>
          </a:p>
          <a:p>
            <a:pPr eaLnBrk="1" hangingPunct="1">
              <a:buFont typeface="Arial" panose="020B0604020202020204" pitchFamily="34" charset="0"/>
              <a:buChar char="•"/>
            </a:pPr>
            <a:r>
              <a:rPr lang="el-GR" altLang="el-GR" b="1"/>
              <a:t>Οδηγία:</a:t>
            </a:r>
            <a:r>
              <a:rPr lang="el-GR" altLang="el-GR"/>
              <a:t> Τα ονόματα των κλάσεων φανερώνουν έννοιες ή αρμοδιότητες και ρόλους</a:t>
            </a:r>
            <a:r>
              <a:rPr lang="en-US" altLang="el-GR"/>
              <a:t>.</a:t>
            </a:r>
          </a:p>
          <a:p>
            <a:pPr eaLnBrk="1" hangingPunct="1">
              <a:buFont typeface="Arial" panose="020B0604020202020204" pitchFamily="34" charset="0"/>
              <a:buChar char="•"/>
            </a:pPr>
            <a:r>
              <a:rPr lang="el-GR" altLang="el-GR" b="1"/>
              <a:t>Οδηγία:</a:t>
            </a:r>
            <a:r>
              <a:rPr lang="el-GR" altLang="el-GR"/>
              <a:t> Οι ρόλοι παραπέμπουν σε διεπαφές</a:t>
            </a:r>
          </a:p>
          <a:p>
            <a:pPr eaLnBrk="1" hangingPunct="1">
              <a:buFont typeface="Arial" panose="020B0604020202020204" pitchFamily="34" charset="0"/>
              <a:buChar char="•"/>
            </a:pPr>
            <a:r>
              <a:rPr lang="el-GR" altLang="el-GR" b="1"/>
              <a:t>Οδηγία:</a:t>
            </a:r>
            <a:r>
              <a:rPr lang="el-GR" altLang="el-GR"/>
              <a:t> Τα ονόματα των μεθόδων φανερώνουν την πρόθεση.</a:t>
            </a:r>
          </a:p>
          <a:p>
            <a:pPr eaLnBrk="1" hangingPunct="1">
              <a:buFont typeface="Arial" panose="020B0604020202020204" pitchFamily="34" charset="0"/>
              <a:buNone/>
            </a:pPr>
            <a:endParaRPr lang="en-US"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αύξηση συνεκτικότητας</a:t>
            </a:r>
          </a:p>
        </p:txBody>
      </p:sp>
      <p:sp>
        <p:nvSpPr>
          <p:cNvPr id="94211" name="Text Box 2"/>
          <p:cNvSpPr txBox="1">
            <a:spLocks noChangeArrowheads="1"/>
          </p:cNvSpPr>
          <p:nvPr/>
        </p:nvSpPr>
        <p:spPr bwMode="auto">
          <a:xfrm>
            <a:off x="457200" y="4581525"/>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Χρήση της κλάσης </a:t>
            </a:r>
            <a:r>
              <a:rPr lang="en-US" altLang="el-GR"/>
              <a:t>BorrowerDAO</a:t>
            </a:r>
            <a:r>
              <a:rPr lang="el-GR" altLang="el-GR"/>
              <a:t> που αναλαμβάνει αρμοδιότητες πρόσβασης δεδομένων</a:t>
            </a:r>
          </a:p>
          <a:p>
            <a:pPr eaLnBrk="1" hangingPunct="1">
              <a:buFont typeface="Arial" panose="020B0604020202020204" pitchFamily="34" charset="0"/>
              <a:buNone/>
            </a:pPr>
            <a:endParaRPr lang="en-US" altLang="el-GR"/>
          </a:p>
        </p:txBody>
      </p:sp>
      <p:pic>
        <p:nvPicPr>
          <p:cNvPr id="94212"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6346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συνεκτικότητα πακέτων</a:t>
            </a:r>
          </a:p>
        </p:txBody>
      </p:sp>
      <p:sp>
        <p:nvSpPr>
          <p:cNvPr id="96259" name="Text Box 2"/>
          <p:cNvSpPr txBox="1">
            <a:spLocks noChangeArrowheads="1"/>
          </p:cNvSpPr>
          <p:nvPr/>
        </p:nvSpPr>
        <p:spPr bwMode="auto">
          <a:xfrm>
            <a:off x="457200" y="4581525"/>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Επιθυμούμε την οργάνωση του κώδικα σε συνεκτικά πακέτα.</a:t>
            </a:r>
          </a:p>
          <a:p>
            <a:pPr eaLnBrk="1" hangingPunct="1">
              <a:buFont typeface="Arial" panose="020B0604020202020204" pitchFamily="34" charset="0"/>
              <a:buNone/>
            </a:pPr>
            <a:endParaRPr lang="en-US" altLang="el-GR"/>
          </a:p>
        </p:txBody>
      </p:sp>
      <p:pic>
        <p:nvPicPr>
          <p:cNvPr id="96260"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12875"/>
            <a:ext cx="47640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συνεκτικότητα</a:t>
            </a:r>
          </a:p>
        </p:txBody>
      </p:sp>
      <p:sp>
        <p:nvSpPr>
          <p:cNvPr id="98307"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b="1"/>
              <a:t>Οδηγία</a:t>
            </a:r>
            <a:r>
              <a:rPr lang="el-GR" altLang="el-GR" sz="2000"/>
              <a:t>: Επιδιώκουμε υψηλή συνεκτικότητα κλάσεων μεθόδων</a:t>
            </a:r>
            <a:r>
              <a:rPr lang="en-US" altLang="el-GR" sz="2000"/>
              <a:t> </a:t>
            </a:r>
            <a:r>
              <a:rPr lang="el-GR" altLang="el-GR" sz="2000"/>
              <a:t>και πακέτων.</a:t>
            </a:r>
          </a:p>
          <a:p>
            <a:pPr eaLnBrk="1" hangingPunct="1">
              <a:spcBef>
                <a:spcPts val="500"/>
              </a:spcBef>
              <a:buFont typeface="Arial" panose="020B0604020202020204" pitchFamily="34" charset="0"/>
              <a:buChar char="•"/>
            </a:pPr>
            <a:r>
              <a:rPr lang="el-GR" altLang="el-GR" sz="2000" b="1"/>
              <a:t>Οδηγία</a:t>
            </a:r>
            <a:r>
              <a:rPr lang="el-GR" altLang="el-GR" sz="2000"/>
              <a:t>: Μία κλάση θα πρέπει να έχει ένα λόγο για να αλλάζει. Η αρχή της μοναδικής αρμοδιότητας (</a:t>
            </a:r>
            <a:r>
              <a:rPr lang="en-US" altLang="el-GR" sz="2000"/>
              <a:t>Single Responsibility Principle) </a:t>
            </a:r>
            <a:r>
              <a:rPr lang="el-GR" altLang="el-GR" sz="2000"/>
              <a:t>(</a:t>
            </a:r>
            <a:r>
              <a:rPr lang="en-US" altLang="el-GR" sz="2000"/>
              <a:t>Martin 2003). </a:t>
            </a:r>
          </a:p>
          <a:p>
            <a:pPr eaLnBrk="1" hangingPunct="1">
              <a:spcBef>
                <a:spcPts val="500"/>
              </a:spcBef>
              <a:buFont typeface="Arial" panose="020B0604020202020204" pitchFamily="34" charset="0"/>
              <a:buChar char="•"/>
            </a:pPr>
            <a:r>
              <a:rPr lang="el-GR" altLang="el-GR" sz="2000" b="1"/>
              <a:t>Οδηγία</a:t>
            </a:r>
            <a:r>
              <a:rPr lang="el-GR" altLang="el-GR" sz="2000"/>
              <a:t>: Χαμηλή συνεκτικότητα έχει ως αποτέλεσμα και υψηλή σύζευξη</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αφαίρεση</a:t>
            </a:r>
          </a:p>
        </p:txBody>
      </p:sp>
      <p:sp>
        <p:nvSpPr>
          <p:cNvPr id="100355" name="Text Box 2"/>
          <p:cNvSpPr txBox="1">
            <a:spLocks noChangeArrowheads="1"/>
          </p:cNvSpPr>
          <p:nvPr/>
        </p:nvSpPr>
        <p:spPr bwMode="auto">
          <a:xfrm>
            <a:off x="457200" y="522922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Πώς θα προσθέταμε έναν ανιχνευτή υγρασίας διατηρώντας ανοιχτή την κλάση </a:t>
            </a:r>
            <a:r>
              <a:rPr lang="en-US" altLang="el-GR" sz="2000"/>
              <a:t>StationController</a:t>
            </a:r>
          </a:p>
          <a:p>
            <a:pPr eaLnBrk="1" hangingPunct="1">
              <a:spcBef>
                <a:spcPts val="500"/>
              </a:spcBef>
              <a:buFont typeface="Arial" panose="020B0604020202020204" pitchFamily="34" charset="0"/>
              <a:buNone/>
            </a:pPr>
            <a:endParaRPr lang="en-US" altLang="el-GR" sz="2000"/>
          </a:p>
        </p:txBody>
      </p:sp>
      <p:pic>
        <p:nvPicPr>
          <p:cNvPr id="100356" name="4 - Εικόνα" descr="MeteoControllerInheritanceClassChangeSens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6840537"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αφαίρεση</a:t>
            </a:r>
          </a:p>
        </p:txBody>
      </p:sp>
      <p:sp>
        <p:nvSpPr>
          <p:cNvPr id="102403" name="Text Box 2"/>
          <p:cNvSpPr txBox="1">
            <a:spLocks noChangeArrowheads="1"/>
          </p:cNvSpPr>
          <p:nvPr/>
        </p:nvSpPr>
        <p:spPr bwMode="auto">
          <a:xfrm>
            <a:off x="457200" y="4652963"/>
            <a:ext cx="8229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Έστω ότι θέλουμε να προσθέσουμε έναν αισθητήρα ατμοσφαιρικής πίεσης</a:t>
            </a:r>
          </a:p>
          <a:p>
            <a:pPr eaLnBrk="1" hangingPunct="1">
              <a:buFont typeface="Arial" panose="020B0604020202020204" pitchFamily="34" charset="0"/>
              <a:buNone/>
            </a:pPr>
            <a:endParaRPr lang="el-GR" altLang="el-GR"/>
          </a:p>
        </p:txBody>
      </p:sp>
      <p:pic>
        <p:nvPicPr>
          <p:cNvPr id="102404"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052513"/>
            <a:ext cx="793591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αφαίρεση</a:t>
            </a:r>
          </a:p>
        </p:txBody>
      </p:sp>
      <p:sp>
        <p:nvSpPr>
          <p:cNvPr id="10445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Αύξηση αφαίρεσης του αισθητήρα (μετεωρολογικός σταθμός </a:t>
            </a:r>
            <a:r>
              <a:rPr lang="en-US" altLang="el-GR" sz="2000"/>
              <a:t>readTemperature, readHumidity -&gt; read)</a:t>
            </a:r>
          </a:p>
          <a:p>
            <a:pPr eaLnBrk="1" hangingPunct="1">
              <a:spcBef>
                <a:spcPts val="500"/>
              </a:spcBef>
              <a:buFont typeface="Arial" panose="020B0604020202020204" pitchFamily="34" charset="0"/>
              <a:buChar char="•"/>
            </a:pPr>
            <a:r>
              <a:rPr lang="el-GR" altLang="el-GR" sz="2000"/>
              <a:t>Συνδέεται και με τις διεπαφές. Αυξάνουν το επίπεδο αφαίρεσης χωρίς αναγκαστικά να υπάρχει κάποια συγγένεια στην υλοποίηση</a:t>
            </a:r>
          </a:p>
          <a:p>
            <a:pPr>
              <a:spcBef>
                <a:spcPts val="500"/>
              </a:spcBef>
              <a:buFont typeface="Arial" panose="020B0604020202020204" pitchFamily="34" charset="0"/>
              <a:buChar char="•"/>
            </a:pPr>
            <a:r>
              <a:rPr lang="el-GR" altLang="el-GR" sz="2000"/>
              <a:t>Ανεβάζοντας το επίπεδο αφαίρεσης: Όλοι οι αισθητήρες είναι τύπου </a:t>
            </a:r>
            <a:r>
              <a:rPr lang="en-US" altLang="el-GR" sz="2000"/>
              <a:t>Sensor</a:t>
            </a:r>
            <a:r>
              <a:rPr lang="el-GR" altLang="el-GR" sz="2000"/>
              <a:t> και έχουν στη διεπαφή τους τη μέθοδο </a:t>
            </a:r>
            <a:r>
              <a:rPr lang="en-US" altLang="el-GR" sz="2000"/>
              <a:t>read</a:t>
            </a:r>
          </a:p>
          <a:p>
            <a:pPr>
              <a:spcBef>
                <a:spcPts val="500"/>
              </a:spcBef>
              <a:buFont typeface="Arial" panose="020B0604020202020204" pitchFamily="34" charset="0"/>
              <a:buChar char="•"/>
            </a:pPr>
            <a:r>
              <a:rPr lang="el-GR" altLang="el-GR" sz="2000"/>
              <a:t>Η αύξηση του επιπέδου της αφαίρεση απλοποιεί τις διεπαφές</a:t>
            </a:r>
          </a:p>
          <a:p>
            <a:pPr>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αφαίρεση</a:t>
            </a:r>
          </a:p>
        </p:txBody>
      </p:sp>
      <p:sp>
        <p:nvSpPr>
          <p:cNvPr id="106499"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b="1"/>
              <a:t>Οδηγία</a:t>
            </a:r>
            <a:r>
              <a:rPr lang="el-GR" altLang="el-GR"/>
              <a:t>: Οι αφαιρέσεις διαρκούν περισσότερο από τις λεπτομέρειες</a:t>
            </a:r>
          </a:p>
          <a:p>
            <a:pPr eaLnBrk="1" hangingPunct="1">
              <a:buFont typeface="Arial" panose="020B0604020202020204" pitchFamily="34" charset="0"/>
              <a:buChar char="•"/>
            </a:pPr>
            <a:r>
              <a:rPr lang="el-GR" altLang="el-GR" b="1"/>
              <a:t>Οδηγία</a:t>
            </a:r>
            <a:r>
              <a:rPr lang="el-GR" altLang="el-GR"/>
              <a:t>: Ο πολυμορφισμός μας επιτρέπει να αυξάνουμε το επίπεδο αφαίρεσης</a:t>
            </a:r>
          </a:p>
          <a:p>
            <a:pPr>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μεταβίβαση και κληρονομικότητα</a:t>
            </a:r>
          </a:p>
        </p:txBody>
      </p:sp>
      <p:sp>
        <p:nvSpPr>
          <p:cNvPr id="108547" name="Text Box 2"/>
          <p:cNvSpPr txBox="1">
            <a:spLocks noChangeArrowheads="1"/>
          </p:cNvSpPr>
          <p:nvPr/>
        </p:nvSpPr>
        <p:spPr bwMode="auto">
          <a:xfrm>
            <a:off x="457200" y="544512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l-GR"/>
          </a:p>
        </p:txBody>
      </p:sp>
      <p:pic>
        <p:nvPicPr>
          <p:cNvPr id="1085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04837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μεταβίβαση</a:t>
            </a:r>
          </a:p>
        </p:txBody>
      </p:sp>
      <p:sp>
        <p:nvSpPr>
          <p:cNvPr id="11059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κληρονομικότητα είναι ένα από τα βασικότερα μέσα για την επαναχρησιμοποίηση λογισμικού. </a:t>
            </a:r>
          </a:p>
          <a:p>
            <a:pPr eaLnBrk="1" hangingPunct="1">
              <a:spcBef>
                <a:spcPts val="500"/>
              </a:spcBef>
              <a:buFont typeface="Arial" panose="020B0604020202020204" pitchFamily="34" charset="0"/>
              <a:buChar char="•"/>
            </a:pPr>
            <a:r>
              <a:rPr lang="el-GR" altLang="el-GR" sz="2000"/>
              <a:t>Το πρόβλημα είναι ότι μία αλλαγή στην υλοποίηση της κλάσης </a:t>
            </a:r>
            <a:r>
              <a:rPr lang="en-US" altLang="el-GR" sz="2000"/>
              <a:t>Person </a:t>
            </a:r>
            <a:r>
              <a:rPr lang="el-GR" altLang="el-GR" sz="2000"/>
              <a:t>επηρεάζει την κλάση </a:t>
            </a:r>
            <a:r>
              <a:rPr lang="en-US" altLang="el-GR" sz="2000"/>
              <a:t>Employee.</a:t>
            </a:r>
          </a:p>
          <a:p>
            <a:pPr eaLnBrk="1" hangingPunct="1">
              <a:spcBef>
                <a:spcPts val="500"/>
              </a:spcBef>
              <a:buFont typeface="Arial" panose="020B0604020202020204" pitchFamily="34" charset="0"/>
              <a:buChar char="•"/>
            </a:pPr>
            <a:r>
              <a:rPr lang="el-GR" altLang="el-GR" sz="2000"/>
              <a:t>Το άλλο μέσο επαναχρησιμοποίησης του λογισμικού είναι η </a:t>
            </a:r>
            <a:r>
              <a:rPr lang="el-GR" altLang="el-GR" sz="2000" b="1"/>
              <a:t>μεταβίβαση (delegation) </a:t>
            </a:r>
            <a:r>
              <a:rPr lang="el-GR" altLang="el-GR" sz="2000"/>
              <a:t>που σε ένα αντικειμενοστρεφές σύστημα λογισμικού</a:t>
            </a:r>
            <a:r>
              <a:rPr lang="el-GR" altLang="el-GR" sz="2000" b="1"/>
              <a:t> </a:t>
            </a:r>
            <a:r>
              <a:rPr lang="el-GR" altLang="el-GR" sz="2000"/>
              <a:t>είναι εξίσου σημαντική με την κληρονομικότητα. </a:t>
            </a:r>
          </a:p>
          <a:p>
            <a:pPr eaLnBrk="1" hangingPunct="1">
              <a:spcBef>
                <a:spcPts val="500"/>
              </a:spcBef>
              <a:buFont typeface="Arial" panose="020B0604020202020204" pitchFamily="34" charset="0"/>
              <a:buChar char="•"/>
            </a:pPr>
            <a:r>
              <a:rPr lang="el-GR" altLang="el-GR" sz="2000"/>
              <a:t>Η ιδέα της μεταβίβασης είναι ότι μία κλάση μεταβιβάζει δικές της αρμοδιότητες σε κάποια άλλη κλάση, την οποία και χρησιμοποιεί μέσω ανταλλαγής μηνυμάτων</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δανειζόμενοι - κληρονομικότητα</a:t>
            </a:r>
          </a:p>
        </p:txBody>
      </p:sp>
      <p:sp>
        <p:nvSpPr>
          <p:cNvPr id="112643" name="Text Box 2"/>
          <p:cNvSpPr txBox="1">
            <a:spLocks noChangeArrowheads="1"/>
          </p:cNvSpPr>
          <p:nvPr/>
        </p:nvSpPr>
        <p:spPr bwMode="auto">
          <a:xfrm>
            <a:off x="457200" y="5516563"/>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Οι δανειζόμενοι διαφοροποιούνται στις τιμές κάποιων πεδίων</a:t>
            </a:r>
          </a:p>
          <a:p>
            <a:pPr eaLnBrk="1" hangingPunct="1">
              <a:buFont typeface="Arial" panose="020B0604020202020204" pitchFamily="34" charset="0"/>
              <a:buNone/>
            </a:pPr>
            <a:endParaRPr lang="en-US" altLang="el-GR"/>
          </a:p>
        </p:txBody>
      </p:sp>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052513"/>
            <a:ext cx="467995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2667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200"/>
              <a:t>διπλότυπα</a:t>
            </a:r>
          </a:p>
        </p:txBody>
      </p:sp>
      <p:sp>
        <p:nvSpPr>
          <p:cNvPr id="2253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500"/>
              </a:spcBef>
              <a:buFont typeface="Arial" panose="020B0604020202020204" pitchFamily="34" charset="0"/>
              <a:buChar char="•"/>
            </a:pPr>
            <a:r>
              <a:rPr lang="el-GR" altLang="el-GR" sz="2000"/>
              <a:t>Όταν υπάρχουν διπλότυπα κώδικα κάθε αλλαγή συμβαίνει σε περισσότερα από ένα σημεία</a:t>
            </a:r>
          </a:p>
          <a:p>
            <a:pPr eaLnBrk="1" hangingPunct="1">
              <a:lnSpc>
                <a:spcPct val="90000"/>
              </a:lnSpc>
              <a:spcBef>
                <a:spcPts val="500"/>
              </a:spcBef>
              <a:buFont typeface="Arial" panose="020B0604020202020204" pitchFamily="34" charset="0"/>
              <a:buChar char="•"/>
            </a:pPr>
            <a:r>
              <a:rPr lang="el-GR" altLang="el-GR" sz="2000"/>
              <a:t>Αυξημένος κίνδυνος σφαλμάτων</a:t>
            </a:r>
          </a:p>
          <a:p>
            <a:pPr eaLnBrk="1" hangingPunct="1">
              <a:lnSpc>
                <a:spcPct val="90000"/>
              </a:lnSpc>
              <a:spcBef>
                <a:spcPts val="500"/>
              </a:spcBef>
              <a:buFont typeface="Arial" panose="020B0604020202020204" pitchFamily="34" charset="0"/>
              <a:buChar char="•"/>
            </a:pPr>
            <a:r>
              <a:rPr lang="el-GR" altLang="el-GR" sz="2000"/>
              <a:t>Δυσχέρειες στη συντήρηση</a:t>
            </a:r>
          </a:p>
          <a:p>
            <a:pPr eaLnBrk="1" hangingPunct="1">
              <a:lnSpc>
                <a:spcPct val="90000"/>
              </a:lnSpc>
              <a:spcBef>
                <a:spcPts val="500"/>
              </a:spcBef>
              <a:buFont typeface="Arial" panose="020B0604020202020204" pitchFamily="34" charset="0"/>
              <a:buChar char="•"/>
            </a:pPr>
            <a:r>
              <a:rPr lang="el-GR" altLang="el-GR" sz="2000"/>
              <a:t>Γενίκευση του κανόνα και πέραν του κώδικα (πχ απαιτήσεις, ρυθμίσεις λογισμικού</a:t>
            </a:r>
            <a:r>
              <a:rPr lang="en-US" altLang="el-GR" sz="2000"/>
              <a:t>, </a:t>
            </a:r>
            <a:r>
              <a:rPr lang="el-GR" altLang="el-GR" sz="2000"/>
              <a:t>τεκμηρίωση</a:t>
            </a:r>
            <a:r>
              <a:rPr lang="en-US" altLang="el-GR" sz="2000"/>
              <a:t>)</a:t>
            </a:r>
          </a:p>
          <a:p>
            <a:pPr>
              <a:buFont typeface="Arial" panose="020B0604020202020204" pitchFamily="34" charset="0"/>
              <a:buNone/>
            </a:pPr>
            <a:endParaRPr lang="el-GR" altLang="el-GR"/>
          </a:p>
          <a:p>
            <a:pPr>
              <a:spcBef>
                <a:spcPts val="500"/>
              </a:spcBef>
              <a:buFont typeface="Arial" panose="020B0604020202020204" pitchFamily="34" charset="0"/>
              <a:buChar char="•"/>
            </a:pPr>
            <a:r>
              <a:rPr lang="el-GR" altLang="el-GR" sz="2000" b="1"/>
              <a:t>Οδηγία: </a:t>
            </a:r>
            <a:r>
              <a:rPr lang="el-GR" altLang="el-GR" sz="2000"/>
              <a:t>Αποφεύγουμε τα διπλότυπα του κώδικα (</a:t>
            </a:r>
            <a:r>
              <a:rPr lang="en-US" altLang="el-GR" sz="2000"/>
              <a:t>Don’t repeat yourself </a:t>
            </a:r>
            <a:r>
              <a:rPr lang="el-GR" altLang="el-GR" sz="2000"/>
              <a:t>- </a:t>
            </a:r>
            <a:r>
              <a:rPr lang="en-US" altLang="el-GR" sz="2000"/>
              <a:t>the DRY principle)</a:t>
            </a:r>
          </a:p>
          <a:p>
            <a:pPr>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457200" y="2667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200"/>
              <a:t>δανειζόμενοι - συσχέτιση</a:t>
            </a:r>
          </a:p>
        </p:txBody>
      </p:sp>
      <p:sp>
        <p:nvSpPr>
          <p:cNvPr id="114691" name="Text Box 2"/>
          <p:cNvSpPr txBox="1">
            <a:spLocks noChangeArrowheads="1"/>
          </p:cNvSpPr>
          <p:nvPr/>
        </p:nvSpPr>
        <p:spPr bwMode="auto">
          <a:xfrm>
            <a:off x="457200" y="4365625"/>
            <a:ext cx="822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Οι δανειζόμενοι ανήκουν σε διαφορετικές κατηγορίες με διαφορετικό προφιλ</a:t>
            </a:r>
          </a:p>
          <a:p>
            <a:pPr eaLnBrk="1" hangingPunct="1">
              <a:buFont typeface="Arial" panose="020B0604020202020204" pitchFamily="34" charset="0"/>
              <a:buNone/>
            </a:pPr>
            <a:endParaRPr lang="en-US" altLang="el-GR"/>
          </a:p>
        </p:txBody>
      </p:sp>
      <p:pic>
        <p:nvPicPr>
          <p:cNvPr id="1146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73850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116739" name="Text Box 2"/>
          <p:cNvSpPr txBox="1">
            <a:spLocks noChangeArrowheads="1"/>
          </p:cNvSpPr>
          <p:nvPr/>
        </p:nvSpPr>
        <p:spPr bwMode="auto">
          <a:xfrm>
            <a:off x="457200" y="4797425"/>
            <a:ext cx="8229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Πώς μπορούμε να αξιοποιήσουμε τη συσχέτιση αντί της κληρονομικότητας?</a:t>
            </a:r>
          </a:p>
          <a:p>
            <a:pPr eaLnBrk="1" hangingPunct="1">
              <a:buFont typeface="Arial" panose="020B0604020202020204" pitchFamily="34" charset="0"/>
              <a:buNone/>
            </a:pPr>
            <a:endParaRPr lang="en-US" altLang="el-GR"/>
          </a:p>
        </p:txBody>
      </p:sp>
      <p:pic>
        <p:nvPicPr>
          <p:cNvPr id="116740"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63" y="1052513"/>
            <a:ext cx="793591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μετεωρολογικός σταθμός</a:t>
            </a:r>
          </a:p>
        </p:txBody>
      </p:sp>
      <p:sp>
        <p:nvSpPr>
          <p:cNvPr id="118787" name="Text Box 2"/>
          <p:cNvSpPr txBox="1">
            <a:spLocks noChangeArrowheads="1"/>
          </p:cNvSpPr>
          <p:nvPr/>
        </p:nvSpPr>
        <p:spPr bwMode="auto">
          <a:xfrm>
            <a:off x="457200" y="4797425"/>
            <a:ext cx="8229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Μεταβίβαση στο μετεωρολογικό σταθμό</a:t>
            </a:r>
          </a:p>
          <a:p>
            <a:pPr eaLnBrk="1" hangingPunct="1">
              <a:buFont typeface="Arial" panose="020B0604020202020204" pitchFamily="34" charset="0"/>
              <a:buNone/>
            </a:pPr>
            <a:endParaRPr lang="en-US" altLang="el-GR"/>
          </a:p>
        </p:txBody>
      </p:sp>
      <p:pic>
        <p:nvPicPr>
          <p:cNvPr id="118788"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8075612"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μεταβίβαση</a:t>
            </a:r>
          </a:p>
        </p:txBody>
      </p:sp>
      <p:sp>
        <p:nvSpPr>
          <p:cNvPr id="12083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b="1"/>
              <a:t>Οδηγία</a:t>
            </a:r>
            <a:r>
              <a:rPr lang="el-GR" altLang="el-GR"/>
              <a:t>: Προτιμούμε τη χρήση της συσχέτισης (και μεταβίβασης) έναντι της κληρονομικότητας</a:t>
            </a:r>
          </a:p>
          <a:p>
            <a:pPr eaLnBrk="1" hangingPunct="1">
              <a:buFont typeface="Arial" panose="020B0604020202020204" pitchFamily="34" charset="0"/>
              <a:buChar char="•"/>
            </a:pPr>
            <a:r>
              <a:rPr lang="el-GR" altLang="el-GR" b="1"/>
              <a:t>Οδηγία</a:t>
            </a:r>
            <a:r>
              <a:rPr lang="el-GR" altLang="el-GR"/>
              <a:t>: Η ταξινόμηση και η κατάταξη («είναι-ένα»</a:t>
            </a:r>
            <a:r>
              <a:rPr lang="en-US" altLang="el-GR"/>
              <a:t>) </a:t>
            </a:r>
            <a:r>
              <a:rPr lang="el-GR" altLang="el-GR"/>
              <a:t>δεν παραπέμπει πάντοτε σε κληρονομικότητα. </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εμπειρογνώμων</a:t>
            </a:r>
          </a:p>
        </p:txBody>
      </p:sp>
      <p:sp>
        <p:nvSpPr>
          <p:cNvPr id="122883" name="Text Box 2"/>
          <p:cNvSpPr txBox="1">
            <a:spLocks noChangeArrowheads="1"/>
          </p:cNvSpPr>
          <p:nvPr/>
        </p:nvSpPr>
        <p:spPr bwMode="auto">
          <a:xfrm>
            <a:off x="457200" y="3716338"/>
            <a:ext cx="82296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Θέλουμε η κλάση </a:t>
            </a:r>
            <a:r>
              <a:rPr lang="en-US" altLang="el-GR"/>
              <a:t>Loan </a:t>
            </a:r>
            <a:r>
              <a:rPr lang="el-GR" altLang="el-GR"/>
              <a:t>να υπολογίζει την προθεσμία επιστροφής</a:t>
            </a:r>
          </a:p>
          <a:p>
            <a:pPr eaLnBrk="1" hangingPunct="1">
              <a:buFont typeface="Arial" panose="020B0604020202020204" pitchFamily="34" charset="0"/>
              <a:buNone/>
            </a:pPr>
            <a:endParaRPr lang="en-US" altLang="el-GR"/>
          </a:p>
        </p:txBody>
      </p:sp>
      <p:pic>
        <p:nvPicPr>
          <p:cNvPr id="1228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70580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εμπειρογνώμων</a:t>
            </a:r>
          </a:p>
        </p:txBody>
      </p:sp>
      <p:sp>
        <p:nvSpPr>
          <p:cNvPr id="124931" name="Text Box 2"/>
          <p:cNvSpPr txBox="1">
            <a:spLocks noChangeArrowheads="1"/>
          </p:cNvSpPr>
          <p:nvPr/>
        </p:nvSpPr>
        <p:spPr bwMode="auto">
          <a:xfrm>
            <a:off x="457200" y="4941888"/>
            <a:ext cx="8229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Συγκεντρωτική λογική υπολογισμού προθεσμίας επιστροφής</a:t>
            </a:r>
          </a:p>
          <a:p>
            <a:pPr eaLnBrk="1" hangingPunct="1">
              <a:buFont typeface="Arial" panose="020B0604020202020204" pitchFamily="34" charset="0"/>
              <a:buNone/>
            </a:pPr>
            <a:endParaRPr lang="en-US" altLang="el-GR"/>
          </a:p>
        </p:txBody>
      </p:sp>
      <p:pic>
        <p:nvPicPr>
          <p:cNvPr id="1249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052513"/>
            <a:ext cx="56896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εμπειρογνώμων</a:t>
            </a:r>
          </a:p>
        </p:txBody>
      </p:sp>
      <p:sp>
        <p:nvSpPr>
          <p:cNvPr id="126979" name="Text Box 2"/>
          <p:cNvSpPr txBox="1">
            <a:spLocks noChangeArrowheads="1"/>
          </p:cNvSpPr>
          <p:nvPr/>
        </p:nvSpPr>
        <p:spPr bwMode="auto">
          <a:xfrm>
            <a:off x="457200" y="4868863"/>
            <a:ext cx="8229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Κατανεμημένη λογική υπολογισμού της προθεσμίας επιστροφής</a:t>
            </a:r>
          </a:p>
          <a:p>
            <a:pPr eaLnBrk="1" hangingPunct="1">
              <a:buFont typeface="Arial" panose="020B0604020202020204" pitchFamily="34" charset="0"/>
              <a:buNone/>
            </a:pPr>
            <a:endParaRPr lang="en-US" altLang="el-GR"/>
          </a:p>
        </p:txBody>
      </p:sp>
      <p:pic>
        <p:nvPicPr>
          <p:cNvPr id="1269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52513"/>
            <a:ext cx="6167438"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εμπειρογνώμων</a:t>
            </a:r>
          </a:p>
        </p:txBody>
      </p:sp>
      <p:sp>
        <p:nvSpPr>
          <p:cNvPr id="129027"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Αναθέτουμε μία αρμοδιότητα στην κλάση που έχει τα δεδομένα (</a:t>
            </a:r>
            <a:r>
              <a:rPr lang="en-US" altLang="el-GR"/>
              <a:t>information expert)</a:t>
            </a:r>
          </a:p>
          <a:p>
            <a:pPr eaLnBrk="1" hangingPunct="1">
              <a:buFont typeface="Arial" panose="020B0604020202020204" pitchFamily="34" charset="0"/>
              <a:buChar char="•"/>
            </a:pPr>
            <a:r>
              <a:rPr lang="el-GR" altLang="el-GR"/>
              <a:t>Αντί να ζητούμε τα δεδομένα για να επιτελέσουμε μία εργασία αναθέτουμε στην κλάση που έχει τα δεδομένα αυτά να επιτελέσει την εργασία (</a:t>
            </a:r>
            <a:r>
              <a:rPr lang="en-US" altLang="el-GR"/>
              <a:t>tell don’t ask)</a:t>
            </a:r>
          </a:p>
          <a:p>
            <a:pPr eaLnBrk="1" hangingPunct="1">
              <a:buFont typeface="Arial" panose="020B0604020202020204" pitchFamily="34" charset="0"/>
              <a:buChar char="•"/>
            </a:pPr>
            <a:r>
              <a:rPr lang="el-GR" altLang="el-GR"/>
              <a:t>Ο εμπειρογνώμων ενθυλακώνει λειτουργικότητα</a:t>
            </a:r>
          </a:p>
          <a:p>
            <a:pPr eaLnBrk="1" hangingPunct="1">
              <a:buFont typeface="Arial" panose="020B0604020202020204" pitchFamily="34" charset="0"/>
              <a:buNone/>
            </a:pPr>
            <a:endParaRPr lang="en-US"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εμπειρογνώμων</a:t>
            </a:r>
          </a:p>
        </p:txBody>
      </p:sp>
      <p:sp>
        <p:nvSpPr>
          <p:cNvPr id="13107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b="1"/>
              <a:t>Οδηγία</a:t>
            </a:r>
            <a:r>
              <a:rPr lang="en-US" altLang="el-GR" sz="2000"/>
              <a:t>:</a:t>
            </a:r>
            <a:r>
              <a:rPr lang="el-GR" altLang="el-GR" sz="2000"/>
              <a:t> Προτιμούμε να στέλνουμε μηνύματα σε ένα αντικείμενο για το τι πρέπει να κάνει παρά να ζητάμε τα δεδομένα του για να το κάνουμε εμείς (</a:t>
            </a:r>
            <a:r>
              <a:rPr lang="en-US" altLang="el-GR" sz="2000"/>
              <a:t>tell don’t ask)</a:t>
            </a:r>
          </a:p>
          <a:p>
            <a:pPr eaLnBrk="1" hangingPunct="1">
              <a:spcBef>
                <a:spcPts val="500"/>
              </a:spcBef>
              <a:buFont typeface="Arial" panose="020B0604020202020204" pitchFamily="34" charset="0"/>
              <a:buChar char="•"/>
            </a:pPr>
            <a:r>
              <a:rPr lang="el-GR" altLang="el-GR" sz="2000" b="1"/>
              <a:t>Οδηγία</a:t>
            </a:r>
            <a:r>
              <a:rPr lang="en-US" altLang="el-GR" sz="2000"/>
              <a:t>:</a:t>
            </a:r>
            <a:r>
              <a:rPr lang="el-GR" altLang="el-GR" sz="2000"/>
              <a:t> Προτιμούμε ομοιόμορφη κατανομή αρμοδιοτήτων. Κάθε αντικείμενο κάνει μία μικρή δουλειά και μία γειτονιά αντικειμένων που συνεργάζονται παρέχει την επιθυμητή λειτουργικότητα.</a:t>
            </a:r>
          </a:p>
          <a:p>
            <a:pPr eaLnBrk="1" hangingPunct="1">
              <a:spcBef>
                <a:spcPts val="500"/>
              </a:spcBef>
              <a:buFont typeface="Arial" panose="020B0604020202020204" pitchFamily="34" charset="0"/>
              <a:buChar char="•"/>
            </a:pPr>
            <a:r>
              <a:rPr lang="el-GR" altLang="el-GR" sz="2000" b="1"/>
              <a:t>Οδηγία</a:t>
            </a:r>
            <a:r>
              <a:rPr lang="en-US" altLang="el-GR" sz="2000"/>
              <a:t>:</a:t>
            </a:r>
            <a:r>
              <a:rPr lang="el-GR" altLang="el-GR" sz="2000"/>
              <a:t> Προσέχουμε την αποστολή μηνυμάτων σε «μακρινά»</a:t>
            </a:r>
            <a:r>
              <a:rPr lang="en-US" altLang="el-GR" sz="2000"/>
              <a:t> </a:t>
            </a:r>
            <a:r>
              <a:rPr lang="el-GR" altLang="el-GR" sz="2000"/>
              <a:t>αντικείμενα</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κληρονομικότητα</a:t>
            </a:r>
          </a:p>
        </p:txBody>
      </p:sp>
      <p:sp>
        <p:nvSpPr>
          <p:cNvPr id="13312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κληρονομικότητα είναι από τα ισχυρότερα εργαλεία που παρέχονται στο σχεδιαστή και τον προγραμματιστή του λογισμικού. </a:t>
            </a:r>
          </a:p>
          <a:p>
            <a:pPr eaLnBrk="1" hangingPunct="1">
              <a:spcBef>
                <a:spcPts val="500"/>
              </a:spcBef>
              <a:buFont typeface="Arial" panose="020B0604020202020204" pitchFamily="34" charset="0"/>
              <a:buChar char="•"/>
            </a:pPr>
            <a:r>
              <a:rPr lang="el-GR" altLang="el-GR" sz="2000"/>
              <a:t>Όμως η χρήση της ενέχει κάποιους κινδύνους. </a:t>
            </a:r>
          </a:p>
          <a:p>
            <a:pPr eaLnBrk="1" hangingPunct="1">
              <a:spcBef>
                <a:spcPts val="500"/>
              </a:spcBef>
              <a:buFont typeface="Arial" panose="020B0604020202020204" pitchFamily="34" charset="0"/>
              <a:buChar char="•"/>
            </a:pPr>
            <a:r>
              <a:rPr lang="el-GR" altLang="el-GR" sz="2000"/>
              <a:t>Εάν τελικά αποφασίσουμε να χρησιμοποιήσουμε την κληρονομικότητα, υπάρχουν δύο πρόσθετοι σημαντικοί έλεγχοι για να διαπιστώσουμε τη σωστή χρήση της. Είναι η εφαρμογή του κανόνα </a:t>
            </a:r>
            <a:r>
              <a:rPr lang="el-GR" altLang="el-GR" sz="2000" b="1"/>
              <a:t>«είναι-ένα» </a:t>
            </a:r>
            <a:r>
              <a:rPr lang="el-GR" altLang="el-GR" sz="2000"/>
              <a:t>και η </a:t>
            </a:r>
            <a:r>
              <a:rPr lang="el-GR" altLang="el-GR" sz="2000" b="1"/>
              <a:t>αρχή της υποκατάστασης</a:t>
            </a:r>
            <a:r>
              <a:rPr lang="el-GR" altLang="el-GR" sz="2000"/>
              <a:t>.</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διπλότυπα</a:t>
            </a:r>
          </a:p>
        </p:txBody>
      </p:sp>
      <p:sp>
        <p:nvSpPr>
          <p:cNvPr id="24579" name="Text Box 2"/>
          <p:cNvSpPr txBox="1">
            <a:spLocks noChangeArrowheads="1"/>
          </p:cNvSpPr>
          <p:nvPr/>
        </p:nvSpPr>
        <p:spPr bwMode="auto">
          <a:xfrm>
            <a:off x="457200" y="5661025"/>
            <a:ext cx="8229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Μεταφορά διπλοτύπων κώδικα σε νέα μέθοδο</a:t>
            </a:r>
          </a:p>
          <a:p>
            <a:pPr eaLnBrk="1" hangingPunct="1">
              <a:spcBef>
                <a:spcPts val="600"/>
              </a:spcBef>
              <a:buFont typeface="Arial" panose="020B0604020202020204" pitchFamily="34" charset="0"/>
              <a:buNone/>
            </a:pPr>
            <a:endParaRPr lang="el-GR" altLang="el-GR" sz="2400"/>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662463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κληρονομικότητα - ο κανόνας «είναι-ένα»</a:t>
            </a:r>
          </a:p>
        </p:txBody>
      </p:sp>
      <p:sp>
        <p:nvSpPr>
          <p:cNvPr id="13517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Με την εφαρμογή του κανόνα «είναι-ένα» κάθε υποκλάση θα πρέπει να είναι μία λογική εξειδίκευση της υπερκλάσης της. </a:t>
            </a:r>
          </a:p>
          <a:p>
            <a:pPr eaLnBrk="1" hangingPunct="1">
              <a:spcBef>
                <a:spcPts val="500"/>
              </a:spcBef>
              <a:buFont typeface="Arial" panose="020B0604020202020204" pitchFamily="34" charset="0"/>
              <a:buChar char="•"/>
            </a:pPr>
            <a:r>
              <a:rPr lang="el-GR" altLang="el-GR" sz="2000"/>
              <a:t>Για παράδειγμα, εκφράσεις «ο κύκλος είναι ένα σχήμα», βοηθούν στον ορισμό της κλάσης </a:t>
            </a:r>
            <a:r>
              <a:rPr lang="el-GR" altLang="el-GR" sz="2000" i="1"/>
              <a:t>Κύκλος ως υποκλάση της </a:t>
            </a:r>
            <a:r>
              <a:rPr lang="el-GR" altLang="el-GR" sz="2000"/>
              <a:t>κλάσης </a:t>
            </a:r>
            <a:r>
              <a:rPr lang="el-GR" altLang="el-GR" sz="2000" i="1"/>
              <a:t>Σχήμα. </a:t>
            </a:r>
          </a:p>
          <a:p>
            <a:pPr eaLnBrk="1" hangingPunct="1">
              <a:spcBef>
                <a:spcPts val="500"/>
              </a:spcBef>
              <a:buFont typeface="Arial" panose="020B0604020202020204" pitchFamily="34" charset="0"/>
              <a:buChar char="•"/>
            </a:pPr>
            <a:r>
              <a:rPr lang="el-GR" altLang="el-GR" sz="2000" i="1"/>
              <a:t>Η εφαρμογή του κανόνα στο επίπεδο της σχεδίασης θα πρέπει να </a:t>
            </a:r>
            <a:r>
              <a:rPr lang="el-GR" altLang="el-GR" sz="2000"/>
              <a:t>περιλαμβάνει υποχρεωτικά τη δημόσια διεπαφή των κλάσεων. Η δημόσια διεπαφή της υποκλάσης θα πρέπει να υπακούει στη δημόσια διεπαφή της υπερκλάσης της.</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Η αρχή της υποκατάστασης</a:t>
            </a:r>
          </a:p>
        </p:txBody>
      </p:sp>
      <p:sp>
        <p:nvSpPr>
          <p:cNvPr id="137219"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Η αρχή της υποκατάστασης μας λέει ότι κάθε υποκλάση θα πρέπει να υποκαθιστά πλήρως την υπερκλάση της. Τα αντικείμενα μίας υποκλάσης θα πρέπει να χρησιμοποιούνται ως αντικείμενα της υπερκλάσης, χωρίς να δημιουργούνται παρενέργειες. </a:t>
            </a:r>
          </a:p>
          <a:p>
            <a:pPr eaLnBrk="1" hangingPunct="1">
              <a:spcBef>
                <a:spcPts val="500"/>
              </a:spcBef>
              <a:buFont typeface="Arial" panose="020B0604020202020204" pitchFamily="34" charset="0"/>
              <a:buChar char="•"/>
            </a:pPr>
            <a:r>
              <a:rPr lang="el-GR" altLang="el-GR" sz="2000"/>
              <a:t>Με την εφαρμογή της αρχής της υποκατάστασης εξετάζουμε εάν μία υποκλάση είναι πράγματι εξειδίκευση της υπερκλάσης της.</a:t>
            </a:r>
          </a:p>
          <a:p>
            <a:pPr eaLnBrk="1" hangingPunct="1">
              <a:spcBef>
                <a:spcPts val="500"/>
              </a:spcBef>
              <a:buFont typeface="Arial" panose="020B0604020202020204" pitchFamily="34" charset="0"/>
              <a:buChar char="•"/>
            </a:pPr>
            <a:r>
              <a:rPr lang="el-GR" altLang="el-GR" sz="2000"/>
              <a:t>Ένας απλός πρακτικός έλεγχος για την εφαρμογή της αρχής είναι να θεωρήσουμε ότι οι χρήστες της υποκλάσης χρησιμοποιούν τα αντικείμενά μέσω αναφορών στην υπερκλάση της. Ελέγχουμε δηλαδή τη συμπεριφορά της υποκλάσης, όταν οι χρήστες της δε γνωρίζουν την ύπαρξή της.</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σχεδίαση βάσει συμβολαίου</a:t>
            </a:r>
          </a:p>
        </p:txBody>
      </p:sp>
      <p:sp>
        <p:nvSpPr>
          <p:cNvPr id="139267"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Το ερώτημα που προκύπτει είναι βέβαια ποιοι είναι αυτοί οι κανόνες οι οποίοι οδηγούν στην παραβίαση της αρχής της υποκατάστασης και πώς αυτοί οι κανόνες διατυπώνονται. </a:t>
            </a:r>
          </a:p>
          <a:p>
            <a:pPr eaLnBrk="1" hangingPunct="1">
              <a:spcBef>
                <a:spcPts val="500"/>
              </a:spcBef>
              <a:buFont typeface="Arial" panose="020B0604020202020204" pitchFamily="34" charset="0"/>
              <a:buChar char="•"/>
            </a:pPr>
            <a:r>
              <a:rPr lang="el-GR" altLang="el-GR" sz="2000"/>
              <a:t>Επίσης κάτι εξίσου σημαντικό είναι πώς θα γνωρίζει ο χρήστης μίας κλάσης τους κανόνες αυτούς. </a:t>
            </a:r>
          </a:p>
          <a:p>
            <a:pPr eaLnBrk="1" hangingPunct="1">
              <a:spcBef>
                <a:spcPts val="500"/>
              </a:spcBef>
              <a:buFont typeface="Arial" panose="020B0604020202020204" pitchFamily="34" charset="0"/>
              <a:buChar char="•"/>
            </a:pPr>
            <a:r>
              <a:rPr lang="el-GR" altLang="el-GR" sz="2000"/>
              <a:t>Την απάντηση στο ερώτημα αυτό μας τη δίνει η </a:t>
            </a:r>
            <a:r>
              <a:rPr lang="el-GR" altLang="el-GR" sz="2000" b="1"/>
              <a:t>σχεδίαση βάσει συμβολαίου (design by contract) που προτάθηκε από τον Meyer </a:t>
            </a:r>
            <a:r>
              <a:rPr lang="el-GR" altLang="el-GR" sz="2000"/>
              <a:t>[Meyer 97]. </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σχεδίαση βάσει συμβολαίου</a:t>
            </a:r>
          </a:p>
        </p:txBody>
      </p:sp>
      <p:sp>
        <p:nvSpPr>
          <p:cNvPr id="141315"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Κεντρική έννοια της σχεδίασης βάσει συμβολαίου είναι οι </a:t>
            </a:r>
            <a:r>
              <a:rPr lang="el-GR" altLang="el-GR" sz="2000" b="1"/>
              <a:t>ισχυρισμοί </a:t>
            </a:r>
            <a:r>
              <a:rPr lang="el-GR" altLang="el-GR" sz="2000"/>
              <a:t>(assertions) οι οποίοι χωρίζονται σε τρεις κατηγορίες και είναι:</a:t>
            </a:r>
          </a:p>
          <a:p>
            <a:pPr eaLnBrk="1" hangingPunct="1">
              <a:spcBef>
                <a:spcPts val="500"/>
              </a:spcBef>
              <a:buFont typeface="Arial" panose="020B0604020202020204" pitchFamily="34" charset="0"/>
              <a:buChar char="•"/>
            </a:pPr>
            <a:r>
              <a:rPr lang="el-GR" altLang="el-GR" sz="2000" b="1"/>
              <a:t>Προϋποθέσεις (preconditions). Είναι οι συνθήκες οι οποίες θα πρέπει να </a:t>
            </a:r>
            <a:r>
              <a:rPr lang="el-GR" altLang="el-GR" sz="2000"/>
              <a:t>ισχύουν ως προϋπόθεση για την εκτέλεση μίας μεθόδου της κλάσης. Οι προϋποθέσεις δεν ελέγχονται από τη μέθοδο αλλά από τις μονάδες λογισμικού που χρησιμοποιούν τη μέθοδο.</a:t>
            </a:r>
          </a:p>
          <a:p>
            <a:pPr eaLnBrk="1" hangingPunct="1">
              <a:spcBef>
                <a:spcPts val="500"/>
              </a:spcBef>
              <a:buFont typeface="Arial" panose="020B0604020202020204" pitchFamily="34" charset="0"/>
              <a:buChar char="•"/>
            </a:pPr>
            <a:r>
              <a:rPr lang="el-GR" altLang="el-GR" sz="2000" b="1"/>
              <a:t>Μετασυνθήκες (postconditions). Είναι οι συνθήκες που θα πρέπει να ισχύουν </a:t>
            </a:r>
            <a:r>
              <a:rPr lang="el-GR" altLang="el-GR" sz="2000"/>
              <a:t>μετά την εκτέλεση μίας μεθόδου.</a:t>
            </a:r>
          </a:p>
          <a:p>
            <a:pPr eaLnBrk="1" hangingPunct="1">
              <a:spcBef>
                <a:spcPts val="500"/>
              </a:spcBef>
              <a:buFont typeface="Arial" panose="020B0604020202020204" pitchFamily="34" charset="0"/>
              <a:buChar char="•"/>
            </a:pPr>
            <a:r>
              <a:rPr lang="el-GR" altLang="el-GR" sz="2000" b="1"/>
              <a:t>Αναλλοίωτα (invariants). Είναι οι συνθήκες που θα πρέπει να είναι αληθείς </a:t>
            </a:r>
            <a:r>
              <a:rPr lang="el-GR" altLang="el-GR" sz="2000"/>
              <a:t>για όλα τα στιγμιότυπα της κλάσης. Ένα αναλλοίωτο μπορεί να είναι ψευδές κατά τη διάρκεια εκτέλεσης μίας μεθόδου της κλάσης, θα πρέπει όμως να επανέλθει σε αληθές, όταν η μέθοδος αυτή ολοκληρωθεί.</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σχεδίαση βάσει συμβολαίου</a:t>
            </a:r>
          </a:p>
        </p:txBody>
      </p:sp>
      <p:sp>
        <p:nvSpPr>
          <p:cNvPr id="143363"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Οι προϋποθέσεις και οι μετασυνθήκες αφορούν τις πράξεις της κλάσης μεμονωμένα, ενώ τα αναλλοίωτα αφορούν την κλάση στο σύνολό της. </a:t>
            </a:r>
          </a:p>
          <a:p>
            <a:pPr eaLnBrk="1" hangingPunct="1">
              <a:spcBef>
                <a:spcPts val="500"/>
              </a:spcBef>
              <a:buFont typeface="Arial" panose="020B0604020202020204" pitchFamily="34" charset="0"/>
              <a:buChar char="•"/>
            </a:pPr>
            <a:r>
              <a:rPr lang="el-GR" altLang="el-GR" sz="2000"/>
              <a:t>Θα μπορούσαμε επομένως, όταν σχεδιάζουμε μια κλάση, να διατυπώσουμε τα αναλλοίωτα της κλάσης και τις προϋποθέσεις και μετασυνθήκες για κάθε μέθοδό της. </a:t>
            </a:r>
          </a:p>
          <a:p>
            <a:pPr eaLnBrk="1" hangingPunct="1">
              <a:spcBef>
                <a:spcPts val="500"/>
              </a:spcBef>
              <a:buFont typeface="Arial" panose="020B0604020202020204" pitchFamily="34" charset="0"/>
              <a:buChar char="•"/>
            </a:pPr>
            <a:r>
              <a:rPr lang="el-GR" altLang="el-GR" sz="2000"/>
              <a:t>Ένα αναλλοίωτο για παράδειγμα για την κλάση Square είναι ότι το πλάτος και το μήκος είναι πάντα ίσα. Δεν επιτρέπεται η παραβίαση του αναλλοίωτου σε καμία από τις μεθόδους της κλάσης.</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σχεδίαση βάσει συμβολαίου και κληρονομικότητα</a:t>
            </a:r>
          </a:p>
        </p:txBody>
      </p:sp>
      <p:sp>
        <p:nvSpPr>
          <p:cNvPr id="145411"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Αυτό που κάνει η σχεδίαση βάσει συμβολαίου είναι ότι οι ισχυρισμοί διατυπώνονται σαφώς από το σχεδιαστή μίας κλάσης. </a:t>
            </a:r>
          </a:p>
          <a:p>
            <a:pPr eaLnBrk="1" hangingPunct="1">
              <a:spcBef>
                <a:spcPts val="500"/>
              </a:spcBef>
              <a:buFont typeface="Arial" panose="020B0604020202020204" pitchFamily="34" charset="0"/>
              <a:buChar char="•"/>
            </a:pPr>
            <a:r>
              <a:rPr lang="el-GR" altLang="el-GR" sz="2000"/>
              <a:t>Οι προϋποθέσεις και οι μετασυνθήκες αποτελούν και το συμβόλαιο της κλάσης. </a:t>
            </a:r>
          </a:p>
          <a:p>
            <a:pPr eaLnBrk="1" hangingPunct="1">
              <a:spcBef>
                <a:spcPts val="500"/>
              </a:spcBef>
              <a:buFont typeface="Arial" panose="020B0604020202020204" pitchFamily="34" charset="0"/>
              <a:buChar char="•"/>
            </a:pPr>
            <a:r>
              <a:rPr lang="el-GR" altLang="el-GR" sz="2000"/>
              <a:t>Κάθε χρήστης της κλάσης θα πρέπει εκτός από τη διεπαφή της κλάσης να λαμβάνει υπόψη του και το συμβόλαιό της.</a:t>
            </a:r>
          </a:p>
          <a:p>
            <a:pPr eaLnBrk="1" hangingPunct="1">
              <a:spcBef>
                <a:spcPts val="500"/>
              </a:spcBef>
              <a:buFont typeface="Arial" panose="020B0604020202020204" pitchFamily="34" charset="0"/>
              <a:buChar char="•"/>
            </a:pPr>
            <a:r>
              <a:rPr lang="el-GR" altLang="el-GR" sz="2000"/>
              <a:t>Το συμβόλαιο μίας κλάσης θα πρέπει να λαμβάνεται υπόψη και στη χρήση της κληρονομικότητας. </a:t>
            </a:r>
          </a:p>
          <a:p>
            <a:pPr eaLnBrk="1" hangingPunct="1">
              <a:spcBef>
                <a:spcPts val="500"/>
              </a:spcBef>
              <a:buFont typeface="Arial" panose="020B0604020202020204" pitchFamily="34" charset="0"/>
              <a:buChar char="•"/>
            </a:pPr>
            <a:r>
              <a:rPr lang="el-GR" altLang="el-GR" sz="2000"/>
              <a:t>Η κληρονομικότητα όμως περιπλέκει τους ισχυρισμούς της σχεδίασης βάσει συμβολαίου, επειδή αφορά τις προϋποθέσεις τις μετασυνθήκες και τα αναλλοίωτα της υποκλάσης. </a:t>
            </a:r>
          </a:p>
          <a:p>
            <a:pPr eaLnBrk="1" hangingPunct="1">
              <a:spcBef>
                <a:spcPts val="500"/>
              </a:spcBef>
              <a:buFont typeface="Arial" panose="020B0604020202020204" pitchFamily="34" charset="0"/>
              <a:buNone/>
            </a:pPr>
            <a:endParaRPr lang="el-GR" altLang="el-GR" sz="20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σχεδίαση βάσει συμβολαίου και κληρονομικότητα</a:t>
            </a:r>
          </a:p>
        </p:txBody>
      </p:sp>
      <p:sp>
        <p:nvSpPr>
          <p:cNvPr id="147459" name="Text Box 2"/>
          <p:cNvSpPr txBox="1">
            <a:spLocks noChangeArrowheads="1"/>
          </p:cNvSpPr>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ClrTx/>
              <a:buFontTx/>
              <a:buNone/>
            </a:pPr>
            <a:r>
              <a:rPr lang="el-GR" altLang="el-GR" sz="2000"/>
              <a:t>Οι κανόνες που ισχύουν για τη χρήση της κληρονομικότητας είναι:</a:t>
            </a:r>
          </a:p>
          <a:p>
            <a:pPr eaLnBrk="1" hangingPunct="1">
              <a:spcBef>
                <a:spcPts val="500"/>
              </a:spcBef>
              <a:buFont typeface="Arial" panose="020B0604020202020204" pitchFamily="34" charset="0"/>
              <a:buChar char="•"/>
            </a:pPr>
            <a:r>
              <a:rPr lang="el-GR" altLang="el-GR" sz="2000"/>
              <a:t>Όλα τα αναλλοίωτα μίας κλάσης ισχύουν και για τις υποκλάσεις της.</a:t>
            </a:r>
          </a:p>
          <a:p>
            <a:pPr eaLnBrk="1" hangingPunct="1">
              <a:spcBef>
                <a:spcPts val="500"/>
              </a:spcBef>
              <a:buFont typeface="Arial" panose="020B0604020202020204" pitchFamily="34" charset="0"/>
              <a:buChar char="•"/>
            </a:pPr>
            <a:r>
              <a:rPr lang="el-GR" altLang="el-GR" sz="2000"/>
              <a:t>Κατά τον επαναορισμό μίας μεθόδου μίας κλάσης σε μία υποκλάση οι προϋποθέσεις αντικαθίστανται από τις ίδιες ή ασθενέστερες. </a:t>
            </a:r>
          </a:p>
          <a:p>
            <a:pPr eaLnBrk="1" hangingPunct="1">
              <a:spcBef>
                <a:spcPts val="500"/>
              </a:spcBef>
              <a:buFont typeface="Arial" panose="020B0604020202020204" pitchFamily="34" charset="0"/>
              <a:buChar char="•"/>
            </a:pPr>
            <a:r>
              <a:rPr lang="el-GR" altLang="el-GR" sz="2000"/>
              <a:t>Κατά τον επαναορισμό μίας μεθόδου μίας κλάσης σε μία υποκλάση οι μετασυνθήκες αντικαθίστανται από τις ίδιες ή ισχυρότερες.</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57200" y="2667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200"/>
              <a:t>διπλότυπα</a:t>
            </a:r>
          </a:p>
        </p:txBody>
      </p:sp>
      <p:sp>
        <p:nvSpPr>
          <p:cNvPr id="26627" name="Text Box 2"/>
          <p:cNvSpPr txBox="1">
            <a:spLocks noChangeArrowheads="1"/>
          </p:cNvSpPr>
          <p:nvPr/>
        </p:nvSpPr>
        <p:spPr bwMode="auto">
          <a:xfrm>
            <a:off x="457200" y="5445125"/>
            <a:ext cx="8229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Font typeface="Arial" panose="020B0604020202020204" pitchFamily="34" charset="0"/>
              <a:buChar char="•"/>
            </a:pPr>
            <a:r>
              <a:rPr lang="el-GR" altLang="el-GR" sz="2400"/>
              <a:t>«Ανοδική» μεταφορά κοινού κώδικα</a:t>
            </a:r>
          </a:p>
          <a:p>
            <a:pPr eaLnBrk="1" hangingPunct="1">
              <a:spcBef>
                <a:spcPts val="600"/>
              </a:spcBef>
              <a:buFont typeface="Arial" panose="020B0604020202020204" pitchFamily="34" charset="0"/>
              <a:buNone/>
            </a:pPr>
            <a:endParaRPr lang="el-GR" altLang="el-GR" sz="2400"/>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035050"/>
            <a:ext cx="68405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 : τα βασικά</a:t>
            </a:r>
          </a:p>
        </p:txBody>
      </p:sp>
      <p:sp>
        <p:nvSpPr>
          <p:cNvPr id="28675" name="Text Box 2"/>
          <p:cNvSpPr txBox="1">
            <a:spLocks noChangeArrowheads="1"/>
          </p:cNvSpPr>
          <p:nvPr/>
        </p:nvSpPr>
        <p:spPr bwMode="auto">
          <a:xfrm>
            <a:off x="457200" y="1052513"/>
            <a:ext cx="82296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ClrTx/>
              <a:buFontTx/>
              <a:buNone/>
            </a:pPr>
            <a:r>
              <a:rPr lang="en-US" altLang="el-GR" sz="2400"/>
              <a:t>public class Transport {</a:t>
            </a:r>
          </a:p>
          <a:p>
            <a:pPr eaLnBrk="1" hangingPunct="1">
              <a:spcBef>
                <a:spcPts val="600"/>
              </a:spcBef>
              <a:buClrTx/>
              <a:buFontTx/>
              <a:buNone/>
            </a:pPr>
            <a:r>
              <a:rPr lang="en-US" altLang="el-GR" sz="2400"/>
              <a:t>	public void move() {</a:t>
            </a:r>
          </a:p>
          <a:p>
            <a:pPr eaLnBrk="1" hangingPunct="1">
              <a:spcBef>
                <a:spcPts val="600"/>
              </a:spcBef>
              <a:buClrTx/>
              <a:buFontTx/>
              <a:buNone/>
            </a:pPr>
            <a:r>
              <a:rPr lang="en-US" altLang="el-GR" sz="2400"/>
              <a:t>		System.out.println("I am moving");</a:t>
            </a:r>
          </a:p>
          <a:p>
            <a:pPr eaLnBrk="1" hangingPunct="1">
              <a:spcBef>
                <a:spcPts val="600"/>
              </a:spcBef>
              <a:buClrTx/>
              <a:buFontTx/>
              <a:buNone/>
            </a:pPr>
            <a:r>
              <a:rPr lang="en-US" altLang="el-GR" sz="2400"/>
              <a:t>	}</a:t>
            </a:r>
          </a:p>
          <a:p>
            <a:pPr eaLnBrk="1" hangingPunct="1">
              <a:spcBef>
                <a:spcPts val="600"/>
              </a:spcBef>
              <a:buClrTx/>
              <a:buFontTx/>
              <a:buNone/>
            </a:pPr>
            <a:r>
              <a:rPr lang="en-US" altLang="el-GR" sz="2400"/>
              <a:t>}</a:t>
            </a:r>
          </a:p>
          <a:p>
            <a:pPr eaLnBrk="1" hangingPunct="1">
              <a:spcBef>
                <a:spcPts val="600"/>
              </a:spcBef>
              <a:buClrTx/>
              <a:buFontTx/>
              <a:buNone/>
            </a:pPr>
            <a:endParaRPr lang="en-US" altLang="el-GR" sz="2400"/>
          </a:p>
          <a:p>
            <a:pPr eaLnBrk="1" hangingPunct="1">
              <a:spcBef>
                <a:spcPts val="600"/>
              </a:spcBef>
              <a:buClrTx/>
              <a:buFontTx/>
              <a:buNone/>
            </a:pPr>
            <a:r>
              <a:rPr lang="en-US" altLang="el-GR" sz="2400"/>
              <a:t>public class Airplane extends Transport {</a:t>
            </a:r>
          </a:p>
          <a:p>
            <a:pPr eaLnBrk="1" hangingPunct="1">
              <a:spcBef>
                <a:spcPts val="600"/>
              </a:spcBef>
              <a:buClrTx/>
              <a:buFontTx/>
              <a:buNone/>
            </a:pPr>
            <a:r>
              <a:rPr lang="en-US" altLang="el-GR" sz="2400"/>
              <a:t>	@Override</a:t>
            </a:r>
          </a:p>
          <a:p>
            <a:pPr eaLnBrk="1" hangingPunct="1">
              <a:spcBef>
                <a:spcPts val="600"/>
              </a:spcBef>
              <a:buClrTx/>
              <a:buFontTx/>
              <a:buNone/>
            </a:pPr>
            <a:r>
              <a:rPr lang="en-US" altLang="el-GR" sz="2400"/>
              <a:t>	public void move() {</a:t>
            </a:r>
          </a:p>
          <a:p>
            <a:pPr eaLnBrk="1" hangingPunct="1">
              <a:spcBef>
                <a:spcPts val="600"/>
              </a:spcBef>
              <a:buClrTx/>
              <a:buFontTx/>
              <a:buNone/>
            </a:pPr>
            <a:r>
              <a:rPr lang="en-US" altLang="el-GR" sz="2400"/>
              <a:t>		System.out.println("I am flying");</a:t>
            </a:r>
          </a:p>
          <a:p>
            <a:pPr eaLnBrk="1" hangingPunct="1">
              <a:spcBef>
                <a:spcPts val="600"/>
              </a:spcBef>
              <a:buClrTx/>
              <a:buFontTx/>
              <a:buNone/>
            </a:pPr>
            <a:r>
              <a:rPr lang="en-US" altLang="el-GR" sz="2400"/>
              <a:t>	}</a:t>
            </a:r>
          </a:p>
          <a:p>
            <a:pPr eaLnBrk="1" hangingPunct="1">
              <a:spcBef>
                <a:spcPts val="600"/>
              </a:spcBef>
              <a:buClrTx/>
              <a:buFontTx/>
              <a:buNone/>
            </a:pPr>
            <a:r>
              <a:rPr lang="en-US" altLang="el-GR" sz="2400"/>
              <a:t>}</a:t>
            </a:r>
          </a:p>
          <a:p>
            <a:pPr>
              <a:spcBef>
                <a:spcPts val="600"/>
              </a:spcBef>
              <a:buClrTx/>
              <a:buFontTx/>
              <a:buNone/>
            </a:pPr>
            <a:endParaRPr lang="en-US" altLang="el-GR" sz="24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πολυμορφισμός : τα βασικά</a:t>
            </a:r>
          </a:p>
        </p:txBody>
      </p:sp>
      <p:sp>
        <p:nvSpPr>
          <p:cNvPr id="30723" name="Text Box 2"/>
          <p:cNvSpPr txBox="1">
            <a:spLocks noChangeArrowheads="1"/>
          </p:cNvSpPr>
          <p:nvPr/>
        </p:nvSpPr>
        <p:spPr bwMode="auto">
          <a:xfrm>
            <a:off x="457200" y="1052513"/>
            <a:ext cx="822960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600"/>
              </a:spcBef>
              <a:buClrTx/>
              <a:buFontTx/>
              <a:buNone/>
            </a:pPr>
            <a:r>
              <a:rPr lang="en-US" altLang="el-GR" sz="2400"/>
              <a:t>Transport transport = new Transport(); </a:t>
            </a:r>
          </a:p>
          <a:p>
            <a:pPr eaLnBrk="1" hangingPunct="1">
              <a:spcBef>
                <a:spcPts val="600"/>
              </a:spcBef>
              <a:buClrTx/>
              <a:buFontTx/>
              <a:buNone/>
            </a:pPr>
            <a:r>
              <a:rPr lang="en-US" altLang="el-GR" sz="2400"/>
              <a:t>transport.move();</a:t>
            </a:r>
          </a:p>
          <a:p>
            <a:pPr eaLnBrk="1" hangingPunct="1">
              <a:spcBef>
                <a:spcPts val="600"/>
              </a:spcBef>
              <a:buClrTx/>
              <a:buFontTx/>
              <a:buNone/>
            </a:pPr>
            <a:r>
              <a:rPr lang="el-GR" altLang="el-GR" sz="2400"/>
              <a:t>Τι λαμβάνω?</a:t>
            </a:r>
            <a:r>
              <a:rPr lang="en-US" altLang="el-GR" sz="2400"/>
              <a:t>	</a:t>
            </a:r>
          </a:p>
          <a:p>
            <a:pPr eaLnBrk="1" hangingPunct="1">
              <a:spcBef>
                <a:spcPts val="600"/>
              </a:spcBef>
              <a:buClrTx/>
              <a:buFontTx/>
              <a:buNone/>
            </a:pPr>
            <a:r>
              <a:rPr lang="en-US" altLang="el-GR" sz="2400"/>
              <a:t>	</a:t>
            </a:r>
          </a:p>
          <a:p>
            <a:pPr eaLnBrk="1" hangingPunct="1">
              <a:spcBef>
                <a:spcPts val="600"/>
              </a:spcBef>
              <a:buClrTx/>
              <a:buFontTx/>
              <a:buNone/>
            </a:pPr>
            <a:r>
              <a:rPr lang="en-US" altLang="el-GR" sz="2400"/>
              <a:t>Airplane airplane = new Airplane ();</a:t>
            </a:r>
          </a:p>
          <a:p>
            <a:pPr eaLnBrk="1" hangingPunct="1">
              <a:spcBef>
                <a:spcPts val="600"/>
              </a:spcBef>
              <a:buClrTx/>
              <a:buFontTx/>
              <a:buNone/>
            </a:pPr>
            <a:r>
              <a:rPr lang="en-US" altLang="el-GR" sz="2400"/>
              <a:t>airplane.move();</a:t>
            </a:r>
          </a:p>
          <a:p>
            <a:pPr eaLnBrk="1" hangingPunct="1">
              <a:spcBef>
                <a:spcPts val="600"/>
              </a:spcBef>
              <a:buClrTx/>
              <a:buFontTx/>
              <a:buNone/>
            </a:pPr>
            <a:r>
              <a:rPr lang="el-GR" altLang="el-GR" sz="2400"/>
              <a:t>Τι λαμβάνω?</a:t>
            </a:r>
          </a:p>
          <a:p>
            <a:pPr eaLnBrk="1" hangingPunct="1">
              <a:spcBef>
                <a:spcPts val="600"/>
              </a:spcBef>
              <a:buClrTx/>
              <a:buFontTx/>
              <a:buNone/>
            </a:pPr>
            <a:endParaRPr lang="el-GR" altLang="el-GR" sz="2400"/>
          </a:p>
          <a:p>
            <a:pPr eaLnBrk="1" hangingPunct="1">
              <a:spcBef>
                <a:spcPts val="600"/>
              </a:spcBef>
              <a:buClrTx/>
              <a:buFontTx/>
              <a:buNone/>
            </a:pPr>
            <a:r>
              <a:rPr lang="en-US" altLang="el-GR" sz="2400"/>
              <a:t>Transport transport = new Airplane();</a:t>
            </a:r>
          </a:p>
          <a:p>
            <a:pPr eaLnBrk="1" hangingPunct="1">
              <a:spcBef>
                <a:spcPts val="600"/>
              </a:spcBef>
              <a:buClrTx/>
              <a:buFontTx/>
              <a:buNone/>
            </a:pPr>
            <a:r>
              <a:rPr lang="en-US" altLang="el-GR" sz="2400"/>
              <a:t>transport.move();</a:t>
            </a:r>
          </a:p>
          <a:p>
            <a:pPr eaLnBrk="1" hangingPunct="1">
              <a:spcBef>
                <a:spcPts val="600"/>
              </a:spcBef>
              <a:buClrTx/>
              <a:buFontTx/>
              <a:buNone/>
            </a:pPr>
            <a:r>
              <a:rPr lang="el-GR" altLang="el-GR" sz="2400"/>
              <a:t>Αυτό είναι πολυμορφισμός. Τι λαμβάνω?</a:t>
            </a:r>
          </a:p>
          <a:p>
            <a:pPr>
              <a:spcBef>
                <a:spcPts val="600"/>
              </a:spcBef>
              <a:buFont typeface="Arial" panose="020B0604020202020204" pitchFamily="34" charset="0"/>
              <a:buNone/>
            </a:pPr>
            <a:endParaRPr lang="en-US" altLang="el-GR" sz="24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925</TotalTime>
  <Words>2274</Words>
  <Application>Microsoft Office PowerPoint</Application>
  <PresentationFormat>Προβολή στην οθόνη (4:3)</PresentationFormat>
  <Paragraphs>281</Paragraphs>
  <Slides>66</Slides>
  <Notes>66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12</vt:i4>
      </vt:variant>
      <vt:variant>
        <vt:lpstr>Τίτλοι διαφανειών</vt:lpstr>
      </vt:variant>
      <vt:variant>
        <vt:i4>66</vt:i4>
      </vt:variant>
    </vt:vector>
  </HeadingPairs>
  <TitlesOfParts>
    <vt:vector size="82" baseType="lpstr">
      <vt:lpstr>Arial</vt:lpstr>
      <vt:lpstr>Microsoft YaHei</vt:lpstr>
      <vt:lpstr>Calibri</vt:lpstr>
      <vt:lpstr>Times New Roman</vt:lpstr>
      <vt:lpstr>Θέμα του Office</vt:lpstr>
      <vt:lpstr>1_Θέμα του Office</vt:lpstr>
      <vt:lpstr>2_Θέμα του Office</vt:lpstr>
      <vt:lpstr>3_Θέμα του Office</vt:lpstr>
      <vt:lpstr>4_Θέμα του Office</vt:lpstr>
      <vt:lpstr>5_Θέμα του Office</vt:lpstr>
      <vt:lpstr>6_Θέμα του Office</vt:lpstr>
      <vt:lpstr>7_Θέμα του Office</vt:lpstr>
      <vt:lpstr>8_Θέμα του Office</vt:lpstr>
      <vt:lpstr>9_Θέμα του Office</vt:lpstr>
      <vt:lpstr>10_Θέμα του Office</vt:lpstr>
      <vt:lpstr>11_Θέμα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ndia</cp:lastModifiedBy>
  <cp:revision>116</cp:revision>
  <cp:lastPrinted>1601-01-01T00:00:00Z</cp:lastPrinted>
  <dcterms:created xsi:type="dcterms:W3CDTF">2012-08-02T15:55:49Z</dcterms:created>
  <dcterms:modified xsi:type="dcterms:W3CDTF">2021-10-17T14:14:00Z</dcterms:modified>
</cp:coreProperties>
</file>