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2" r:id="rId6"/>
    <p:sldId id="273" r:id="rId7"/>
    <p:sldId id="260" r:id="rId8"/>
    <p:sldId id="261" r:id="rId9"/>
    <p:sldId id="262" r:id="rId10"/>
    <p:sldId id="263" r:id="rId11"/>
    <p:sldId id="264" r:id="rId12"/>
    <p:sldId id="27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1D848C9-A821-4C59-8E26-11820F544DE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EDD0CEF-9CDD-452F-B250-9585E9B8B20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45053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231F376-D2F5-41C9-ADBC-CFEB623807C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48BF0D8-30A8-4863-940E-ED508E19A14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80239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AD2E3F0-287F-41A0-BB72-4DF33A377BF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338EF3-1B94-48A4-9573-041FE2FC3F0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5284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BBD810E-6324-4B32-88F2-EDD0ECBE674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D8957C2-7E03-40DA-B280-4661870FABD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5340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05010D9-7D63-4841-9EB4-67356FCA073B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5877BB-F563-488D-9158-AD59FEADC06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4105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5D71809-79C8-4CDE-BC25-8546C2B527A1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03C31F0-65BF-40ED-A4C8-9F3EFE45A53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0951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CC07153-5FE4-456B-B3A1-86933C17CC7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B7BDA83-46C6-4405-B439-39103005ADB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12758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BDD837B-FF12-4C2E-BEAD-5FCF94EFA24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8E54FE3-27B0-45B3-8902-0AE89D48A78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84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97AF61-CA89-41D4-918A-50163008E91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694FB4D-C8A2-450B-A482-0501A9E8F85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3508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DB42D15-84AD-4D48-A5EF-64B97214EA9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255B5C-4210-4661-80C2-F9857DBF0B0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97742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898A1D2-4FCC-489C-9897-7D80535BABB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086A078-00C9-4CBA-8C2C-D3EB13C0527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216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Από τη </a:t>
            </a:r>
            <a:r>
              <a:rPr lang="en-US" altLang="el-GR" smtClean="0"/>
              <a:t>UML </a:t>
            </a:r>
            <a:r>
              <a:rPr lang="el-GR" altLang="el-GR" smtClean="0"/>
              <a:t>στον Κώδικα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Μέρος Β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σύνθεση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σύνθεση είναι μία ιδιαίτερη περίπτωση της συσχέτισης όλου / τμήματος, μόνο που συνοδεύεται με κάποιους περιορισμούς.</a:t>
            </a:r>
          </a:p>
          <a:p>
            <a:r>
              <a:rPr lang="el-GR" altLang="el-GR" smtClean="0"/>
              <a:t>Οι περιορισμοί είναι ότι το αντικείμενο τμήμα ανήκει αποκλειστικά σε ένα αντικείμενο όλο και ότι το αντικείμενο όλο διαχειρίζεται πλήρως τον κύκλο ζωής του αντικειμένου τμήμα.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σύνθεση (μεταβίβαση)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60575"/>
            <a:ext cx="8229600" cy="424815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public class Borrower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private Address address = new Address();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public void setStreet(String street) { address.setStreet(street);  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public String getStreet() { return address.getStreet();  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public void setNumber(String number) {address.setNumber(number); 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public String getNumber() { return address.getNumber();  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//</a:t>
            </a:r>
            <a:r>
              <a:rPr lang="el-GR" altLang="el-GR" sz="2000" smtClean="0"/>
              <a:t>Όλες οι μέθοδοι πρόσβασης της </a:t>
            </a:r>
            <a:r>
              <a:rPr lang="en-US" altLang="el-GR" sz="2000" smtClean="0"/>
              <a:t>Address   </a:t>
            </a:r>
            <a:endParaRPr lang="el-GR" altLang="el-GR" sz="20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}</a:t>
            </a:r>
          </a:p>
          <a:p>
            <a:endParaRPr lang="en-US" altLang="el-GR" sz="2000" smtClean="0"/>
          </a:p>
        </p:txBody>
      </p:sp>
      <p:pic>
        <p:nvPicPr>
          <p:cNvPr id="23556" name="8 - Θέση περιεχομένου" descr="08_040_ΔΤΣύνθεση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125538"/>
            <a:ext cx="3933825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σύνθεση (αντίγραφα αντικειμένων)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3671887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public class Borrower  {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	</a:t>
            </a:r>
            <a:r>
              <a:rPr lang="en-US" altLang="el-GR" sz="1800" smtClean="0"/>
              <a:t>private Address address;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800" smtClean="0"/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	</a:t>
            </a:r>
            <a:r>
              <a:rPr lang="en-US" altLang="el-GR" sz="1800" smtClean="0"/>
              <a:t>public void setAddress(Address address) {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		</a:t>
            </a:r>
            <a:r>
              <a:rPr lang="en-US" altLang="el-GR" sz="1800" smtClean="0"/>
              <a:t>this.address = address == null ? null : new Address(address);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	</a:t>
            </a:r>
            <a:r>
              <a:rPr lang="en-US" altLang="el-GR" sz="18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800" smtClean="0"/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	</a:t>
            </a:r>
            <a:r>
              <a:rPr lang="en-US" altLang="el-GR" sz="1800" smtClean="0"/>
              <a:t>public Address getAddress() {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		</a:t>
            </a:r>
            <a:r>
              <a:rPr lang="en-US" altLang="el-GR" sz="1800" smtClean="0"/>
              <a:t>return address == null ? null : new Address(address);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	</a:t>
            </a:r>
            <a:r>
              <a:rPr lang="en-US" altLang="el-GR" sz="18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 }</a:t>
            </a:r>
          </a:p>
          <a:p>
            <a:endParaRPr lang="en-US" altLang="el-GR" smtClean="0"/>
          </a:p>
        </p:txBody>
      </p:sp>
      <p:pic>
        <p:nvPicPr>
          <p:cNvPr id="24580" name="8 - Θέση περιεχομένου" descr="08_040_ΔΤΣύνθεση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412875"/>
            <a:ext cx="3933825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κληρονομικότητα και διεπαφές</a:t>
            </a:r>
            <a:endParaRPr lang="en-US" altLang="el-GR" smtClean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χρήση της κληρονομικότητας, της υλοποίησης και των διεπαφών παρέχει συγκεκριμένες οδηγίες στον προγραμματιστή για τη μετάβαση από το σχέδιο στον κώδικα. </a:t>
            </a:r>
          </a:p>
          <a:p>
            <a:r>
              <a:rPr lang="el-GR" altLang="el-GR" smtClean="0"/>
              <a:t>Η μεταφορά της κληρονομικότητας και της υλοποίησης των διεπαφών από τη UML στη Java είναι και πάλι σχεδόν αυτόματη. Η μεγαλύτερη ίσως ασυνέπεια μεταξύ της UML και της Java είναι ότι η Java δεν υποστηρίζει την πολλαπλή κληρονομικότητα.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κληρονομικότητα και διεπαφές</a:t>
            </a:r>
            <a:endParaRPr lang="en-US" altLang="el-GR" smtClean="0"/>
          </a:p>
        </p:txBody>
      </p:sp>
      <p:pic>
        <p:nvPicPr>
          <p:cNvPr id="26627" name="7 - Θέση περιεχομένου" descr="08_028_ΔΤΣυνύπαρξηΑφηρημένωνΤάξεωνκαιΔιεπαφών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1700213"/>
            <a:ext cx="5497513" cy="2089150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κληρονομικότητα και διεπαφές</a:t>
            </a:r>
            <a:endParaRPr lang="en-US" altLang="el-GR" smtClean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l-GR" sz="2000" i="1" smtClean="0"/>
              <a:t>public interface Transport {  </a:t>
            </a:r>
            <a:endParaRPr lang="el-GR" altLang="el-GR" sz="2000" i="1" smtClean="0"/>
          </a:p>
          <a:p>
            <a:pPr>
              <a:buFontTx/>
              <a:buNone/>
            </a:pPr>
            <a:r>
              <a:rPr lang="el-GR" altLang="el-GR" sz="2000" i="1" smtClean="0"/>
              <a:t>	</a:t>
            </a:r>
            <a:r>
              <a:rPr lang="en-US" altLang="el-GR" sz="2000" i="1" smtClean="0"/>
              <a:t>public void move();</a:t>
            </a:r>
            <a:r>
              <a:rPr lang="el-GR" altLang="el-GR" sz="2000" i="1" smtClean="0"/>
              <a:t> </a:t>
            </a:r>
            <a:r>
              <a:rPr lang="en-US" altLang="el-GR" sz="2000" i="1" smtClean="0"/>
              <a:t> </a:t>
            </a:r>
            <a:endParaRPr lang="el-GR" altLang="el-GR" sz="2000" i="1" smtClean="0"/>
          </a:p>
          <a:p>
            <a:pPr>
              <a:buFontTx/>
              <a:buNone/>
            </a:pPr>
            <a:r>
              <a:rPr lang="el-GR" altLang="el-GR" sz="2000" i="1" smtClean="0"/>
              <a:t>}</a:t>
            </a:r>
            <a:endParaRPr lang="en-US" altLang="el-GR" sz="2000" i="1" smtClean="0"/>
          </a:p>
          <a:p>
            <a:pPr>
              <a:buFontTx/>
              <a:buNone/>
            </a:pPr>
            <a:r>
              <a:rPr lang="en-US" altLang="el-GR" sz="2000" i="1" smtClean="0"/>
              <a:t>public interface Vehicle extends Transport {</a:t>
            </a:r>
            <a:r>
              <a:rPr lang="el-GR" altLang="el-GR" sz="2000" i="1" smtClean="0"/>
              <a:t>  </a:t>
            </a:r>
          </a:p>
          <a:p>
            <a:pPr>
              <a:buFontTx/>
              <a:buNone/>
            </a:pPr>
            <a:r>
              <a:rPr lang="el-GR" altLang="el-GR" sz="2000" i="1" smtClean="0"/>
              <a:t>	</a:t>
            </a:r>
            <a:r>
              <a:rPr lang="en-US" altLang="el-GR" sz="2000" i="1" smtClean="0"/>
              <a:t>public void drive();</a:t>
            </a:r>
            <a:r>
              <a:rPr lang="el-GR" altLang="el-GR" sz="2000" i="1" smtClean="0"/>
              <a:t> </a:t>
            </a:r>
          </a:p>
          <a:p>
            <a:pPr>
              <a:buFontTx/>
              <a:buNone/>
            </a:pPr>
            <a:r>
              <a:rPr lang="el-GR" altLang="el-GR" sz="2000" i="1" smtClean="0"/>
              <a:t>}</a:t>
            </a:r>
            <a:br>
              <a:rPr lang="el-GR" altLang="el-GR" sz="2000" i="1" smtClean="0"/>
            </a:br>
            <a:endParaRPr lang="en-US" altLang="el-GR" sz="2000" i="1" smtClean="0"/>
          </a:p>
          <a:p>
            <a:pPr>
              <a:buFontTx/>
              <a:buNone/>
            </a:pPr>
            <a:r>
              <a:rPr lang="en-US" altLang="el-GR" sz="2000" i="1" smtClean="0"/>
              <a:t>public abstract class AutoMobile implements Vehicle {</a:t>
            </a:r>
          </a:p>
          <a:p>
            <a:pPr>
              <a:buFontTx/>
              <a:buNone/>
            </a:pPr>
            <a:r>
              <a:rPr lang="el-GR" altLang="el-GR" sz="2000" i="1" smtClean="0"/>
              <a:t/>
            </a:r>
            <a:br>
              <a:rPr lang="el-GR" altLang="el-GR" sz="2000" i="1" smtClean="0"/>
            </a:br>
            <a:r>
              <a:rPr lang="en-US" altLang="el-GR" sz="2000" i="1" smtClean="0"/>
              <a:t>public void drive() { ….    </a:t>
            </a:r>
            <a:r>
              <a:rPr lang="el-GR" altLang="el-GR" sz="2000" i="1" smtClean="0"/>
              <a:t>}</a:t>
            </a:r>
            <a:endParaRPr lang="en-US" altLang="el-GR" sz="2000" i="1" smtClean="0"/>
          </a:p>
          <a:p>
            <a:pPr>
              <a:buFontTx/>
              <a:buNone/>
            </a:pPr>
            <a:r>
              <a:rPr lang="el-GR" altLang="el-GR" sz="2000" i="1" smtClean="0"/>
              <a:t/>
            </a:r>
            <a:br>
              <a:rPr lang="el-GR" altLang="el-GR" sz="2000" i="1" smtClean="0"/>
            </a:br>
            <a:r>
              <a:rPr lang="en-US" altLang="el-GR" sz="2000" i="1" smtClean="0"/>
              <a:t>public void move() { …. </a:t>
            </a:r>
            <a:r>
              <a:rPr lang="el-GR" altLang="el-GR" sz="2000" i="1" smtClean="0"/>
              <a:t>} </a:t>
            </a:r>
            <a:endParaRPr lang="en-US" altLang="el-GR" sz="2000" i="1" smtClean="0"/>
          </a:p>
          <a:p>
            <a:pPr>
              <a:buFontTx/>
              <a:buNone/>
            </a:pPr>
            <a:r>
              <a:rPr lang="el-GR" altLang="el-GR" sz="2000" i="1" smtClean="0"/>
              <a:t>}</a:t>
            </a:r>
          </a:p>
          <a:p>
            <a:pPr>
              <a:buFontTx/>
              <a:buNone/>
            </a:pPr>
            <a:endParaRPr lang="el-GR" altLang="el-GR" sz="2000" i="1" smtClean="0"/>
          </a:p>
          <a:p>
            <a:pPr>
              <a:buFontTx/>
              <a:buNone/>
            </a:pPr>
            <a:endParaRPr lang="el-GR" altLang="el-GR" sz="2000" smtClean="0"/>
          </a:p>
          <a:p>
            <a:pPr>
              <a:buFont typeface="Arial" panose="020B0604020202020204" pitchFamily="34" charset="0"/>
              <a:buNone/>
            </a:pPr>
            <a:endParaRPr lang="en-US" altLang="el-GR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κληρονομικότητα και διεπαφές</a:t>
            </a:r>
            <a:endParaRPr lang="en-US" altLang="el-GR" smtClean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public class Car extends AutoMobile </a:t>
            </a:r>
            <a:r>
              <a:rPr lang="el-GR" altLang="el-GR" smtClean="0"/>
              <a:t> </a:t>
            </a:r>
            <a:r>
              <a:rPr lang="en-US" altLang="el-GR" smtClean="0"/>
              <a:t>{</a:t>
            </a:r>
            <a:br>
              <a:rPr lang="en-US" altLang="el-GR" smtClean="0"/>
            </a:br>
            <a:r>
              <a:rPr lang="en-US" altLang="el-GR" smtClean="0"/>
              <a:t>// </a:t>
            </a:r>
            <a:r>
              <a:rPr lang="el-GR" altLang="el-GR" smtClean="0"/>
              <a:t>Η κλάση </a:t>
            </a:r>
            <a:r>
              <a:rPr lang="en-US" altLang="el-GR" smtClean="0"/>
              <a:t>Car </a:t>
            </a:r>
            <a:r>
              <a:rPr lang="el-GR" altLang="el-GR" smtClean="0"/>
              <a:t>κληρονομεί την υλοποίηση  της μεθόδου </a:t>
            </a:r>
            <a:r>
              <a:rPr lang="en-US" altLang="el-GR" smtClean="0"/>
              <a:t>drive.</a:t>
            </a:r>
            <a:br>
              <a:rPr lang="en-US" altLang="el-GR" smtClean="0"/>
            </a:br>
            <a:r>
              <a:rPr lang="en-US" altLang="el-GR" smtClean="0"/>
              <a:t>// </a:t>
            </a:r>
            <a:r>
              <a:rPr lang="el-GR" altLang="el-GR" smtClean="0"/>
              <a:t>Η μέθοδος </a:t>
            </a:r>
            <a:r>
              <a:rPr lang="en-US" altLang="el-GR" smtClean="0"/>
              <a:t>drive </a:t>
            </a:r>
            <a:r>
              <a:rPr lang="el-GR" altLang="el-GR" smtClean="0"/>
              <a:t>μπορεί να επαναοριστεί 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} </a:t>
            </a:r>
          </a:p>
          <a:p>
            <a:pPr>
              <a:buFont typeface="Arial" panose="020B0604020202020204" pitchFamily="34" charset="0"/>
              <a:buNone/>
            </a:pPr>
            <a:endParaRPr lang="el-GR" altLang="el-GR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public class Truck extends AutoMobile</a:t>
            </a:r>
            <a:r>
              <a:rPr lang="el-GR" altLang="el-GR" smtClean="0"/>
              <a:t> </a:t>
            </a:r>
            <a:r>
              <a:rPr lang="en-US" altLang="el-GR" smtClean="0"/>
              <a:t>{ </a:t>
            </a:r>
            <a:br>
              <a:rPr lang="en-US" altLang="el-GR" smtClean="0"/>
            </a:br>
            <a:r>
              <a:rPr lang="en-US" altLang="el-GR" smtClean="0"/>
              <a:t>// </a:t>
            </a:r>
            <a:r>
              <a:rPr lang="el-GR" altLang="el-GR" smtClean="0"/>
              <a:t>Η κλάση </a:t>
            </a:r>
            <a:r>
              <a:rPr lang="en-US" altLang="el-GR" smtClean="0"/>
              <a:t>Truck </a:t>
            </a:r>
            <a:r>
              <a:rPr lang="el-GR" altLang="el-GR" smtClean="0"/>
              <a:t>κληρονομεί την υλοποίηση της μεθόδου </a:t>
            </a:r>
            <a:r>
              <a:rPr lang="en-US" altLang="el-GR" smtClean="0"/>
              <a:t>drive.</a:t>
            </a:r>
            <a:br>
              <a:rPr lang="en-US" altLang="el-GR" smtClean="0"/>
            </a:br>
            <a:r>
              <a:rPr lang="en-US" altLang="el-GR" smtClean="0"/>
              <a:t>// </a:t>
            </a:r>
            <a:r>
              <a:rPr lang="el-GR" altLang="el-GR" smtClean="0"/>
              <a:t>Η μέθοδος </a:t>
            </a:r>
            <a:r>
              <a:rPr lang="en-US" altLang="el-GR" smtClean="0"/>
              <a:t>drive </a:t>
            </a:r>
            <a:r>
              <a:rPr lang="el-GR" altLang="el-GR" smtClean="0"/>
              <a:t>μπορεί να επαναοριστεί 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l-GR" altLang="el-GR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public class Boat implements Transport{</a:t>
            </a:r>
            <a:br>
              <a:rPr lang="en-US" altLang="el-GR" smtClean="0"/>
            </a:br>
            <a:r>
              <a:rPr lang="en-US" altLang="el-GR" smtClean="0"/>
              <a:t>public void move() {</a:t>
            </a:r>
            <a:br>
              <a:rPr lang="en-US" altLang="el-GR" smtClean="0"/>
            </a:br>
            <a:r>
              <a:rPr lang="en-US" altLang="el-GR" smtClean="0"/>
              <a:t>// </a:t>
            </a:r>
            <a:r>
              <a:rPr lang="el-GR" altLang="el-GR" smtClean="0"/>
              <a:t>Η κλάση </a:t>
            </a:r>
            <a:r>
              <a:rPr lang="en-US" altLang="el-GR" smtClean="0"/>
              <a:t>Boat </a:t>
            </a:r>
            <a:r>
              <a:rPr lang="el-GR" altLang="el-GR" smtClean="0"/>
              <a:t>υλοποιεί τη μέθοδο </a:t>
            </a:r>
            <a:r>
              <a:rPr lang="en-US" altLang="el-GR" smtClean="0"/>
              <a:t>move } </a:t>
            </a:r>
            <a:endParaRPr lang="el-GR" altLang="el-GR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mtClean="0"/>
              <a:t>}</a:t>
            </a:r>
            <a:br>
              <a:rPr lang="en-US" altLang="el-GR" smtClean="0"/>
            </a:br>
            <a:endParaRPr lang="en-US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ακολουθίας</a:t>
            </a:r>
            <a:endParaRPr lang="en-US" altLang="el-GR" smtClean="0"/>
          </a:p>
        </p:txBody>
      </p:sp>
      <p:pic>
        <p:nvPicPr>
          <p:cNvPr id="29699" name="8 - Θέση περιεχομένου" descr="08_041_ΔΑΠαραγγελία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1412875"/>
            <a:ext cx="5014913" cy="3240088"/>
          </a:xfr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ακολουθίας</a:t>
            </a:r>
            <a:endParaRPr lang="en-US" altLang="el-GR" smtClean="0"/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public class Order {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2000" smtClean="0"/>
              <a:t>	</a:t>
            </a:r>
            <a:r>
              <a:rPr lang="en-US" altLang="el-GR" sz="2000" smtClean="0"/>
              <a:t>private Set&lt;OrderLine&gt; orderLines = new HashSet&lt;OrderLine&gt;();</a:t>
            </a:r>
            <a:endParaRPr lang="el-GR" altLang="el-GR" sz="2000" smtClean="0"/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public int getTotal()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	int total = 0;</a:t>
            </a:r>
            <a:br>
              <a:rPr lang="en-US" altLang="el-GR" sz="2000" smtClean="0"/>
            </a:br>
            <a:r>
              <a:rPr lang="en-US" altLang="el-GR" sz="2000" smtClean="0"/>
              <a:t>	for(OrderLine orderLine : orderLines) </a:t>
            </a:r>
            <a:r>
              <a:rPr lang="el-GR" altLang="el-GR" sz="2000" smtClean="0"/>
              <a:t> </a:t>
            </a:r>
            <a:r>
              <a:rPr lang="en-US" altLang="el-GR" sz="2000" smtClean="0"/>
              <a:t>{</a:t>
            </a:r>
            <a:br>
              <a:rPr lang="en-US" altLang="el-GR" sz="2000" smtClean="0"/>
            </a:br>
            <a:r>
              <a:rPr lang="en-US" altLang="el-GR" sz="2000" smtClean="0"/>
              <a:t>      		total += orderLine.getSubTotal();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     	}</a:t>
            </a:r>
            <a:br>
              <a:rPr lang="en-US" altLang="el-GR" sz="2000" smtClean="0"/>
            </a:br>
            <a:r>
              <a:rPr lang="en-US" altLang="el-GR" sz="2000" smtClean="0"/>
              <a:t>	return total;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}</a:t>
            </a:r>
            <a:endParaRPr lang="el-GR" altLang="el-GR" sz="2000" smtClean="0"/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διαγράμματα ακολουθίας</a:t>
            </a:r>
            <a:endParaRPr lang="en-US" altLang="el-GR" smtClean="0"/>
          </a:p>
        </p:txBody>
      </p:sp>
      <p:sp>
        <p:nvSpPr>
          <p:cNvPr id="3174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public class OrderLine  {  </a:t>
            </a:r>
            <a:br>
              <a:rPr lang="en-US" altLang="el-GR" sz="2000" smtClean="0"/>
            </a:br>
            <a:r>
              <a:rPr lang="en-US" altLang="el-GR" sz="2000" smtClean="0"/>
              <a:t>private int quantity;    private Product product;</a:t>
            </a:r>
            <a:br>
              <a:rPr lang="en-US" altLang="el-GR" sz="2000" smtClean="0"/>
            </a:b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	public int getSubTotal() {</a:t>
            </a:r>
            <a:br>
              <a:rPr lang="en-US" altLang="el-GR" sz="2000" smtClean="0"/>
            </a:br>
            <a:r>
              <a:rPr lang="en-US" altLang="el-GR" sz="2000" smtClean="0"/>
              <a:t>   return product.getPrice(quantity);</a:t>
            </a:r>
            <a:br>
              <a:rPr lang="en-US" altLang="el-GR" sz="2000" smtClean="0"/>
            </a:br>
            <a:r>
              <a:rPr lang="en-US" altLang="el-GR" sz="2000" smtClean="0"/>
              <a:t>}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}</a:t>
            </a:r>
            <a:endParaRPr lang="el-GR" altLang="el-GR" sz="2000" smtClean="0"/>
          </a:p>
          <a:p>
            <a:pPr>
              <a:buFont typeface="Arial" panose="020B0604020202020204" pitchFamily="34" charset="0"/>
              <a:buNone/>
            </a:pPr>
            <a:endParaRPr lang="el-GR" altLang="el-GR" sz="20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public class Product {</a:t>
            </a:r>
            <a:br>
              <a:rPr lang="en-US" altLang="el-GR" sz="2000" smtClean="0"/>
            </a:br>
            <a:r>
              <a:rPr lang="en-US" altLang="el-GR" sz="2000" smtClean="0"/>
              <a:t>private int price;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 public int getPrice(int quantity) {</a:t>
            </a:r>
            <a:br>
              <a:rPr lang="en-US" altLang="el-GR" sz="2000" smtClean="0"/>
            </a:br>
            <a:r>
              <a:rPr lang="en-US" altLang="el-GR" sz="2000" smtClean="0"/>
              <a:t>   return price * quantity;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   }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20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περιεχόμενα παρουσίασης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Αμφίδρομες συσχετίσεις</a:t>
            </a:r>
          </a:p>
          <a:p>
            <a:pPr eaLnBrk="1" hangingPunct="1"/>
            <a:r>
              <a:rPr lang="el-GR" altLang="el-GR" smtClean="0"/>
              <a:t>Συσσωμάτωση</a:t>
            </a:r>
          </a:p>
          <a:p>
            <a:pPr eaLnBrk="1" hangingPunct="1"/>
            <a:r>
              <a:rPr lang="el-GR" altLang="el-GR" smtClean="0"/>
              <a:t>Σύνθεση</a:t>
            </a:r>
          </a:p>
          <a:p>
            <a:pPr eaLnBrk="1" hangingPunct="1"/>
            <a:r>
              <a:rPr lang="el-GR" altLang="el-GR" smtClean="0"/>
              <a:t>Διαγράμματα ακολουθίας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μηχανές καταστάσεων</a:t>
            </a:r>
          </a:p>
        </p:txBody>
      </p:sp>
      <p:sp>
        <p:nvSpPr>
          <p:cNvPr id="32771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4005263"/>
            <a:ext cx="8229600" cy="2303462"/>
          </a:xfrm>
        </p:spPr>
        <p:txBody>
          <a:bodyPr/>
          <a:lstStyle/>
          <a:p>
            <a:r>
              <a:rPr lang="el-GR" altLang="el-GR" smtClean="0"/>
              <a:t>Για αντικείμενα με διακριτές καταστάσεις απεικονίζουμε τις διαφορετικές (πχ με απαρίθμηση)</a:t>
            </a:r>
          </a:p>
          <a:p>
            <a:r>
              <a:rPr lang="el-GR" altLang="el-GR" smtClean="0"/>
              <a:t>Τα γεγονότα γίνονται μέθοδοι του αντικειμένου</a:t>
            </a:r>
          </a:p>
          <a:p>
            <a:r>
              <a:rPr lang="el-GR" altLang="el-GR" smtClean="0"/>
              <a:t>Εντός των μεθόδων γίνεται η αλλαγή της κατάστασης </a:t>
            </a:r>
          </a:p>
        </p:txBody>
      </p:sp>
      <p:pic>
        <p:nvPicPr>
          <p:cNvPr id="32772" name="Εικόνα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287463"/>
            <a:ext cx="5616575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 κλάση </a:t>
            </a:r>
            <a:r>
              <a:rPr lang="en-US" altLang="el-GR" smtClean="0"/>
              <a:t>Alarm (1)</a:t>
            </a:r>
            <a:endParaRPr lang="el-GR" altLang="el-GR" smtClean="0"/>
          </a:p>
        </p:txBody>
      </p:sp>
      <p:sp>
        <p:nvSpPr>
          <p:cNvPr id="3379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public class Alarm 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l-GR" sz="180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private AlarmState state = AlarmState.STANDBY;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private Siren siren = new Siren();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public AlarmState getState()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return state;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public void disarm()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if (AlarmState.ARMED.equals(state)) {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System.out.println("Going to STANDBY ...");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state = AlarmState.STANDBY;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</a:t>
            </a:r>
            <a:endParaRPr lang="el-GR" altLang="el-GR" sz="18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 κλάση </a:t>
            </a:r>
            <a:r>
              <a:rPr lang="en-US" altLang="el-GR" smtClean="0"/>
              <a:t>Alarm (2)</a:t>
            </a:r>
            <a:endParaRPr lang="el-GR" altLang="el-GR" smtClean="0"/>
          </a:p>
        </p:txBody>
      </p:sp>
      <p:sp>
        <p:nvSpPr>
          <p:cNvPr id="3481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public void sirenTest()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if (AlarmState.STANDBY.equals(state)) {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System.out.println("Going to ACTIVATED ...");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state = AlarmState.ACTIVATED;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siren.start();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public void intrusion()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if (AlarmState.ARMED.equals(state))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System.out.println("Going to ACTIVATED ...");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state = AlarmState.ACTIVATED;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    siren.start();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</a:t>
            </a:r>
            <a:endParaRPr lang="el-GR" altLang="el-GR" sz="18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 κλάση </a:t>
            </a:r>
            <a:r>
              <a:rPr lang="en-US" altLang="el-GR" smtClean="0"/>
              <a:t>Alarm (3)</a:t>
            </a:r>
            <a:endParaRPr lang="el-GR" altLang="el-GR" smtClean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public void deactivate() {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if (</a:t>
            </a:r>
            <a:r>
              <a:rPr lang="en-US" sz="1800" dirty="0" err="1" smtClean="0"/>
              <a:t>AlarmState.ACTIVATED.equals</a:t>
            </a:r>
            <a:r>
              <a:rPr lang="en-US" sz="1800" dirty="0" smtClean="0"/>
              <a:t>(state)) {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    </a:t>
            </a:r>
            <a:r>
              <a:rPr lang="en-US" sz="1800" dirty="0" err="1" smtClean="0"/>
              <a:t>System.out.println</a:t>
            </a:r>
            <a:r>
              <a:rPr lang="en-US" sz="1800" dirty="0" smtClean="0"/>
              <a:t>("Going to STANDBY ...");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    </a:t>
            </a:r>
            <a:r>
              <a:rPr lang="en-US" sz="1800" dirty="0" err="1" smtClean="0"/>
              <a:t>siren.stop</a:t>
            </a:r>
            <a:r>
              <a:rPr lang="en-US" sz="1800" dirty="0" smtClean="0"/>
              <a:t>();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    state = </a:t>
            </a:r>
            <a:r>
              <a:rPr lang="en-US" sz="1800" dirty="0" err="1" smtClean="0"/>
              <a:t>AlarmState.STANDBY</a:t>
            </a:r>
            <a:r>
              <a:rPr lang="en-US" sz="18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}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public void arm() {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if (</a:t>
            </a:r>
            <a:r>
              <a:rPr lang="en-US" sz="1800" dirty="0" err="1" smtClean="0"/>
              <a:t>AlarmState.STANDBY.equals</a:t>
            </a:r>
            <a:r>
              <a:rPr lang="en-US" sz="1800" dirty="0" smtClean="0"/>
              <a:t>(state) &amp;&amp; </a:t>
            </a:r>
            <a:r>
              <a:rPr lang="en-US" sz="1800" dirty="0" err="1" smtClean="0"/>
              <a:t>closedWindows</a:t>
            </a:r>
            <a:r>
              <a:rPr lang="en-US" sz="1800" dirty="0" smtClean="0"/>
              <a:t>()) {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    </a:t>
            </a:r>
            <a:r>
              <a:rPr lang="en-US" sz="1800" dirty="0" err="1" smtClean="0"/>
              <a:t>System.out.println</a:t>
            </a:r>
            <a:r>
              <a:rPr lang="en-US" sz="1800" dirty="0" smtClean="0"/>
              <a:t>("Going to ARMED ...");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    state = </a:t>
            </a:r>
            <a:r>
              <a:rPr lang="en-US" sz="1800" dirty="0" err="1" smtClean="0"/>
              <a:t>AlarmState.ARMED</a:t>
            </a:r>
            <a:r>
              <a:rPr lang="en-US" sz="1800" dirty="0" smtClean="0"/>
              <a:t>;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    }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…      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800" dirty="0" smtClean="0"/>
              <a:t>  </a:t>
            </a:r>
            <a:endParaRPr lang="el-GR" sz="1800" dirty="0" smtClean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l-GR" sz="1800" dirty="0" smtClean="0"/>
          </a:p>
          <a:p>
            <a:pPr>
              <a:defRPr/>
            </a:pPr>
            <a:endParaRPr lang="el-GR" sz="1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 κλάση </a:t>
            </a:r>
            <a:r>
              <a:rPr lang="en-US" altLang="el-GR" smtClean="0"/>
              <a:t>Alarm (4)</a:t>
            </a:r>
            <a:endParaRPr lang="el-GR" altLang="el-GR" smtClean="0"/>
          </a:p>
        </p:txBody>
      </p:sp>
      <p:sp>
        <p:nvSpPr>
          <p:cNvPr id="36867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private boolean closedWindows()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    return true;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   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l-GR" sz="1800" smtClean="0"/>
              <a:t>}</a:t>
            </a:r>
            <a:endParaRPr lang="el-GR" altLang="el-GR" sz="1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αμφίδρομες συσχετίσεις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Μία αμφίδρομη συσχέτιση υλοποιείται με δύο μονόδρομες. Υπάρχει όμως μία πολύ σημαντική διαφορά. Όλες οι αλλαγές στη μία μονόδρομη συσχέτιση θα πρέπει να απεικονίζονται στην άλλη. </a:t>
            </a:r>
          </a:p>
          <a:p>
            <a:r>
              <a:rPr lang="el-GR" altLang="el-GR" smtClean="0"/>
              <a:t>Μία αμφίδρομη συσχέτιση μεταξύ δύο κλάσεων σημαίνει αυτόματα ότι οι δύο κλάσεις είναι αμοιβαία εξαρτώμενες. </a:t>
            </a:r>
          </a:p>
          <a:p>
            <a:r>
              <a:rPr lang="el-GR" altLang="el-GR" smtClean="0"/>
              <a:t>Η σύζευξη των κλάσεων με αμφίδρομη συσχέτιση είναι υψηλότερη της σύζευξης με μονόδρομη.  Οι αμφίδρομες συσχετίσεις δυσχεραίνουν και τη συντήρηση του λογισμικού.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αμφίδρομες συσχετίσεις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395922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public class Item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	private Book book;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	public Book getBook() { return book; }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}</a:t>
            </a:r>
            <a:br>
              <a:rPr lang="en-US" altLang="el-GR" i="1" smtClean="0"/>
            </a:br>
            <a:endParaRPr lang="en-US" altLang="el-GR" i="1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public class Book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	private Set&lt;Item&gt; items = new HashSet&lt;Item&gt;();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	public void addItem(Item item) {//…}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	public void removeItem(Item item) {//…}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i="1" smtClean="0"/>
              <a:t>}</a:t>
            </a:r>
          </a:p>
        </p:txBody>
      </p:sp>
      <p:pic>
        <p:nvPicPr>
          <p:cNvPr id="16388" name="8 - Θέση περιεχομένου" descr="08_037_ΔΤΑμφίδρομηΣυσχέτιση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125538"/>
            <a:ext cx="4752975" cy="80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αμφίδρομες συσχετίσεις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public class Item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private Book book;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8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public void setBook(Book book)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if (this.book != null)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	this.book.friendItems().remove(this);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this.book = book;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if (this.book != null)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	this.book.friendItems().add(this);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8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public Book getBook()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return book;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αμφίδρομες συσχετίσεις</a:t>
            </a:r>
            <a:endParaRPr lang="en-US" altLang="el-GR" smtClean="0"/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public class Book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private Set&lt;Item&gt; items = new HashSet&lt;Item&gt;();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   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Set&lt;Item&gt; getItems() {  return new HashSet&lt;Item&gt;(items);   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void addItem(Item item)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if (item != null) {  item.setBook(this); 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public void removeItem(Item item)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if (item != null) {  item.setBook(null); 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600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Set&lt;Item&gt; friendItems()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	return items;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	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600" smtClean="0"/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αμφίδρομες συσχετίσεις</a:t>
            </a:r>
            <a:endParaRPr lang="en-US" altLang="el-GR" smtClean="0"/>
          </a:p>
        </p:txBody>
      </p:sp>
      <p:pic>
        <p:nvPicPr>
          <p:cNvPr id="19459" name="7 - Θέση περιεχομένου" descr="08_038_ΣυλλογέςκαιΑμφίδρομεςΣυσχετίσεις.t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1196975"/>
            <a:ext cx="4608513" cy="3681413"/>
          </a:xfr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συσσωμάτωση</a:t>
            </a:r>
            <a:endParaRPr lang="en-US" altLang="el-GR" smtClean="0"/>
          </a:p>
        </p:txBody>
      </p:sp>
      <p:sp>
        <p:nvSpPr>
          <p:cNvPr id="2048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διαφορά μεταξύ της απλής συσχέτισης και της συσσωμάτωσης είναι περισσότερο εννοιολογική. </a:t>
            </a:r>
          </a:p>
          <a:p>
            <a:r>
              <a:rPr lang="el-GR" altLang="el-GR" smtClean="0"/>
              <a:t>Η Java δεν προσφέρει κάποια διάκριση μεταξύ της απλής συσχέτισης και της συσσωμάτωσης. </a:t>
            </a:r>
          </a:p>
          <a:p>
            <a:r>
              <a:rPr lang="el-GR" altLang="el-GR" smtClean="0"/>
              <a:t>Αν ο σχεδιαστής χρησιμοποιήσει τη συσσωμάτωση στη σχεδίαση, θα πρέπει να συμφωνήσει με τους προγραμματιστές για την ερμηνεία της συσσωμάτωσης κατά την υλοποίηση. </a:t>
            </a:r>
          </a:p>
          <a:p>
            <a:r>
              <a:rPr lang="el-GR" altLang="el-GR" smtClean="0"/>
              <a:t>Μία πιθανή εννοιολογική ερμηνεία της συσσωμάτωσης (χωρίς να είναι και η μόνη) είναι ότι το όλο δεν μπορεί να λειτουργήσει χωρίς το τμήμα του.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συσσωμάτωση</a:t>
            </a:r>
            <a:endParaRPr lang="en-US" altLang="el-GR" smtClean="0"/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446405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public class Car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      Engine engine;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800" smtClean="0"/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	</a:t>
            </a:r>
            <a:r>
              <a:rPr lang="en-US" altLang="el-GR" sz="1800" smtClean="0"/>
              <a:t>public void drive() throws CarException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</a:t>
            </a:r>
            <a:r>
              <a:rPr lang="el-GR" altLang="el-GR" sz="1800" smtClean="0"/>
              <a:t>	</a:t>
            </a:r>
            <a:r>
              <a:rPr lang="en-US" altLang="el-GR" sz="1800" smtClean="0"/>
              <a:t>if (engine == null ) {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	</a:t>
            </a:r>
            <a:r>
              <a:rPr lang="el-GR" altLang="el-GR" sz="1800" smtClean="0"/>
              <a:t>	</a:t>
            </a:r>
            <a:r>
              <a:rPr lang="en-US" altLang="el-GR" sz="1800" smtClean="0"/>
              <a:t>throw new CarException();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</a:t>
            </a:r>
            <a:r>
              <a:rPr lang="el-GR" altLang="el-GR" sz="1800" smtClean="0"/>
              <a:t>	</a:t>
            </a:r>
            <a:r>
              <a:rPr lang="en-US" altLang="el-GR" sz="1800" smtClean="0"/>
              <a:t>}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l-GR" sz="1800" smtClean="0"/>
              <a:t>	</a:t>
            </a:r>
            <a:r>
              <a:rPr lang="el-GR" altLang="el-GR" sz="1800" smtClean="0"/>
              <a:t>	</a:t>
            </a:r>
            <a:r>
              <a:rPr lang="en-US" altLang="el-GR" sz="1800" smtClean="0"/>
              <a:t>// </a:t>
            </a:r>
            <a:r>
              <a:rPr lang="el-GR" altLang="el-GR" sz="1800" smtClean="0"/>
              <a:t>ο κώδικας της οδήγησης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      } </a:t>
            </a:r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}</a:t>
            </a:r>
            <a:br>
              <a:rPr lang="el-GR" altLang="el-GR" sz="1800" smtClean="0"/>
            </a:br>
            <a:endParaRPr lang="el-GR" altLang="el-GR" sz="1800" smtClean="0"/>
          </a:p>
          <a:p>
            <a:pPr>
              <a:buFont typeface="Arial" panose="020B0604020202020204" pitchFamily="34" charset="0"/>
              <a:buNone/>
            </a:pPr>
            <a:r>
              <a:rPr lang="el-GR" altLang="el-GR" sz="1800" smtClean="0"/>
              <a:t>Δεν μπορούμε να οδηγήσουμε ένα αυτοκίνητο χωρίς τον κινητήρα του, οπότε η κλήση της μεθόδου </a:t>
            </a:r>
            <a:r>
              <a:rPr lang="en-US" altLang="el-GR" sz="1800" smtClean="0"/>
              <a:t>drive, </a:t>
            </a:r>
            <a:r>
              <a:rPr lang="el-GR" altLang="el-GR" sz="1800" smtClean="0"/>
              <a:t>χωρίς να υπάρχει κινητήρας, δίδει εξαίρεση.</a:t>
            </a:r>
          </a:p>
          <a:p>
            <a:pPr>
              <a:buFont typeface="Arial" panose="020B0604020202020204" pitchFamily="34" charset="0"/>
              <a:buNone/>
            </a:pPr>
            <a:endParaRPr lang="en-US" altLang="el-GR" sz="1800" smtClean="0"/>
          </a:p>
        </p:txBody>
      </p:sp>
      <p:pic>
        <p:nvPicPr>
          <p:cNvPr id="21508" name="8 - Θέση περιεχομένου" descr="08_039_ΔΣΣυσσωμάτωσηΑυτοκινήτουΜηχανής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052513"/>
            <a:ext cx="3687762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677</Words>
  <Application>Microsoft Office PowerPoint</Application>
  <PresentationFormat>Προβολή στην οθόνη (4:3)</PresentationFormat>
  <Paragraphs>211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7" baseType="lpstr">
      <vt:lpstr>Arial</vt:lpstr>
      <vt:lpstr>Calibri</vt:lpstr>
      <vt:lpstr>Θέμα του Office</vt:lpstr>
      <vt:lpstr>Από τη UML στον Κώδικα</vt:lpstr>
      <vt:lpstr>περιεχόμενα παρουσίασης</vt:lpstr>
      <vt:lpstr>αμφίδρομες συσχετίσεις</vt:lpstr>
      <vt:lpstr>αμφίδρομες συσχετίσεις</vt:lpstr>
      <vt:lpstr>αμφίδρομες συσχετίσεις</vt:lpstr>
      <vt:lpstr>αμφίδρομες συσχετίσεις</vt:lpstr>
      <vt:lpstr>αμφίδρομες συσχετίσεις</vt:lpstr>
      <vt:lpstr>συσσωμάτωση</vt:lpstr>
      <vt:lpstr>συσσωμάτωση</vt:lpstr>
      <vt:lpstr>σύνθεση</vt:lpstr>
      <vt:lpstr>σύνθεση (μεταβίβαση)</vt:lpstr>
      <vt:lpstr>σύνθεση (αντίγραφα αντικειμένων)</vt:lpstr>
      <vt:lpstr>κληρονομικότητα και διεπαφές</vt:lpstr>
      <vt:lpstr>κληρονομικότητα και διεπαφές</vt:lpstr>
      <vt:lpstr>κληρονομικότητα και διεπαφές</vt:lpstr>
      <vt:lpstr>κληρονομικότητα και διεπαφές</vt:lpstr>
      <vt:lpstr>διαγράμματα ακολουθίας</vt:lpstr>
      <vt:lpstr>διαγράμματα ακολουθίας</vt:lpstr>
      <vt:lpstr>διαγράμματα ακολουθίας</vt:lpstr>
      <vt:lpstr>μηχανές καταστάσεων</vt:lpstr>
      <vt:lpstr>η κλάση Alarm (1)</vt:lpstr>
      <vt:lpstr>η κλάση Alarm (2)</vt:lpstr>
      <vt:lpstr>η κλάση Alarm (3)</vt:lpstr>
      <vt:lpstr>η κλάση Alarm (4)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17</cp:revision>
  <dcterms:created xsi:type="dcterms:W3CDTF">2012-08-02T15:55:49Z</dcterms:created>
  <dcterms:modified xsi:type="dcterms:W3CDTF">2021-10-17T14:13:45Z</dcterms:modified>
</cp:coreProperties>
</file>