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7" r:id="rId4"/>
    <p:sldId id="258" r:id="rId5"/>
    <p:sldId id="259" r:id="rId6"/>
    <p:sldId id="260" r:id="rId7"/>
    <p:sldId id="261" r:id="rId8"/>
    <p:sldId id="262" r:id="rId9"/>
    <p:sldId id="281" r:id="rId10"/>
    <p:sldId id="282" r:id="rId11"/>
    <p:sldId id="283" r:id="rId12"/>
    <p:sldId id="284" r:id="rId13"/>
    <p:sldId id="263" r:id="rId14"/>
    <p:sldId id="264" r:id="rId15"/>
    <p:sldId id="265" r:id="rId16"/>
    <p:sldId id="266" r:id="rId17"/>
    <p:sldId id="267" r:id="rId18"/>
    <p:sldId id="268" r:id="rId19"/>
    <p:sldId id="269" r:id="rId20"/>
    <p:sldId id="270" r:id="rId21"/>
    <p:sldId id="271" r:id="rId22"/>
    <p:sldId id="272" r:id="rId23"/>
    <p:sldId id="274" r:id="rId24"/>
    <p:sldId id="275" r:id="rId25"/>
    <p:sldId id="276" r:id="rId26"/>
    <p:sldId id="277" r:id="rId27"/>
    <p:sldId id="278" r:id="rId28"/>
    <p:sldId id="279"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E5A61DE-E2E4-4F8E-A1EB-0155641ED897}"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EFF928E6-374D-40D7-ABD8-E603A7F28491}" type="slidenum">
              <a:rPr lang="en-US" altLang="el-GR"/>
              <a:pPr/>
              <a:t>‹#›</a:t>
            </a:fld>
            <a:endParaRPr lang="en-US" altLang="el-GR"/>
          </a:p>
        </p:txBody>
      </p:sp>
    </p:spTree>
    <p:extLst>
      <p:ext uri="{BB962C8B-B14F-4D97-AF65-F5344CB8AC3E}">
        <p14:creationId xmlns:p14="http://schemas.microsoft.com/office/powerpoint/2010/main" val="3337851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027BE19-6984-4360-8DC4-E469BD3A3ED1}"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5C0625B-CDF2-4972-9C00-61681AF34B76}" type="slidenum">
              <a:rPr lang="en-US" altLang="el-GR"/>
              <a:pPr/>
              <a:t>‹#›</a:t>
            </a:fld>
            <a:endParaRPr lang="en-US" altLang="el-GR"/>
          </a:p>
        </p:txBody>
      </p:sp>
    </p:spTree>
    <p:extLst>
      <p:ext uri="{BB962C8B-B14F-4D97-AF65-F5344CB8AC3E}">
        <p14:creationId xmlns:p14="http://schemas.microsoft.com/office/powerpoint/2010/main" val="4037372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E7D1F62-6583-48A0-A303-245C11BCDF1B}"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EC9A28D-71FA-4307-A613-A384CD4A38FD}" type="slidenum">
              <a:rPr lang="en-US" altLang="el-GR"/>
              <a:pPr/>
              <a:t>‹#›</a:t>
            </a:fld>
            <a:endParaRPr lang="en-US" altLang="el-GR"/>
          </a:p>
        </p:txBody>
      </p:sp>
    </p:spTree>
    <p:extLst>
      <p:ext uri="{BB962C8B-B14F-4D97-AF65-F5344CB8AC3E}">
        <p14:creationId xmlns:p14="http://schemas.microsoft.com/office/powerpoint/2010/main" val="2687446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330F8D3-9AE5-495D-8231-1C8A64CB0E14}"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3285CB11-EEFF-4E67-B91C-B78743EB4394}" type="slidenum">
              <a:rPr lang="en-US" altLang="el-GR"/>
              <a:pPr/>
              <a:t>‹#›</a:t>
            </a:fld>
            <a:endParaRPr lang="en-US" altLang="el-GR"/>
          </a:p>
        </p:txBody>
      </p:sp>
    </p:spTree>
    <p:extLst>
      <p:ext uri="{BB962C8B-B14F-4D97-AF65-F5344CB8AC3E}">
        <p14:creationId xmlns:p14="http://schemas.microsoft.com/office/powerpoint/2010/main" val="3258727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20D61A5-C571-4B01-B3B0-49564D9758D3}"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8B81D890-5B62-43DF-B76F-18018C770F77}" type="slidenum">
              <a:rPr lang="en-US" altLang="el-GR"/>
              <a:pPr/>
              <a:t>‹#›</a:t>
            </a:fld>
            <a:endParaRPr lang="en-US" altLang="el-GR"/>
          </a:p>
        </p:txBody>
      </p:sp>
    </p:spTree>
    <p:extLst>
      <p:ext uri="{BB962C8B-B14F-4D97-AF65-F5344CB8AC3E}">
        <p14:creationId xmlns:p14="http://schemas.microsoft.com/office/powerpoint/2010/main" val="4189223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81102EE-CBE3-47D3-9C14-BBE152512227}"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9A4A91E4-8145-423E-841F-BD6DE502A405}" type="slidenum">
              <a:rPr lang="en-US" altLang="el-GR"/>
              <a:pPr/>
              <a:t>‹#›</a:t>
            </a:fld>
            <a:endParaRPr lang="en-US" altLang="el-GR"/>
          </a:p>
        </p:txBody>
      </p:sp>
    </p:spTree>
    <p:extLst>
      <p:ext uri="{BB962C8B-B14F-4D97-AF65-F5344CB8AC3E}">
        <p14:creationId xmlns:p14="http://schemas.microsoft.com/office/powerpoint/2010/main" val="152273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E9E66E6-02D1-475A-B187-85E955704EFD}"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E03C2DE1-A154-4C1A-A6B7-D62195C92333}" type="slidenum">
              <a:rPr lang="en-US" altLang="el-GR"/>
              <a:pPr/>
              <a:t>‹#›</a:t>
            </a:fld>
            <a:endParaRPr lang="en-US" altLang="el-GR"/>
          </a:p>
        </p:txBody>
      </p:sp>
    </p:spTree>
    <p:extLst>
      <p:ext uri="{BB962C8B-B14F-4D97-AF65-F5344CB8AC3E}">
        <p14:creationId xmlns:p14="http://schemas.microsoft.com/office/powerpoint/2010/main" val="307199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5414983-5B35-4121-BEC2-B2F92A682470}"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B0B3B3AC-B09B-47E0-9C46-E660CC2D090B}" type="slidenum">
              <a:rPr lang="en-US" altLang="el-GR"/>
              <a:pPr/>
              <a:t>‹#›</a:t>
            </a:fld>
            <a:endParaRPr lang="en-US" altLang="el-GR"/>
          </a:p>
        </p:txBody>
      </p:sp>
    </p:spTree>
    <p:extLst>
      <p:ext uri="{BB962C8B-B14F-4D97-AF65-F5344CB8AC3E}">
        <p14:creationId xmlns:p14="http://schemas.microsoft.com/office/powerpoint/2010/main" val="1422197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090F3E9-D9B6-4AE5-978E-66BDBBFE91C9}"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F8EBDFB2-63C3-430D-9C62-9458AA811849}" type="slidenum">
              <a:rPr lang="en-US" altLang="el-GR"/>
              <a:pPr/>
              <a:t>‹#›</a:t>
            </a:fld>
            <a:endParaRPr lang="en-US" altLang="el-GR"/>
          </a:p>
        </p:txBody>
      </p:sp>
    </p:spTree>
    <p:extLst>
      <p:ext uri="{BB962C8B-B14F-4D97-AF65-F5344CB8AC3E}">
        <p14:creationId xmlns:p14="http://schemas.microsoft.com/office/powerpoint/2010/main" val="2557553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9C37863-295A-4556-B012-CD608BF05AC8}"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5792712B-49E8-4FC5-9C02-507683175CC8}" type="slidenum">
              <a:rPr lang="en-US" altLang="el-GR"/>
              <a:pPr/>
              <a:t>‹#›</a:t>
            </a:fld>
            <a:endParaRPr lang="en-US" altLang="el-GR"/>
          </a:p>
        </p:txBody>
      </p:sp>
    </p:spTree>
    <p:extLst>
      <p:ext uri="{BB962C8B-B14F-4D97-AF65-F5344CB8AC3E}">
        <p14:creationId xmlns:p14="http://schemas.microsoft.com/office/powerpoint/2010/main" val="57667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0B84444-7088-456C-AE9F-B8C3007E84CB}"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8F003405-05E3-4841-A577-3DCA6FD33EA8}" type="slidenum">
              <a:rPr lang="en-US" altLang="el-GR"/>
              <a:pPr/>
              <a:t>‹#›</a:t>
            </a:fld>
            <a:endParaRPr lang="en-US" altLang="el-GR"/>
          </a:p>
        </p:txBody>
      </p:sp>
    </p:spTree>
    <p:extLst>
      <p:ext uri="{BB962C8B-B14F-4D97-AF65-F5344CB8AC3E}">
        <p14:creationId xmlns:p14="http://schemas.microsoft.com/office/powerpoint/2010/main" val="2113058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Από τη </a:t>
            </a:r>
            <a:r>
              <a:rPr lang="en-US" altLang="el-GR" smtClean="0"/>
              <a:t>UML </a:t>
            </a:r>
            <a:r>
              <a:rPr lang="el-GR" altLang="el-GR" smtClean="0"/>
              <a:t>στον Κώδικα</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r>
              <a:rPr lang="el-GR" dirty="0" smtClean="0"/>
              <a:t>Μέρος Α</a:t>
            </a: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παράδειγμα: κλάση </a:t>
            </a:r>
            <a:r>
              <a:rPr lang="en-US" altLang="el-GR" smtClean="0"/>
              <a:t>ZipCode</a:t>
            </a:r>
          </a:p>
        </p:txBody>
      </p:sp>
      <p:sp>
        <p:nvSpPr>
          <p:cNvPr id="22531" name="2 - Θέση περιεχομένου"/>
          <p:cNvSpPr>
            <a:spLocks noGrp="1"/>
          </p:cNvSpPr>
          <p:nvPr>
            <p:ph idx="1"/>
          </p:nvPr>
        </p:nvSpPr>
        <p:spPr/>
        <p:txBody>
          <a:bodyPr/>
          <a:lstStyle/>
          <a:p>
            <a:pPr>
              <a:buFont typeface="Arial" panose="020B0604020202020204" pitchFamily="34" charset="0"/>
              <a:buNone/>
            </a:pPr>
            <a:r>
              <a:rPr lang="en-US" altLang="el-GR" smtClean="0"/>
              <a:t>public class ZipCode {</a:t>
            </a:r>
          </a:p>
          <a:p>
            <a:pPr>
              <a:buFont typeface="Arial" panose="020B0604020202020204" pitchFamily="34" charset="0"/>
              <a:buNone/>
            </a:pPr>
            <a:r>
              <a:rPr lang="en-US" altLang="el-GR" smtClean="0"/>
              <a:t>	private String value;</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public ZipCode(String zipcode) {</a:t>
            </a:r>
          </a:p>
          <a:p>
            <a:pPr>
              <a:buFont typeface="Arial" panose="020B0604020202020204" pitchFamily="34" charset="0"/>
              <a:buNone/>
            </a:pPr>
            <a:r>
              <a:rPr lang="en-US" altLang="el-GR" smtClean="0"/>
              <a:t>		value = zipcode;		</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public String getValue() {</a:t>
            </a:r>
          </a:p>
          <a:p>
            <a:pPr>
              <a:buFont typeface="Arial" panose="020B0604020202020204" pitchFamily="34" charset="0"/>
              <a:buNone/>
            </a:pPr>
            <a:r>
              <a:rPr lang="en-US" altLang="el-GR" smtClean="0"/>
              <a:t>		return value;</a:t>
            </a:r>
          </a:p>
          <a:p>
            <a:pPr>
              <a:buFont typeface="Arial" panose="020B0604020202020204" pitchFamily="34" charset="0"/>
              <a:buNone/>
            </a:pPr>
            <a:r>
              <a:rPr lang="en-US" altLang="el-GR" smtClean="0"/>
              <a:t>	}	</a:t>
            </a:r>
          </a:p>
          <a:p>
            <a:pPr>
              <a:buFont typeface="Arial" panose="020B0604020202020204" pitchFamily="34" charset="0"/>
              <a:buNone/>
            </a:pPr>
            <a:r>
              <a:rPr lang="en-US" altLang="el-GR" smtClean="0"/>
              <a:t>}</a:t>
            </a:r>
          </a:p>
          <a:p>
            <a:pPr>
              <a:buFont typeface="Arial" panose="020B0604020202020204" pitchFamily="34" charset="0"/>
              <a:buNone/>
            </a:pPr>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η μέθοδος </a:t>
            </a:r>
            <a:r>
              <a:rPr lang="en-US" altLang="el-GR" smtClean="0"/>
              <a:t>eqauls </a:t>
            </a:r>
            <a:r>
              <a:rPr lang="el-GR" altLang="el-GR" smtClean="0"/>
              <a:t>της κλάσης </a:t>
            </a:r>
            <a:r>
              <a:rPr lang="en-US" altLang="el-GR" smtClean="0"/>
              <a:t>ZipCode</a:t>
            </a:r>
          </a:p>
        </p:txBody>
      </p:sp>
      <p:sp>
        <p:nvSpPr>
          <p:cNvPr id="23555" name="2 - Θέση περιεχομένου"/>
          <p:cNvSpPr>
            <a:spLocks noGrp="1"/>
          </p:cNvSpPr>
          <p:nvPr>
            <p:ph idx="1"/>
          </p:nvPr>
        </p:nvSpPr>
        <p:spPr/>
        <p:txBody>
          <a:bodyPr/>
          <a:lstStyle/>
          <a:p>
            <a:pPr>
              <a:buFont typeface="Arial" panose="020B0604020202020204" pitchFamily="34" charset="0"/>
              <a:buNone/>
            </a:pPr>
            <a:r>
              <a:rPr lang="en-US" altLang="el-GR" sz="1800" smtClean="0"/>
              <a:t>public boolean equals(Object other) {</a:t>
            </a:r>
          </a:p>
          <a:p>
            <a:pPr>
              <a:buFont typeface="Arial" panose="020B0604020202020204" pitchFamily="34" charset="0"/>
              <a:buNone/>
            </a:pPr>
            <a:r>
              <a:rPr lang="en-US" altLang="el-GR" sz="1800" smtClean="0"/>
              <a:t>	if (other == null) {</a:t>
            </a:r>
          </a:p>
          <a:p>
            <a:pPr>
              <a:buFont typeface="Arial" panose="020B0604020202020204" pitchFamily="34" charset="0"/>
              <a:buNone/>
            </a:pPr>
            <a:r>
              <a:rPr lang="en-US" altLang="el-GR" sz="1800" smtClean="0"/>
              <a:t>		return false;</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if (this == other) {</a:t>
            </a:r>
          </a:p>
          <a:p>
            <a:pPr>
              <a:buFont typeface="Arial" panose="020B0604020202020204" pitchFamily="34" charset="0"/>
              <a:buNone/>
            </a:pPr>
            <a:r>
              <a:rPr lang="en-US" altLang="el-GR" sz="1800" smtClean="0"/>
              <a:t>		return true;</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if (! (other instanceof ZipCode)) {</a:t>
            </a:r>
          </a:p>
          <a:p>
            <a:pPr>
              <a:buFont typeface="Arial" panose="020B0604020202020204" pitchFamily="34" charset="0"/>
              <a:buNone/>
            </a:pPr>
            <a:r>
              <a:rPr lang="en-US" altLang="el-GR" sz="1800" smtClean="0"/>
              <a:t>		return false;</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a:t>
            </a:r>
          </a:p>
          <a:p>
            <a:pPr>
              <a:buFont typeface="Arial" panose="020B0604020202020204" pitchFamily="34" charset="0"/>
              <a:buNone/>
            </a:pPr>
            <a:r>
              <a:rPr lang="en-US" altLang="el-GR" sz="1800" smtClean="0"/>
              <a:t>	ZipCode theZipCode = (ZipCode) other;		</a:t>
            </a:r>
          </a:p>
          <a:p>
            <a:pPr>
              <a:buFont typeface="Arial" panose="020B0604020202020204" pitchFamily="34" charset="0"/>
              <a:buNone/>
            </a:pPr>
            <a:r>
              <a:rPr lang="en-US" altLang="el-GR" sz="1800" smtClean="0"/>
              <a:t>	return value == null ? theZipCode.value == null : value.equals(theZipCode.value); </a:t>
            </a:r>
          </a:p>
          <a:p>
            <a:pPr>
              <a:buFont typeface="Arial" panose="020B0604020202020204" pitchFamily="34" charset="0"/>
              <a:buNone/>
            </a:pPr>
            <a:r>
              <a:rPr lang="en-US" altLang="el-GR" sz="1800" smtClean="0"/>
              <a:t>}</a:t>
            </a:r>
          </a:p>
          <a:p>
            <a:pPr>
              <a:buFont typeface="Arial" panose="020B0604020202020204" pitchFamily="34" charset="0"/>
              <a:buNone/>
            </a:pPr>
            <a:endParaRPr lang="en-US" altLang="el-GR" sz="1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Η μέθοδος </a:t>
            </a:r>
            <a:r>
              <a:rPr lang="en-US" altLang="el-GR" smtClean="0"/>
              <a:t>hashCode </a:t>
            </a:r>
            <a:r>
              <a:rPr lang="el-GR" altLang="el-GR" smtClean="0"/>
              <a:t>της κλάσης </a:t>
            </a:r>
            <a:r>
              <a:rPr lang="en-US" altLang="el-GR" smtClean="0"/>
              <a:t>ZipCode</a:t>
            </a:r>
          </a:p>
        </p:txBody>
      </p:sp>
      <p:sp>
        <p:nvSpPr>
          <p:cNvPr id="24579" name="2 - Θέση περιεχομένου"/>
          <p:cNvSpPr>
            <a:spLocks noGrp="1"/>
          </p:cNvSpPr>
          <p:nvPr>
            <p:ph idx="1"/>
          </p:nvPr>
        </p:nvSpPr>
        <p:spPr/>
        <p:txBody>
          <a:bodyPr/>
          <a:lstStyle/>
          <a:p>
            <a:pPr>
              <a:buFont typeface="Arial" panose="020B0604020202020204" pitchFamily="34" charset="0"/>
              <a:buNone/>
            </a:pPr>
            <a:r>
              <a:rPr lang="en-US" altLang="el-GR" smtClean="0"/>
              <a:t>public int hashCode() {</a:t>
            </a:r>
          </a:p>
          <a:p>
            <a:pPr>
              <a:buFont typeface="Arial" panose="020B0604020202020204" pitchFamily="34" charset="0"/>
              <a:buNone/>
            </a:pPr>
            <a:r>
              <a:rPr lang="en-US" altLang="el-GR" smtClean="0"/>
              <a:t>	return value == null ? 0 : value.hashCode();</a:t>
            </a:r>
          </a:p>
          <a:p>
            <a:pPr>
              <a:buFont typeface="Arial" panose="020B0604020202020204" pitchFamily="34" charset="0"/>
              <a:buNone/>
            </a:pPr>
            <a:r>
              <a:rPr lang="en-US" altLang="el-GR" smtClean="0"/>
              <a:t>}</a:t>
            </a:r>
          </a:p>
          <a:p>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συσχετίσεις</a:t>
            </a:r>
            <a:endParaRPr lang="en-US" altLang="el-GR" smtClean="0"/>
          </a:p>
        </p:txBody>
      </p:sp>
      <p:sp>
        <p:nvSpPr>
          <p:cNvPr id="25603" name="2 - Θέση περιεχομένου"/>
          <p:cNvSpPr>
            <a:spLocks noGrp="1"/>
          </p:cNvSpPr>
          <p:nvPr>
            <p:ph idx="1"/>
          </p:nvPr>
        </p:nvSpPr>
        <p:spPr/>
        <p:txBody>
          <a:bodyPr/>
          <a:lstStyle/>
          <a:p>
            <a:pPr>
              <a:buFont typeface="Arial" panose="020B0604020202020204" pitchFamily="34" charset="0"/>
              <a:buNone/>
            </a:pPr>
            <a:r>
              <a:rPr lang="el-GR" altLang="el-GR" smtClean="0"/>
              <a:t>Τα δύο σημαντικότερα στοιχεία που θα πρέπει να έχει υπόψη του ο σχεδιαστής για μία συσχέτιση είναι </a:t>
            </a:r>
          </a:p>
          <a:p>
            <a:pPr lvl="1"/>
            <a:r>
              <a:rPr lang="el-GR" altLang="el-GR" smtClean="0"/>
              <a:t>η πολλαπλότητα και </a:t>
            </a:r>
          </a:p>
          <a:p>
            <a:pPr lvl="1"/>
            <a:r>
              <a:rPr lang="el-GR" altLang="el-GR" smtClean="0"/>
              <a:t>η πλοηγησιμότητα </a:t>
            </a:r>
          </a:p>
          <a:p>
            <a:pPr>
              <a:buFont typeface="Arial" panose="020B0604020202020204" pitchFamily="34" charset="0"/>
              <a:buNone/>
            </a:pPr>
            <a:r>
              <a:rPr lang="el-GR" altLang="el-GR" smtClean="0"/>
              <a:t>στα άκρα των συσχετίσεων. </a:t>
            </a:r>
          </a:p>
          <a:p>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μονόδρομες συσχετίσεις πολλαπλότητας «ένα»</a:t>
            </a:r>
            <a:endParaRPr lang="en-US" altLang="el-GR" smtClean="0"/>
          </a:p>
        </p:txBody>
      </p:sp>
      <p:sp>
        <p:nvSpPr>
          <p:cNvPr id="26627" name="2 - Θέση περιεχομένου"/>
          <p:cNvSpPr>
            <a:spLocks noGrp="1"/>
          </p:cNvSpPr>
          <p:nvPr>
            <p:ph idx="1"/>
          </p:nvPr>
        </p:nvSpPr>
        <p:spPr>
          <a:xfrm>
            <a:off x="457200" y="2349500"/>
            <a:ext cx="8229600" cy="3959225"/>
          </a:xfrm>
        </p:spPr>
        <p:txBody>
          <a:bodyPr/>
          <a:lstStyle/>
          <a:p>
            <a:pPr>
              <a:buFont typeface="Arial" panose="020B0604020202020204" pitchFamily="34" charset="0"/>
              <a:buNone/>
            </a:pPr>
            <a:r>
              <a:rPr lang="en-US" altLang="el-GR" sz="2000" smtClean="0"/>
              <a:t>public class Book {</a:t>
            </a:r>
          </a:p>
          <a:p>
            <a:pPr>
              <a:buFont typeface="Arial" panose="020B0604020202020204" pitchFamily="34" charset="0"/>
              <a:buNone/>
            </a:pPr>
            <a:r>
              <a:rPr lang="en-US" altLang="el-GR" sz="2000" smtClean="0"/>
              <a:t>private Publisher publisher; </a:t>
            </a:r>
          </a:p>
          <a:p>
            <a:pPr>
              <a:buFont typeface="Arial" panose="020B0604020202020204" pitchFamily="34" charset="0"/>
              <a:buNone/>
            </a:pPr>
            <a:endParaRPr lang="en-US" altLang="el-GR" sz="2000" smtClean="0"/>
          </a:p>
          <a:p>
            <a:pPr>
              <a:buFont typeface="Arial" panose="020B0604020202020204" pitchFamily="34" charset="0"/>
              <a:buNone/>
            </a:pPr>
            <a:r>
              <a:rPr lang="el-GR" altLang="el-GR" sz="2000" smtClean="0"/>
              <a:t>	</a:t>
            </a:r>
            <a:r>
              <a:rPr lang="en-US" altLang="el-GR" sz="2000" smtClean="0"/>
              <a:t>public void setPublisher(Publisher publisher)  {</a:t>
            </a:r>
          </a:p>
          <a:p>
            <a:pPr>
              <a:buFont typeface="Arial" panose="020B0604020202020204" pitchFamily="34" charset="0"/>
              <a:buNone/>
            </a:pPr>
            <a:r>
              <a:rPr lang="en-US" altLang="el-GR" sz="2000" smtClean="0"/>
              <a:t>	</a:t>
            </a:r>
            <a:r>
              <a:rPr lang="el-GR" altLang="el-GR" sz="2000" smtClean="0"/>
              <a:t>	</a:t>
            </a:r>
            <a:r>
              <a:rPr lang="en-US" altLang="el-GR" sz="2000" smtClean="0"/>
              <a:t>this.publisher = publisher; </a:t>
            </a:r>
          </a:p>
          <a:p>
            <a:pPr>
              <a:buFont typeface="Arial" panose="020B0604020202020204" pitchFamily="34" charset="0"/>
              <a:buNone/>
            </a:pPr>
            <a:r>
              <a:rPr lang="en-US" altLang="el-GR" sz="2000" smtClean="0"/>
              <a:t>      }</a:t>
            </a:r>
          </a:p>
          <a:p>
            <a:pPr>
              <a:buFont typeface="Arial" panose="020B0604020202020204" pitchFamily="34" charset="0"/>
              <a:buNone/>
            </a:pPr>
            <a:endParaRPr lang="en-US" altLang="el-GR" sz="2000" smtClean="0"/>
          </a:p>
          <a:p>
            <a:pPr>
              <a:buFont typeface="Arial" panose="020B0604020202020204" pitchFamily="34" charset="0"/>
              <a:buNone/>
            </a:pPr>
            <a:r>
              <a:rPr lang="el-GR" altLang="el-GR" sz="2000" smtClean="0"/>
              <a:t>	</a:t>
            </a:r>
            <a:r>
              <a:rPr lang="en-US" altLang="el-GR" sz="2000" smtClean="0"/>
              <a:t>public Publisher getPublisher()  {</a:t>
            </a:r>
          </a:p>
          <a:p>
            <a:pPr>
              <a:buFont typeface="Arial" panose="020B0604020202020204" pitchFamily="34" charset="0"/>
              <a:buNone/>
            </a:pPr>
            <a:r>
              <a:rPr lang="en-US" altLang="el-GR" sz="2000" smtClean="0"/>
              <a:t>	</a:t>
            </a:r>
            <a:r>
              <a:rPr lang="el-GR" altLang="el-GR" sz="2000" smtClean="0"/>
              <a:t>	</a:t>
            </a:r>
            <a:r>
              <a:rPr lang="en-US" altLang="el-GR" sz="2000" smtClean="0"/>
              <a:t>return publisher; </a:t>
            </a:r>
          </a:p>
          <a:p>
            <a:pPr>
              <a:buFont typeface="Arial" panose="020B0604020202020204" pitchFamily="34" charset="0"/>
              <a:buNone/>
            </a:pPr>
            <a:r>
              <a:rPr lang="el-GR" altLang="el-GR" sz="2000" smtClean="0"/>
              <a:t>	</a:t>
            </a:r>
            <a:r>
              <a:rPr lang="en-US" altLang="el-GR" sz="2000" smtClean="0"/>
              <a:t>}</a:t>
            </a:r>
          </a:p>
          <a:p>
            <a:pPr>
              <a:buFont typeface="Arial" panose="020B0604020202020204" pitchFamily="34" charset="0"/>
              <a:buNone/>
            </a:pPr>
            <a:r>
              <a:rPr lang="en-US" altLang="el-GR" sz="2000" smtClean="0"/>
              <a:t>}</a:t>
            </a:r>
          </a:p>
        </p:txBody>
      </p:sp>
      <p:pic>
        <p:nvPicPr>
          <p:cNvPr id="26628" name="8 - Θέση περιεχομένου" descr="08_033_ΔΤΑπλήΣυσχέτιση.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1196975"/>
            <a:ext cx="5157788"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μονόδρομες συσχετίσεις πολλαπλότητας «ένα»</a:t>
            </a:r>
            <a:endParaRPr lang="en-US" altLang="el-GR" smtClean="0"/>
          </a:p>
        </p:txBody>
      </p:sp>
      <p:sp>
        <p:nvSpPr>
          <p:cNvPr id="27651" name="2 - Θέση περιεχομένου"/>
          <p:cNvSpPr>
            <a:spLocks noGrp="1"/>
          </p:cNvSpPr>
          <p:nvPr>
            <p:ph idx="1"/>
          </p:nvPr>
        </p:nvSpPr>
        <p:spPr/>
        <p:txBody>
          <a:bodyPr/>
          <a:lstStyle/>
          <a:p>
            <a:r>
              <a:rPr lang="el-GR" altLang="el-GR" smtClean="0"/>
              <a:t>Για να υλοποιήσουμε την απλή συσχέτιση όπου κάθε αντικείμενο της κλάσης Book γνωρίζει ένα αντικείμενο της κλάσης Publisher, δημιουργούμε ένα πεδίο publisher με τύπο Publisher εντός της κλάσης Book . </a:t>
            </a:r>
          </a:p>
          <a:p>
            <a:r>
              <a:rPr lang="el-GR" altLang="el-GR" smtClean="0"/>
              <a:t>Την ονομασία του πεδίου την πήραμε από το όνομα του άκρου της συσχέτισης του σχήματος.</a:t>
            </a:r>
          </a:p>
          <a:p>
            <a:r>
              <a:rPr lang="el-GR" altLang="el-GR" smtClean="0"/>
              <a:t>Η μέθοδος setPublisher ενημερώνει το πεδίο και η μέθοδος getPublisher το επιστρέφει</a:t>
            </a:r>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μονόδρομες συσχετίσεις πολλαπλότητας «πολλά»</a:t>
            </a:r>
            <a:endParaRPr lang="en-US" altLang="el-GR" smtClean="0"/>
          </a:p>
        </p:txBody>
      </p:sp>
      <p:sp>
        <p:nvSpPr>
          <p:cNvPr id="28675" name="2 - Θέση περιεχομένου"/>
          <p:cNvSpPr>
            <a:spLocks noGrp="1"/>
          </p:cNvSpPr>
          <p:nvPr>
            <p:ph idx="1"/>
          </p:nvPr>
        </p:nvSpPr>
        <p:spPr>
          <a:xfrm>
            <a:off x="457200" y="2565400"/>
            <a:ext cx="8229600" cy="3743325"/>
          </a:xfrm>
        </p:spPr>
        <p:txBody>
          <a:bodyPr/>
          <a:lstStyle/>
          <a:p>
            <a:pPr>
              <a:buFont typeface="Arial" panose="020B0604020202020204" pitchFamily="34" charset="0"/>
              <a:buNone/>
            </a:pPr>
            <a:r>
              <a:rPr lang="el-GR" altLang="el-GR" smtClean="0"/>
              <a:t>public class Book {</a:t>
            </a:r>
          </a:p>
          <a:p>
            <a:pPr>
              <a:buFont typeface="Arial" panose="020B0604020202020204" pitchFamily="34" charset="0"/>
              <a:buNone/>
            </a:pPr>
            <a:r>
              <a:rPr lang="en-US" altLang="el-GR" smtClean="0"/>
              <a:t>       </a:t>
            </a:r>
            <a:r>
              <a:rPr lang="el-GR" altLang="el-GR" smtClean="0"/>
              <a:t>private Set&lt;Item&gt; items = new HashSet&lt;Item&gt;(); </a:t>
            </a:r>
          </a:p>
          <a:p>
            <a:pPr>
              <a:buFont typeface="Arial" panose="020B0604020202020204" pitchFamily="34" charset="0"/>
              <a:buNone/>
            </a:pPr>
            <a:endParaRPr lang="en-US" altLang="el-GR" smtClean="0"/>
          </a:p>
          <a:p>
            <a:pPr lvl="1">
              <a:buFont typeface="Arial" panose="020B0604020202020204" pitchFamily="34" charset="0"/>
              <a:buNone/>
            </a:pPr>
            <a:r>
              <a:rPr lang="el-GR" altLang="el-GR" smtClean="0"/>
              <a:t>public Set&lt;Item&gt; getItems()</a:t>
            </a:r>
            <a:r>
              <a:rPr lang="en-US" altLang="el-GR" smtClean="0"/>
              <a:t> </a:t>
            </a:r>
            <a:r>
              <a:rPr lang="el-GR" altLang="el-GR" smtClean="0"/>
              <a:t>{</a:t>
            </a:r>
          </a:p>
          <a:p>
            <a:pPr lvl="1">
              <a:buFont typeface="Arial" panose="020B0604020202020204" pitchFamily="34" charset="0"/>
              <a:buNone/>
            </a:pPr>
            <a:r>
              <a:rPr lang="en-US" altLang="el-GR" smtClean="0"/>
              <a:t>	</a:t>
            </a:r>
            <a:r>
              <a:rPr lang="el-GR" altLang="el-GR" smtClean="0"/>
              <a:t>return items; </a:t>
            </a:r>
          </a:p>
          <a:p>
            <a:pPr lvl="1">
              <a:buFont typeface="Arial" panose="020B0604020202020204" pitchFamily="34" charset="0"/>
              <a:buNone/>
            </a:pPr>
            <a:r>
              <a:rPr lang="el-GR" altLang="el-GR" smtClean="0"/>
              <a:t>}</a:t>
            </a:r>
          </a:p>
          <a:p>
            <a:pPr>
              <a:buFont typeface="Arial" panose="020B0604020202020204" pitchFamily="34" charset="0"/>
              <a:buNone/>
            </a:pPr>
            <a:r>
              <a:rPr lang="el-GR" altLang="el-GR" smtClean="0"/>
              <a:t>}</a:t>
            </a:r>
          </a:p>
          <a:p>
            <a:pPr>
              <a:buFont typeface="Arial" panose="020B0604020202020204" pitchFamily="34" charset="0"/>
              <a:buNone/>
            </a:pPr>
            <a:endParaRPr lang="en-US" altLang="el-GR" smtClean="0"/>
          </a:p>
        </p:txBody>
      </p:sp>
      <p:pic>
        <p:nvPicPr>
          <p:cNvPr id="28676" name="8 - Θέση περιεχομένου" descr="08_034_ΔΤΑπλήΣυσχέτισηΠολλά.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1125538"/>
            <a:ext cx="5256213" cy="87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μονόδρομες συσχετίσεις πολλαπλότητας «πολλά»</a:t>
            </a:r>
            <a:endParaRPr lang="en-US" altLang="el-GR" smtClean="0"/>
          </a:p>
        </p:txBody>
      </p:sp>
      <p:sp>
        <p:nvSpPr>
          <p:cNvPr id="29699" name="2 - Θέση περιεχομένου"/>
          <p:cNvSpPr>
            <a:spLocks noGrp="1"/>
          </p:cNvSpPr>
          <p:nvPr>
            <p:ph idx="1"/>
          </p:nvPr>
        </p:nvSpPr>
        <p:spPr/>
        <p:txBody>
          <a:bodyPr/>
          <a:lstStyle/>
          <a:p>
            <a:r>
              <a:rPr lang="el-GR" altLang="el-GR" smtClean="0"/>
              <a:t>Θα πρέπει να χρησιμοποιήσουμε μία συλλογή στην κλάση Book που θα περιέχει αναφορές προς τα συσχετιζόμενα αντικείμενα της κλάσης Item. </a:t>
            </a:r>
          </a:p>
          <a:p>
            <a:r>
              <a:rPr lang="el-GR" altLang="el-GR" smtClean="0"/>
              <a:t>Μία συλλογή που μπορεί να χρησιμοποιηθεί είναι τα σύνολα της Java. </a:t>
            </a:r>
          </a:p>
          <a:p>
            <a:r>
              <a:rPr lang="el-GR" altLang="el-GR" smtClean="0"/>
              <a:t>Για τα σύνολα η Java παρέχει τη διεπαφή Set και ορισμένες κλάσεις που την υλοποιούν, όπως οι κλάσεις HashSet και TreeSet.</a:t>
            </a:r>
          </a:p>
          <a:p>
            <a:endParaRPr lang="el-GR" altLang="el-GR" smtClean="0"/>
          </a:p>
          <a:p>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συλλογές</a:t>
            </a:r>
            <a:endParaRPr lang="en-US" altLang="el-GR" smtClean="0"/>
          </a:p>
        </p:txBody>
      </p:sp>
      <p:sp>
        <p:nvSpPr>
          <p:cNvPr id="30723" name="2 - Θέση περιεχομένου"/>
          <p:cNvSpPr>
            <a:spLocks noGrp="1"/>
          </p:cNvSpPr>
          <p:nvPr>
            <p:ph idx="1"/>
          </p:nvPr>
        </p:nvSpPr>
        <p:spPr>
          <a:xfrm>
            <a:off x="5364163" y="1196975"/>
            <a:ext cx="3322637" cy="5111750"/>
          </a:xfrm>
        </p:spPr>
        <p:txBody>
          <a:bodyPr/>
          <a:lstStyle/>
          <a:p>
            <a:pPr>
              <a:buFont typeface="Arial" panose="020B0604020202020204" pitchFamily="34" charset="0"/>
              <a:buNone/>
            </a:pPr>
            <a:r>
              <a:rPr lang="el-GR" altLang="el-GR" smtClean="0"/>
              <a:t>Ένα αντικείμενο της κλάσης Book έχει την αναφορά items προς μία συλλογή. Αν και πολλές φορές λέμε ότι μία συλλογή περιέχει αντικείμενα, στην  πραγματικότητα περιέχει αναφορές προς αντικείμενα. </a:t>
            </a:r>
          </a:p>
          <a:p>
            <a:pPr>
              <a:buFont typeface="Arial" panose="020B0604020202020204" pitchFamily="34" charset="0"/>
              <a:buNone/>
            </a:pPr>
            <a:endParaRPr lang="el-GR" altLang="el-GR" smtClean="0"/>
          </a:p>
          <a:p>
            <a:pPr>
              <a:buFont typeface="Arial" panose="020B0604020202020204" pitchFamily="34" charset="0"/>
              <a:buNone/>
            </a:pPr>
            <a:endParaRPr lang="el-GR" altLang="el-GR" smtClean="0"/>
          </a:p>
          <a:p>
            <a:pPr>
              <a:buFont typeface="Arial" panose="020B0604020202020204" pitchFamily="34" charset="0"/>
              <a:buNone/>
            </a:pPr>
            <a:endParaRPr lang="el-GR" altLang="el-GR" smtClean="0"/>
          </a:p>
          <a:p>
            <a:pPr>
              <a:buFont typeface="Arial" panose="020B0604020202020204" pitchFamily="34" charset="0"/>
              <a:buNone/>
            </a:pPr>
            <a:endParaRPr lang="en-US" altLang="el-GR" smtClean="0"/>
          </a:p>
        </p:txBody>
      </p:sp>
      <p:pic>
        <p:nvPicPr>
          <p:cNvPr id="30724" name="8 - Θέση περιεχομένου" descr="08_035_Συλλογές.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412875"/>
            <a:ext cx="4887912"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συλλογές</a:t>
            </a:r>
            <a:endParaRPr lang="en-US" altLang="el-GR" smtClean="0"/>
          </a:p>
        </p:txBody>
      </p:sp>
      <p:sp>
        <p:nvSpPr>
          <p:cNvPr id="31747" name="2 - Θέση περιεχομένου"/>
          <p:cNvSpPr>
            <a:spLocks noGrp="1"/>
          </p:cNvSpPr>
          <p:nvPr>
            <p:ph idx="1"/>
          </p:nvPr>
        </p:nvSpPr>
        <p:spPr/>
        <p:txBody>
          <a:bodyPr/>
          <a:lstStyle/>
          <a:p>
            <a:r>
              <a:rPr lang="el-GR" altLang="el-GR" smtClean="0"/>
              <a:t>Εφόσον η συλλογή items αρχικοποιείται σε συλλογή HashSet, θα ήταν λογικό να επιστρέφουμε HashSet και από την getItems(). Προτιμούμε όμως να επιστρέφουμε τη συλλογή ως τη διεπαφή Set και όχι την υλοποίηση που είναι η κλάση HashSet.</a:t>
            </a:r>
          </a:p>
          <a:p>
            <a:r>
              <a:rPr lang="el-GR" altLang="el-GR" smtClean="0"/>
              <a:t>Οι πελάτες της κλάσης Book δε γνωρίζουν την υλοποίηση της συλλογής των αντικειμένων, γνωρίζουν μόνο ότι η συλλογή είναι σύνολο. </a:t>
            </a:r>
          </a:p>
          <a:p>
            <a:r>
              <a:rPr lang="el-GR" altLang="el-GR" smtClean="0"/>
              <a:t>Η καλή πρακτική για το χειρισμό των συλλογών είναι να δημοσιεύονται στους πελάτες οι διεπαφές (π.χ. Set) και όχι οι κλάσεις που τις υλοποιούν (π.χ. HashSet). Αυτό γιατί οι υλοποιήσεις των συλλογών μπορεί να αλλάζουν, αλλά δε θέλουμε οι αλλαγές αυτές να επηρεάζουν τους πελάτες.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r>
              <a:rPr lang="el-GR" altLang="el-GR" smtClean="0"/>
              <a:t>Κλάσεις</a:t>
            </a:r>
          </a:p>
          <a:p>
            <a:r>
              <a:rPr lang="el-GR" altLang="el-GR" smtClean="0"/>
              <a:t>Ισότητα αντικειμένων</a:t>
            </a:r>
          </a:p>
          <a:p>
            <a:r>
              <a:rPr lang="el-GR" altLang="el-GR" smtClean="0"/>
              <a:t>Μονόδρομες συσχετίσεις με πολλαπλότητα «ένα»</a:t>
            </a:r>
          </a:p>
          <a:p>
            <a:r>
              <a:rPr lang="el-GR" altLang="el-GR" smtClean="0"/>
              <a:t>Μονόδρομες συσχετίσεις με πολλαπλότητα «πολλά»</a:t>
            </a:r>
          </a:p>
          <a:p>
            <a:r>
              <a:rPr lang="el-GR" altLang="el-GR" smtClean="0"/>
              <a:t>Συλλογές</a:t>
            </a:r>
          </a:p>
          <a:p>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συλλογές</a:t>
            </a:r>
            <a:endParaRPr lang="en-US" altLang="el-GR" smtClean="0"/>
          </a:p>
        </p:txBody>
      </p:sp>
      <p:sp>
        <p:nvSpPr>
          <p:cNvPr id="32771" name="2 - Θέση περιεχομένου"/>
          <p:cNvSpPr>
            <a:spLocks noGrp="1"/>
          </p:cNvSpPr>
          <p:nvPr>
            <p:ph idx="1"/>
          </p:nvPr>
        </p:nvSpPr>
        <p:spPr/>
        <p:txBody>
          <a:bodyPr/>
          <a:lstStyle/>
          <a:p>
            <a:r>
              <a:rPr lang="el-GR" altLang="el-GR" smtClean="0"/>
              <a:t>Η υλοποίηση αυτή διευκολύνει ακόμα περισσότερο την αλλαγή της υλοποίησης της συλλογής items. Η αλλαγή στην αρχικοποίηση της συλλογής σε items = new TreeSet() δεν επηρεάζει τους πελάτες της κλάσης Book</a:t>
            </a:r>
            <a:endParaRPr lang="en-US" altLang="el-GR" smtClean="0"/>
          </a:p>
          <a:p>
            <a:r>
              <a:rPr lang="el-GR" altLang="el-GR" smtClean="0"/>
              <a:t>Έτσι, όταν θέλουμε να χρησιμοποιήσουμε τη συλλογή </a:t>
            </a:r>
            <a:r>
              <a:rPr lang="en-US" altLang="el-GR" smtClean="0"/>
              <a:t>items, </a:t>
            </a:r>
            <a:r>
              <a:rPr lang="el-GR" altLang="el-GR" smtClean="0"/>
              <a:t>θα έχουμε κάποιο κώδικα όπως:</a:t>
            </a:r>
            <a:br>
              <a:rPr lang="el-GR" altLang="el-GR" smtClean="0"/>
            </a:br>
            <a:r>
              <a:rPr lang="en-US" altLang="el-GR" i="1" smtClean="0"/>
              <a:t>Book oneBook = new Book();</a:t>
            </a:r>
            <a:br>
              <a:rPr lang="en-US" altLang="el-GR" i="1" smtClean="0"/>
            </a:br>
            <a:r>
              <a:rPr lang="en-US" altLang="el-GR" i="1" smtClean="0"/>
              <a:t>Item oneItem = new Item();</a:t>
            </a:r>
            <a:br>
              <a:rPr lang="en-US" altLang="el-GR" i="1" smtClean="0"/>
            </a:br>
            <a:r>
              <a:rPr lang="en-US" altLang="el-GR" i="1" smtClean="0"/>
              <a:t>oneBook.getItems().add(oneItem);</a:t>
            </a:r>
            <a:br>
              <a:rPr lang="en-US" altLang="el-GR" i="1" smtClean="0"/>
            </a:br>
            <a:r>
              <a:rPr lang="en-US" altLang="el-GR" i="1" smtClean="0"/>
              <a:t>oneBook.getItems().remove(oneItem);</a:t>
            </a:r>
          </a:p>
          <a:p>
            <a:r>
              <a:rPr lang="el-GR" altLang="el-GR" smtClean="0"/>
              <a:t>Με το τμήμα του κώδικα παραπάνω, δημιουργούνται δύο αντικείμενα </a:t>
            </a:r>
            <a:r>
              <a:rPr lang="en-US" altLang="el-GR" smtClean="0"/>
              <a:t>oneBook </a:t>
            </a:r>
            <a:r>
              <a:rPr lang="el-GR" altLang="el-GR" smtClean="0"/>
              <a:t>και </a:t>
            </a:r>
            <a:r>
              <a:rPr lang="en-US" altLang="el-GR" smtClean="0"/>
              <a:t>oneItem. </a:t>
            </a:r>
            <a:r>
              <a:rPr lang="el-GR" altLang="el-GR" smtClean="0"/>
              <a:t>Εισάγουμε το αντικείμενο </a:t>
            </a:r>
            <a:r>
              <a:rPr lang="en-US" altLang="el-GR" smtClean="0"/>
              <a:t>oneItem </a:t>
            </a:r>
            <a:r>
              <a:rPr lang="el-GR" altLang="el-GR" smtClean="0"/>
              <a:t>στη συλλογή </a:t>
            </a:r>
            <a:r>
              <a:rPr lang="en-US" altLang="el-GR" smtClean="0"/>
              <a:t>items </a:t>
            </a:r>
            <a:r>
              <a:rPr lang="el-GR" altLang="el-GR" smtClean="0"/>
              <a:t>και αμέσως μετά το απομακρύνουμε από τη συλλογή.</a:t>
            </a:r>
          </a:p>
          <a:p>
            <a:endParaRPr lang="en-US" alt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συλλογές</a:t>
            </a:r>
            <a:endParaRPr lang="en-US" altLang="el-GR" smtClean="0"/>
          </a:p>
        </p:txBody>
      </p:sp>
      <p:sp>
        <p:nvSpPr>
          <p:cNvPr id="33795" name="2 - Θέση περιεχομένου"/>
          <p:cNvSpPr>
            <a:spLocks noGrp="1"/>
          </p:cNvSpPr>
          <p:nvPr>
            <p:ph idx="1"/>
          </p:nvPr>
        </p:nvSpPr>
        <p:spPr/>
        <p:txBody>
          <a:bodyPr/>
          <a:lstStyle/>
          <a:p>
            <a:r>
              <a:rPr lang="el-GR" altLang="el-GR" smtClean="0"/>
              <a:t>Δεν υπάρχει κάποια μέθοδος setItems στην κλάση Book, γιατί δε</a:t>
            </a:r>
            <a:r>
              <a:rPr lang="en-US" altLang="el-GR" smtClean="0"/>
              <a:t> </a:t>
            </a:r>
            <a:r>
              <a:rPr lang="el-GR" altLang="el-GR" smtClean="0"/>
              <a:t>θέλουμε οι πελάτες να τροποποιούν απευθείας τη συλλογή, αλλά μόνο μέσω των</a:t>
            </a:r>
            <a:r>
              <a:rPr lang="en-US" altLang="el-GR" smtClean="0"/>
              <a:t> </a:t>
            </a:r>
            <a:r>
              <a:rPr lang="el-GR" altLang="el-GR" smtClean="0"/>
              <a:t>μεθόδων εισαγωγής και διαγραφής αντικειμένων. Εάν υπήρχε, θα μπορούσε να</a:t>
            </a:r>
            <a:r>
              <a:rPr lang="en-US" altLang="el-GR" smtClean="0"/>
              <a:t> </a:t>
            </a:r>
            <a:r>
              <a:rPr lang="el-GR" altLang="el-GR" smtClean="0"/>
              <a:t>υπάρξει ο κώδικας</a:t>
            </a:r>
            <a:r>
              <a:rPr lang="en-US" altLang="el-GR" smtClean="0"/>
              <a:t>:</a:t>
            </a:r>
            <a:br>
              <a:rPr lang="en-US" altLang="el-GR" smtClean="0"/>
            </a:br>
            <a:r>
              <a:rPr lang="en-US" altLang="el-GR" smtClean="0"/>
              <a:t> </a:t>
            </a:r>
            <a:br>
              <a:rPr lang="en-US" altLang="el-GR" smtClean="0"/>
            </a:br>
            <a:r>
              <a:rPr lang="en-US" altLang="el-GR" i="1" smtClean="0"/>
              <a:t>oneBook.setItems(null);</a:t>
            </a:r>
            <a:br>
              <a:rPr lang="en-US" altLang="el-GR" i="1" smtClean="0"/>
            </a:br>
            <a:endParaRPr lang="en-US" altLang="el-GR" i="1" smtClean="0"/>
          </a:p>
          <a:p>
            <a:r>
              <a:rPr lang="el-GR" altLang="el-GR" smtClean="0"/>
              <a:t>κώδικας που διαγράφει όλη τη συλλογή, κάτι που προφανώς δεν είναι επιθυμητό.</a:t>
            </a:r>
          </a:p>
          <a:p>
            <a:endParaRPr lang="en-US" alt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συλλογές</a:t>
            </a:r>
            <a:endParaRPr lang="en-US" altLang="el-GR" smtClean="0"/>
          </a:p>
        </p:txBody>
      </p:sp>
      <p:sp>
        <p:nvSpPr>
          <p:cNvPr id="34819" name="2 - Θέση περιεχομένου"/>
          <p:cNvSpPr>
            <a:spLocks noGrp="1"/>
          </p:cNvSpPr>
          <p:nvPr>
            <p:ph idx="1"/>
          </p:nvPr>
        </p:nvSpPr>
        <p:spPr/>
        <p:txBody>
          <a:bodyPr/>
          <a:lstStyle/>
          <a:p>
            <a:pPr>
              <a:buFont typeface="Arial" panose="020B0604020202020204" pitchFamily="34" charset="0"/>
              <a:buNone/>
            </a:pPr>
            <a:r>
              <a:rPr lang="el-GR" altLang="el-GR" smtClean="0"/>
              <a:t>Βοηθητικές μέθοδοι για την πρόσθεση και απομάκρυνση :</a:t>
            </a:r>
            <a:br>
              <a:rPr lang="el-GR" altLang="el-GR" smtClean="0"/>
            </a:br>
            <a:r>
              <a:rPr lang="el-GR" altLang="el-GR" smtClean="0"/>
              <a:t/>
            </a:r>
            <a:br>
              <a:rPr lang="el-GR" altLang="el-GR" smtClean="0"/>
            </a:br>
            <a:r>
              <a:rPr lang="el-GR" altLang="el-GR" smtClean="0"/>
              <a:t> </a:t>
            </a:r>
            <a:r>
              <a:rPr lang="en-US" altLang="el-GR" smtClean="0"/>
              <a:t>public class Book {</a:t>
            </a:r>
            <a:br>
              <a:rPr lang="en-US" altLang="el-GR" smtClean="0"/>
            </a:br>
            <a:r>
              <a:rPr lang="en-US" altLang="el-GR" smtClean="0"/>
              <a:t>//…</a:t>
            </a:r>
            <a:br>
              <a:rPr lang="en-US" altLang="el-GR" smtClean="0"/>
            </a:br>
            <a:r>
              <a:rPr lang="en-US" altLang="el-GR" smtClean="0"/>
              <a:t>	public void addItem(Item item) {</a:t>
            </a:r>
            <a:br>
              <a:rPr lang="en-US" altLang="el-GR" smtClean="0"/>
            </a:br>
            <a:r>
              <a:rPr lang="en-US" altLang="el-GR" smtClean="0"/>
              <a:t>		if (item != null )  {  items.add(item);  }</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a:r>
            <a:br>
              <a:rPr lang="en-US" altLang="el-GR" smtClean="0"/>
            </a:br>
            <a:r>
              <a:rPr lang="en-US" altLang="el-GR" smtClean="0"/>
              <a:t>	public void removeItem(Item item) {</a:t>
            </a:r>
            <a:br>
              <a:rPr lang="en-US" altLang="el-GR" smtClean="0"/>
            </a:br>
            <a:r>
              <a:rPr lang="en-US" altLang="el-GR" smtClean="0"/>
              <a:t>		if (item != null) { 	 items.remove(item);  	} </a:t>
            </a:r>
          </a:p>
          <a:p>
            <a:pPr>
              <a:buFont typeface="Arial" panose="020B0604020202020204" pitchFamily="34" charset="0"/>
              <a:buNone/>
            </a:pPr>
            <a:r>
              <a:rPr lang="en-US" altLang="el-GR" smtClean="0"/>
              <a:t>		} </a:t>
            </a:r>
          </a:p>
          <a:p>
            <a:pPr>
              <a:buFont typeface="Arial" panose="020B0604020202020204" pitchFamily="34" charset="0"/>
              <a:buNone/>
            </a:pPr>
            <a:r>
              <a:rPr lang="en-US" altLang="el-GR" smtClean="0"/>
              <a:t>	}</a:t>
            </a:r>
          </a:p>
          <a:p>
            <a:pPr>
              <a:buFont typeface="Arial" panose="020B0604020202020204" pitchFamily="34" charset="0"/>
              <a:buNone/>
            </a:pPr>
            <a:endParaRPr lang="en-US" altLang="el-G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συλλογές</a:t>
            </a:r>
            <a:endParaRPr lang="en-US" altLang="el-GR" smtClean="0"/>
          </a:p>
        </p:txBody>
      </p:sp>
      <p:sp>
        <p:nvSpPr>
          <p:cNvPr id="35843" name="2 - Θέση περιεχομένου"/>
          <p:cNvSpPr>
            <a:spLocks noGrp="1"/>
          </p:cNvSpPr>
          <p:nvPr>
            <p:ph idx="1"/>
          </p:nvPr>
        </p:nvSpPr>
        <p:spPr/>
        <p:txBody>
          <a:bodyPr/>
          <a:lstStyle/>
          <a:p>
            <a:r>
              <a:rPr lang="el-GR" altLang="el-GR" smtClean="0"/>
              <a:t>Οι βοηθητικές μέθοδοι μας βοηθούν, αλλά ο πελάτης εξακολουθεί να έχει πρόσβαση στη συλλογή μέσω του παρακάτω κώδικα:</a:t>
            </a:r>
            <a:br>
              <a:rPr lang="el-GR" altLang="el-GR" smtClean="0"/>
            </a:br>
            <a:r>
              <a:rPr lang="el-GR" altLang="el-GR" smtClean="0"/>
              <a:t/>
            </a:r>
            <a:br>
              <a:rPr lang="el-GR" altLang="el-GR" smtClean="0"/>
            </a:br>
            <a:r>
              <a:rPr lang="el-GR" altLang="el-GR" smtClean="0"/>
              <a:t>Set&lt;Item&gt; myItems = oneBook.getItems()</a:t>
            </a:r>
            <a:br>
              <a:rPr lang="el-GR" altLang="el-GR" smtClean="0"/>
            </a:br>
            <a:r>
              <a:rPr lang="el-GR" altLang="el-GR" smtClean="0"/>
              <a:t>myItems.add(aSecondItem)</a:t>
            </a:r>
            <a:br>
              <a:rPr lang="el-GR" altLang="el-GR" smtClean="0"/>
            </a:br>
            <a:endParaRPr lang="el-GR" altLang="el-GR" smtClean="0"/>
          </a:p>
          <a:p>
            <a:r>
              <a:rPr lang="el-GR" altLang="el-GR" smtClean="0"/>
              <a:t>Μπορεί επομένως ο πελάτης να προσθέσει απευθείας αντικείμενα στη συλλογή, χωρίς να χρησιμοποιήσει τις βοηθητικές μεθόδους. Θα επιθυμούσαμε επομένως να ενθυλακώσουμε πλήρως τη συλλογή και να εξαναγκάσουμε τους πελάτες της κλάσης Book να χρησιμοποιήσουν τις βοηθητικές μεθόδους addItem και removeItem. </a:t>
            </a:r>
          </a:p>
          <a:p>
            <a:endParaRPr lang="en-US" altLang="el-GR"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mtClean="0"/>
              <a:t>συλλογές</a:t>
            </a:r>
            <a:endParaRPr lang="en-US" altLang="el-GR" smtClean="0"/>
          </a:p>
        </p:txBody>
      </p:sp>
      <p:sp>
        <p:nvSpPr>
          <p:cNvPr id="36867" name="2 - Θέση περιεχομένου"/>
          <p:cNvSpPr>
            <a:spLocks noGrp="1"/>
          </p:cNvSpPr>
          <p:nvPr>
            <p:ph idx="1"/>
          </p:nvPr>
        </p:nvSpPr>
        <p:spPr/>
        <p:txBody>
          <a:bodyPr/>
          <a:lstStyle/>
          <a:p>
            <a:r>
              <a:rPr lang="el-GR" altLang="el-GR" smtClean="0"/>
              <a:t>Η ενθυλάκωση αυτή γίνεται με την επιστροφή αντιγράφου της συλλογής και όχι την ίδια τη συλλογή. Αυτό επιτυγχάνεται με την τροποποίηση της μεθόδου getItems παρακάτω: </a:t>
            </a:r>
            <a:br>
              <a:rPr lang="el-GR" altLang="el-GR" smtClean="0"/>
            </a:br>
            <a:r>
              <a:rPr lang="el-GR" altLang="el-GR" smtClean="0"/>
              <a:t/>
            </a:r>
            <a:br>
              <a:rPr lang="el-GR" altLang="el-GR" smtClean="0"/>
            </a:br>
            <a:r>
              <a:rPr lang="el-GR" altLang="el-GR" smtClean="0"/>
              <a:t>public Set&lt;Item&gt; getItems() {  </a:t>
            </a:r>
            <a:br>
              <a:rPr lang="el-GR" altLang="el-GR" smtClean="0"/>
            </a:br>
            <a:r>
              <a:rPr lang="el-GR" altLang="el-GR" smtClean="0"/>
              <a:t>	return new HashSet&lt;Item&gt;(items);</a:t>
            </a:r>
          </a:p>
          <a:p>
            <a:pPr>
              <a:buFont typeface="Arial" panose="020B0604020202020204" pitchFamily="34" charset="0"/>
              <a:buNone/>
            </a:pPr>
            <a:r>
              <a:rPr lang="el-GR" altLang="el-GR" smtClean="0"/>
              <a:t>	}</a:t>
            </a:r>
          </a:p>
          <a:p>
            <a:endParaRPr lang="el-GR" altLang="el-GR" smtClean="0"/>
          </a:p>
          <a:p>
            <a:r>
              <a:rPr lang="el-GR" altLang="el-GR" smtClean="0"/>
              <a:t>Η getItems επιστρέφει πλέον αντίγραφα της συλλογής items και όχι την ίδια τη συλλογή. Τα αντίγραφα των συλλογών δίνουν πρόσβαση στα αντικείμενα που περιέχουν και αφήνουν φυσικά την πλήρη χρήση τους, όπως για παράδειγμα την τροποποίηση των πεδίων τους. Αυτό που απαγορεύουν είναι η απευθείας πρόσβαση στη συλλογή.</a:t>
            </a:r>
          </a:p>
          <a:p>
            <a:endParaRPr lang="en-US" altLang="el-GR"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r>
              <a:rPr lang="el-GR" altLang="el-GR" smtClean="0"/>
              <a:t>αντίγραφα συλλογών</a:t>
            </a:r>
            <a:endParaRPr lang="en-US" altLang="el-GR" smtClean="0"/>
          </a:p>
        </p:txBody>
      </p:sp>
      <p:pic>
        <p:nvPicPr>
          <p:cNvPr id="37891" name="7 - Θέση περιεχομένου" descr="08_036_ΑντιγραφήΣυλλογών.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403350" y="1268413"/>
            <a:ext cx="6408738" cy="3943350"/>
          </a:xfr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r>
              <a:rPr lang="el-GR" altLang="el-GR" smtClean="0"/>
              <a:t>αντίγραφα συλλογών</a:t>
            </a:r>
            <a:endParaRPr lang="en-US" altLang="el-GR" smtClean="0"/>
          </a:p>
        </p:txBody>
      </p:sp>
      <p:sp>
        <p:nvSpPr>
          <p:cNvPr id="38915" name="2 - Θέση περιεχομένου"/>
          <p:cNvSpPr>
            <a:spLocks noGrp="1"/>
          </p:cNvSpPr>
          <p:nvPr>
            <p:ph idx="1"/>
          </p:nvPr>
        </p:nvSpPr>
        <p:spPr/>
        <p:txBody>
          <a:bodyPr/>
          <a:lstStyle/>
          <a:p>
            <a:r>
              <a:rPr lang="el-GR" altLang="el-GR" smtClean="0"/>
              <a:t>Το σχήμα παρουσιάζει την εικόνα ενός αντιγράφου της συλλογής. Εάν υποθέσουμε ότι έχουμε τον κώδικα:</a:t>
            </a:r>
            <a:br>
              <a:rPr lang="el-GR" altLang="el-GR" smtClean="0"/>
            </a:br>
            <a:r>
              <a:rPr lang="el-GR" altLang="el-GR" smtClean="0"/>
              <a:t/>
            </a:r>
            <a:br>
              <a:rPr lang="el-GR" altLang="el-GR" smtClean="0"/>
            </a:br>
            <a:r>
              <a:rPr lang="el-GR" altLang="el-GR" smtClean="0"/>
              <a:t>Set&lt;Item&gt; myItems = oneBook.getItems();</a:t>
            </a:r>
            <a:br>
              <a:rPr lang="el-GR" altLang="el-GR" smtClean="0"/>
            </a:br>
            <a:r>
              <a:rPr lang="el-GR" altLang="el-GR" smtClean="0"/>
              <a:t/>
            </a:r>
            <a:br>
              <a:rPr lang="el-GR" altLang="el-GR" smtClean="0"/>
            </a:br>
            <a:r>
              <a:rPr lang="el-GR" altLang="el-GR" smtClean="0"/>
              <a:t>τότε η συλλογή myItems είναι το αντίγραφο της συλλογής του αντικειμένου  oneBook. </a:t>
            </a:r>
          </a:p>
          <a:p>
            <a:r>
              <a:rPr lang="el-GR" altLang="el-GR" smtClean="0"/>
              <a:t>Μέσω της συλλογής myItems έχουμε πρόσβαση σε όλα τα αντικείμενα και μπορούμε να αλλάξουμε την κατάστασή τους. Η πρόσθεση και η απομάκρυνση αντικειμένων γίνεται πλέον στο αντίγραφο της συλλογής και όχι στην αρχική. Για να γίνει πρόσθεση ή απομάκρυνση αντικειμένων στην αρχική συλλογή θα πρέπει να χρησιμοποιηθούν οι βοηθητικές μέθοδοι addItem και removeItem.</a:t>
            </a:r>
          </a:p>
          <a:p>
            <a:endParaRPr lang="en-US" altLang="el-GR"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p:txBody>
          <a:bodyPr/>
          <a:lstStyle/>
          <a:p>
            <a:r>
              <a:rPr lang="el-GR" altLang="el-GR" smtClean="0"/>
              <a:t>αντίγραφα συλλογών</a:t>
            </a:r>
            <a:endParaRPr lang="en-US" altLang="el-GR" smtClean="0"/>
          </a:p>
        </p:txBody>
      </p:sp>
      <p:sp>
        <p:nvSpPr>
          <p:cNvPr id="39939" name="2 - Θέση περιεχομένου"/>
          <p:cNvSpPr>
            <a:spLocks noGrp="1"/>
          </p:cNvSpPr>
          <p:nvPr>
            <p:ph idx="1"/>
          </p:nvPr>
        </p:nvSpPr>
        <p:spPr/>
        <p:txBody>
          <a:bodyPr/>
          <a:lstStyle/>
          <a:p>
            <a:r>
              <a:rPr lang="el-GR" altLang="el-GR" smtClean="0"/>
              <a:t>Έστω για παράδειγμα ο κώδικας: </a:t>
            </a:r>
            <a:br>
              <a:rPr lang="el-GR" altLang="el-GR" smtClean="0"/>
            </a:br>
            <a:r>
              <a:rPr lang="el-GR" altLang="el-GR" smtClean="0"/>
              <a:t/>
            </a:r>
            <a:br>
              <a:rPr lang="el-GR" altLang="el-GR" smtClean="0"/>
            </a:br>
            <a:r>
              <a:rPr lang="el-GR" altLang="el-GR" smtClean="0"/>
              <a:t>oneBook.addItem(oneItem);</a:t>
            </a:r>
            <a:br>
              <a:rPr lang="el-GR" altLang="el-GR" smtClean="0"/>
            </a:br>
            <a:r>
              <a:rPr lang="el-GR" altLang="el-GR" smtClean="0"/>
              <a:t>oneBook.getItems().add(secondItem);</a:t>
            </a:r>
            <a:br>
              <a:rPr lang="el-GR" altLang="el-GR" smtClean="0"/>
            </a:br>
            <a:endParaRPr lang="el-GR" altLang="el-GR" smtClean="0"/>
          </a:p>
          <a:p>
            <a:r>
              <a:rPr lang="el-GR" altLang="el-GR" smtClean="0"/>
              <a:t>Η πρώτη γραμμή του κώδικα θα εισαγάγει το αντικείμενο oneItem στην (ενθυλακωμένη) συλλογή items. Η δεύτερη γραμμή όμως θα εισαγάγει το αντικείμενο secondItem σε αντίγραφο της συλλογής items. Η συλλογή items δε θα αλλάξει.</a:t>
            </a:r>
            <a:endParaRPr lang="en-US" altLang="el-GR"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p:txBody>
          <a:bodyPr/>
          <a:lstStyle/>
          <a:p>
            <a:r>
              <a:rPr lang="el-GR" altLang="el-GR" smtClean="0"/>
              <a:t>συλλογές για πολλαπλότητα πολλά</a:t>
            </a:r>
            <a:endParaRPr lang="en-US" altLang="el-GR" smtClean="0"/>
          </a:p>
        </p:txBody>
      </p:sp>
      <p:sp>
        <p:nvSpPr>
          <p:cNvPr id="40963" name="2 - Θέση περιεχομένου"/>
          <p:cNvSpPr>
            <a:spLocks noGrp="1"/>
          </p:cNvSpPr>
          <p:nvPr>
            <p:ph idx="1"/>
          </p:nvPr>
        </p:nvSpPr>
        <p:spPr/>
        <p:txBody>
          <a:bodyPr/>
          <a:lstStyle/>
          <a:p>
            <a:pPr>
              <a:buFont typeface="Arial" panose="020B0604020202020204" pitchFamily="34" charset="0"/>
              <a:buNone/>
            </a:pPr>
            <a:r>
              <a:rPr lang="el-GR" altLang="el-GR" smtClean="0"/>
              <a:t>Η τελική εικόνα της υλοποίησης γίνεται:</a:t>
            </a:r>
            <a:br>
              <a:rPr lang="el-GR" altLang="el-GR" smtClean="0"/>
            </a:br>
            <a:r>
              <a:rPr lang="en-US" altLang="el-GR" smtClean="0"/>
              <a:t>public class Book {</a:t>
            </a:r>
            <a:br>
              <a:rPr lang="en-US" altLang="el-GR" smtClean="0"/>
            </a:br>
            <a:r>
              <a:rPr lang="en-US" altLang="el-GR" smtClean="0"/>
              <a:t>private Set&lt;Item&gt; items = new HashSet&lt;Item&gt;();</a:t>
            </a:r>
            <a:br>
              <a:rPr lang="en-US" altLang="el-GR" smtClean="0"/>
            </a:br>
            <a:r>
              <a:rPr lang="en-US" altLang="el-GR" smtClean="0"/>
              <a:t/>
            </a:r>
            <a:br>
              <a:rPr lang="en-US" altLang="el-GR" smtClean="0"/>
            </a:br>
            <a:r>
              <a:rPr lang="en-US" altLang="el-GR" smtClean="0"/>
              <a:t>public Set&lt;Item&gt; getItems() { return new HashSet&lt;Item&gt;(items); }</a:t>
            </a:r>
            <a:br>
              <a:rPr lang="en-US" altLang="el-GR" smtClean="0"/>
            </a:br>
            <a:r>
              <a:rPr lang="en-US" altLang="el-GR" smtClean="0"/>
              <a:t/>
            </a:r>
            <a:br>
              <a:rPr lang="en-US" altLang="el-GR" smtClean="0"/>
            </a:br>
            <a:r>
              <a:rPr lang="en-US" altLang="el-GR" smtClean="0"/>
              <a:t>public void addItem(Item item) {</a:t>
            </a:r>
            <a:br>
              <a:rPr lang="en-US" altLang="el-GR" smtClean="0"/>
            </a:br>
            <a:r>
              <a:rPr lang="en-US" altLang="el-GR" smtClean="0"/>
              <a:t>	if (item != null ) {  items.add(item);   }</a:t>
            </a:r>
          </a:p>
          <a:p>
            <a:pPr>
              <a:buFont typeface="Arial" panose="020B0604020202020204" pitchFamily="34" charset="0"/>
              <a:buNone/>
            </a:pPr>
            <a:r>
              <a:rPr lang="en-US" altLang="el-GR" smtClean="0"/>
              <a:t>     }</a:t>
            </a:r>
            <a:br>
              <a:rPr lang="en-US" altLang="el-GR" smtClean="0"/>
            </a:br>
            <a:r>
              <a:rPr lang="en-US" altLang="el-GR" smtClean="0"/>
              <a:t/>
            </a:r>
            <a:br>
              <a:rPr lang="en-US" altLang="el-GR" smtClean="0"/>
            </a:br>
            <a:r>
              <a:rPr lang="en-US" altLang="el-GR" smtClean="0"/>
              <a:t>public void removeItem(Item item) {</a:t>
            </a:r>
            <a:br>
              <a:rPr lang="en-US" altLang="el-GR" smtClean="0"/>
            </a:br>
            <a:r>
              <a:rPr lang="en-US" altLang="el-GR" smtClean="0"/>
              <a:t>	if (item != null) {  items.remove(item);  } </a:t>
            </a:r>
          </a:p>
          <a:p>
            <a:pPr>
              <a:buFont typeface="Arial" panose="020B0604020202020204" pitchFamily="34" charset="0"/>
              <a:buNone/>
            </a:pPr>
            <a:r>
              <a:rPr lang="en-US" altLang="el-GR" smtClean="0"/>
              <a:t>	}</a:t>
            </a:r>
          </a:p>
          <a:p>
            <a:pPr>
              <a:buFont typeface="Arial" panose="020B0604020202020204" pitchFamily="34" charset="0"/>
              <a:buNone/>
            </a:pPr>
            <a:r>
              <a:rPr lang="en-US" altLang="el-GR" smtClean="0"/>
              <a:t> }</a:t>
            </a:r>
            <a:br>
              <a:rPr lang="en-US" altLang="el-GR" smtClean="0"/>
            </a:br>
            <a:endParaRPr lang="en-US" altLang="el-GR" smtClean="0"/>
          </a:p>
          <a:p>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altLang="el-GR" smtClean="0"/>
              <a:t>από το σχέδιο στον κώδικα</a:t>
            </a:r>
            <a:endParaRPr lang="en-US" altLang="el-GR" smtClean="0"/>
          </a:p>
        </p:txBody>
      </p:sp>
      <p:sp>
        <p:nvSpPr>
          <p:cNvPr id="15363" name="2 - Θέση περιεχομένου"/>
          <p:cNvSpPr>
            <a:spLocks noGrp="1"/>
          </p:cNvSpPr>
          <p:nvPr>
            <p:ph idx="1"/>
          </p:nvPr>
        </p:nvSpPr>
        <p:spPr/>
        <p:txBody>
          <a:bodyPr/>
          <a:lstStyle/>
          <a:p>
            <a:pPr eaLnBrk="1" hangingPunct="1"/>
            <a:r>
              <a:rPr lang="el-GR" altLang="el-GR" smtClean="0"/>
              <a:t>Όταν ο σχεδιαστής του λογισμικού προσεγγίζει τη σχεδίαση των βασικών δομικών μονάδων του λογισμικού, επικοινωνεί τις σχεδιαστικές του επιλογές στον προγραμματιστή. </a:t>
            </a:r>
          </a:p>
          <a:p>
            <a:pPr eaLnBrk="1" hangingPunct="1"/>
            <a:r>
              <a:rPr lang="el-GR" altLang="el-GR" smtClean="0"/>
              <a:t>Επειδή ακριβώς η σχεδίαση με τα διαγράμματα κλάσεων της UML είναι πολύ κοντά και στον προγραμματισμό, ο σχεδιαστής του λογισμικού θα πρέπει να γνωρίζει πώς μεταφέρεται το σχέδιο στον κώδικα. </a:t>
            </a:r>
          </a:p>
          <a:p>
            <a:pPr eaLnBrk="1" hangingPunct="1"/>
            <a:r>
              <a:rPr lang="el-GR" altLang="el-GR" smtClean="0"/>
              <a:t>Επίσης, θα πρέπει σε περιπτώσεις όπου η UML αφήνει περιθώρια ερμηνειών των στοιχείων μοντελοποίησης, να υπάρξει μία εκ των προτέρων συμφωνία μεταξύ σχεδιαστή και του προγραμματιστή για την ερμηνεία τους.</a:t>
            </a:r>
          </a:p>
          <a:p>
            <a:pPr eaLnBrk="1" hangingPunct="1"/>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κλάσεις</a:t>
            </a:r>
            <a:endParaRPr lang="en-US" altLang="el-GR" smtClean="0"/>
          </a:p>
        </p:txBody>
      </p:sp>
      <p:sp>
        <p:nvSpPr>
          <p:cNvPr id="16387" name="2 - Θέση περιεχομένου"/>
          <p:cNvSpPr>
            <a:spLocks noGrp="1"/>
          </p:cNvSpPr>
          <p:nvPr>
            <p:ph idx="1"/>
          </p:nvPr>
        </p:nvSpPr>
        <p:spPr>
          <a:xfrm>
            <a:off x="3995738" y="1052513"/>
            <a:ext cx="4691062" cy="5256212"/>
          </a:xfrm>
        </p:spPr>
        <p:txBody>
          <a:bodyPr/>
          <a:lstStyle/>
          <a:p>
            <a:pPr>
              <a:buFont typeface="Arial" panose="020B0604020202020204" pitchFamily="34" charset="0"/>
              <a:buNone/>
            </a:pPr>
            <a:r>
              <a:rPr lang="en-US" altLang="el-GR" sz="1800" smtClean="0"/>
              <a:t>public class Employee {</a:t>
            </a:r>
            <a:br>
              <a:rPr lang="en-US" altLang="el-GR" sz="1800" smtClean="0"/>
            </a:br>
            <a:r>
              <a:rPr lang="en-US" altLang="el-GR" sz="1800" smtClean="0"/>
              <a:t>private static int lastEmpId ;</a:t>
            </a:r>
            <a:br>
              <a:rPr lang="en-US" altLang="el-GR" sz="1800" smtClean="0"/>
            </a:br>
            <a:r>
              <a:rPr lang="en-US" altLang="el-GR" sz="1800" smtClean="0"/>
              <a:t>protected int Id;</a:t>
            </a:r>
            <a:br>
              <a:rPr lang="en-US" altLang="el-GR" sz="1800" smtClean="0"/>
            </a:br>
            <a:r>
              <a:rPr lang="en-US" altLang="el-GR" sz="1800" smtClean="0"/>
              <a:t>private String firstName;</a:t>
            </a:r>
            <a:br>
              <a:rPr lang="en-US" altLang="el-GR" sz="1800" smtClean="0"/>
            </a:br>
            <a:r>
              <a:rPr lang="en-US" altLang="el-GR" sz="1800" smtClean="0"/>
              <a:t>private String lastName;</a:t>
            </a:r>
          </a:p>
          <a:p>
            <a:pPr>
              <a:buFont typeface="Arial" panose="020B0604020202020204" pitchFamily="34" charset="0"/>
              <a:buNone/>
            </a:pPr>
            <a:r>
              <a:rPr lang="en-US" altLang="el-GR" sz="1800" smtClean="0"/>
              <a:t/>
            </a:r>
            <a:br>
              <a:rPr lang="en-US" altLang="el-GR" sz="1800" smtClean="0"/>
            </a:br>
            <a:r>
              <a:rPr lang="en-US" altLang="el-GR" sz="1800" smtClean="0"/>
              <a:t>public final int maxNumberOfPhones = 2;</a:t>
            </a:r>
            <a:br>
              <a:rPr lang="en-US" altLang="el-GR" sz="1800" smtClean="0"/>
            </a:br>
            <a:r>
              <a:rPr lang="en-US" altLang="el-GR" sz="1800" smtClean="0"/>
              <a:t>private String[] phoneNumbers = new </a:t>
            </a:r>
          </a:p>
          <a:p>
            <a:pPr>
              <a:buFont typeface="Arial" panose="020B0604020202020204" pitchFamily="34" charset="0"/>
              <a:buNone/>
            </a:pPr>
            <a:r>
              <a:rPr lang="en-US" altLang="el-GR" sz="1800" smtClean="0"/>
              <a:t>String</a:t>
            </a:r>
            <a:r>
              <a:rPr lang="el-GR" altLang="el-GR" sz="1800" smtClean="0"/>
              <a:t> </a:t>
            </a:r>
            <a:r>
              <a:rPr lang="en-US" altLang="el-GR" sz="1800" smtClean="0"/>
              <a:t>[maxNumberOfPhones];</a:t>
            </a:r>
            <a:br>
              <a:rPr lang="en-US" altLang="el-GR" sz="1800" smtClean="0"/>
            </a:br>
            <a:endParaRPr lang="en-US" altLang="el-GR" sz="1800" smtClean="0"/>
          </a:p>
          <a:p>
            <a:pPr>
              <a:buFont typeface="Arial" panose="020B0604020202020204" pitchFamily="34" charset="0"/>
              <a:buNone/>
            </a:pPr>
            <a:r>
              <a:rPr lang="en-US" altLang="el-GR" sz="1800" smtClean="0"/>
              <a:t>     public String getFirstName() {}</a:t>
            </a:r>
            <a:br>
              <a:rPr lang="en-US" altLang="el-GR" sz="1800" smtClean="0"/>
            </a:br>
            <a:r>
              <a:rPr lang="en-US" altLang="el-GR" sz="1800" smtClean="0"/>
              <a:t>public void setFistName(String firstName) {}</a:t>
            </a:r>
            <a:br>
              <a:rPr lang="en-US" altLang="el-GR" sz="1800" smtClean="0"/>
            </a:br>
            <a:r>
              <a:rPr lang="en-US" altLang="el-GR" sz="1800" smtClean="0"/>
              <a:t>public String getLastName() {}</a:t>
            </a:r>
            <a:br>
              <a:rPr lang="en-US" altLang="el-GR" sz="1800" smtClean="0"/>
            </a:br>
            <a:r>
              <a:rPr lang="en-US" altLang="el-GR" sz="1800" smtClean="0"/>
              <a:t>public void setLastName(String lastName){}</a:t>
            </a:r>
            <a:br>
              <a:rPr lang="en-US" altLang="el-GR" sz="1800" smtClean="0"/>
            </a:br>
            <a:r>
              <a:rPr lang="en-US" altLang="el-GR" sz="1800" smtClean="0"/>
              <a:t>public void paySalary(Month month){}</a:t>
            </a:r>
            <a:br>
              <a:rPr lang="en-US" altLang="el-GR" sz="1800" smtClean="0"/>
            </a:br>
            <a:r>
              <a:rPr lang="en-US" altLang="el-GR" sz="1800" smtClean="0"/>
              <a:t>protected void calculateSalary(Month month) {}</a:t>
            </a:r>
            <a:br>
              <a:rPr lang="en-US" altLang="el-GR" sz="1800" smtClean="0"/>
            </a:br>
            <a:r>
              <a:rPr lang="en-US" altLang="el-GR" sz="1800" smtClean="0"/>
              <a:t>public static int nextEmployeeId(){}</a:t>
            </a:r>
          </a:p>
          <a:p>
            <a:pPr>
              <a:buFont typeface="Arial" panose="020B0604020202020204" pitchFamily="34" charset="0"/>
              <a:buNone/>
            </a:pPr>
            <a:r>
              <a:rPr lang="en-US" altLang="el-GR" sz="1800" smtClean="0"/>
              <a:t>}</a:t>
            </a:r>
          </a:p>
          <a:p>
            <a:pPr>
              <a:buFont typeface="Arial" panose="020B0604020202020204" pitchFamily="34" charset="0"/>
              <a:buNone/>
            </a:pPr>
            <a:endParaRPr lang="en-US" altLang="el-GR" sz="1800" smtClean="0"/>
          </a:p>
        </p:txBody>
      </p:sp>
      <p:pic>
        <p:nvPicPr>
          <p:cNvPr id="16388" name="9 - Θέση περιεχομένου" descr="08_016_ΔΤΛειτουργίεςEmploye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052513"/>
            <a:ext cx="3529012" cy="284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κλάσεις</a:t>
            </a:r>
            <a:endParaRPr lang="en-US" altLang="el-GR" smtClean="0"/>
          </a:p>
        </p:txBody>
      </p:sp>
      <p:sp>
        <p:nvSpPr>
          <p:cNvPr id="17411" name="2 - Θέση περιεχομένου"/>
          <p:cNvSpPr>
            <a:spLocks noGrp="1"/>
          </p:cNvSpPr>
          <p:nvPr>
            <p:ph idx="1"/>
          </p:nvPr>
        </p:nvSpPr>
        <p:spPr/>
        <p:txBody>
          <a:bodyPr/>
          <a:lstStyle/>
          <a:p>
            <a:r>
              <a:rPr lang="el-GR" altLang="el-GR" smtClean="0"/>
              <a:t>Η υλοποίηση των κλάσεων, των ιδιοτήτων και των λειτουργιών της UML είναι σχεδόν αυτόματη διαδικασία. Οι κλάσεις της UML μετατρέπονται σε κλάσεις της Java, οι ιδιότητες γίνονται πεδία και οι λειτουργίες μέθοδοι.</a:t>
            </a:r>
          </a:p>
          <a:p>
            <a:r>
              <a:rPr lang="el-GR" altLang="el-GR" smtClean="0"/>
              <a:t>Ένα σημείο που χρήζει κάποιας προσοχής είναι οι ορατότητες της UML. Οι ορατότητες, όπως ορίζονται στη UML, έχουν όμοια αντιστοιχία με τις ορατότητες της Java με κάποιες λεπτές διαφορές. Για παράδειγμα η προστατευμένη (protected) ορατότητα της Java είναι ταυτόχρονα και ορατότητα πακέτου (package).</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ισότητα αντικειμένων</a:t>
            </a:r>
            <a:endParaRPr lang="en-US" altLang="el-GR" smtClean="0"/>
          </a:p>
        </p:txBody>
      </p:sp>
      <p:sp>
        <p:nvSpPr>
          <p:cNvPr id="18435" name="2 - Θέση περιεχομένου"/>
          <p:cNvSpPr>
            <a:spLocks noGrp="1"/>
          </p:cNvSpPr>
          <p:nvPr>
            <p:ph idx="1"/>
          </p:nvPr>
        </p:nvSpPr>
        <p:spPr>
          <a:xfrm>
            <a:off x="457200" y="4149725"/>
            <a:ext cx="8229600" cy="2159000"/>
          </a:xfrm>
        </p:spPr>
        <p:txBody>
          <a:bodyPr/>
          <a:lstStyle/>
          <a:p>
            <a:pPr>
              <a:buFont typeface="Arial" panose="020B0604020202020204" pitchFamily="34" charset="0"/>
              <a:buNone/>
            </a:pPr>
            <a:r>
              <a:rPr lang="en-US" altLang="el-GR" smtClean="0"/>
              <a:t>University a = new University();</a:t>
            </a:r>
          </a:p>
          <a:p>
            <a:pPr>
              <a:buFont typeface="Arial" panose="020B0604020202020204" pitchFamily="34" charset="0"/>
              <a:buNone/>
            </a:pPr>
            <a:r>
              <a:rPr lang="en-US" altLang="el-GR" smtClean="0"/>
              <a:t>a.setName("AUEB");</a:t>
            </a:r>
          </a:p>
          <a:p>
            <a:pPr>
              <a:buFont typeface="Arial" panose="020B0604020202020204" pitchFamily="34" charset="0"/>
              <a:buNone/>
            </a:pPr>
            <a:r>
              <a:rPr lang="en-US" altLang="el-GR" smtClean="0"/>
              <a:t>University b = a;</a:t>
            </a:r>
          </a:p>
          <a:p>
            <a:endParaRPr lang="en-US" altLang="el-GR" smtClean="0"/>
          </a:p>
        </p:txBody>
      </p:sp>
      <p:pic>
        <p:nvPicPr>
          <p:cNvPr id="18436" name="8 - Θέση περιεχομένου" descr="08_030_ΑναφορέςστοΊδιοΑντικείμενο.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981075"/>
            <a:ext cx="5224463"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ισότητα αντικειμένων</a:t>
            </a:r>
            <a:endParaRPr lang="en-US" altLang="el-GR" smtClean="0"/>
          </a:p>
        </p:txBody>
      </p:sp>
      <p:sp>
        <p:nvSpPr>
          <p:cNvPr id="19459" name="2 - Θέση περιεχομένου"/>
          <p:cNvSpPr>
            <a:spLocks noGrp="1"/>
          </p:cNvSpPr>
          <p:nvPr>
            <p:ph idx="1"/>
          </p:nvPr>
        </p:nvSpPr>
        <p:spPr>
          <a:xfrm>
            <a:off x="457200" y="4365625"/>
            <a:ext cx="8229600" cy="1943100"/>
          </a:xfrm>
        </p:spPr>
        <p:txBody>
          <a:bodyPr/>
          <a:lstStyle/>
          <a:p>
            <a:pPr>
              <a:buFont typeface="Arial" panose="020B0604020202020204" pitchFamily="34" charset="0"/>
              <a:buNone/>
            </a:pPr>
            <a:r>
              <a:rPr lang="el-GR" altLang="el-GR" smtClean="0"/>
              <a:t>University a = new University();</a:t>
            </a:r>
          </a:p>
          <a:p>
            <a:pPr>
              <a:buFont typeface="Arial" panose="020B0604020202020204" pitchFamily="34" charset="0"/>
              <a:buNone/>
            </a:pPr>
            <a:r>
              <a:rPr lang="el-GR" altLang="el-GR" smtClean="0"/>
              <a:t>a.setName("AUEB");</a:t>
            </a:r>
          </a:p>
          <a:p>
            <a:pPr>
              <a:buFont typeface="Arial" panose="020B0604020202020204" pitchFamily="34" charset="0"/>
              <a:buNone/>
            </a:pPr>
            <a:r>
              <a:rPr lang="el-GR" altLang="el-GR" smtClean="0"/>
              <a:t>University b = new University();</a:t>
            </a:r>
          </a:p>
          <a:p>
            <a:pPr>
              <a:buFont typeface="Arial" panose="020B0604020202020204" pitchFamily="34" charset="0"/>
              <a:buNone/>
            </a:pPr>
            <a:r>
              <a:rPr lang="el-GR" altLang="el-GR" smtClean="0"/>
              <a:t>b.setName("AUEB”);</a:t>
            </a:r>
          </a:p>
          <a:p>
            <a:pPr>
              <a:buFont typeface="Arial" panose="020B0604020202020204" pitchFamily="34" charset="0"/>
              <a:buNone/>
            </a:pPr>
            <a:endParaRPr lang="en-US" altLang="el-GR" smtClean="0"/>
          </a:p>
        </p:txBody>
      </p:sp>
      <p:pic>
        <p:nvPicPr>
          <p:cNvPr id="19460" name="8 - Θέση περιεχομένου" descr="08_031_ΑναφορέςσεΔιαφορετικάΑντικείμενα.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84438" y="981075"/>
            <a:ext cx="3155950" cy="324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ισότητα αντικειμένων</a:t>
            </a:r>
            <a:endParaRPr lang="en-US" altLang="el-GR" smtClean="0"/>
          </a:p>
        </p:txBody>
      </p:sp>
      <p:sp>
        <p:nvSpPr>
          <p:cNvPr id="20483" name="2 - Θέση περιεχομένου"/>
          <p:cNvSpPr>
            <a:spLocks noGrp="1"/>
          </p:cNvSpPr>
          <p:nvPr>
            <p:ph idx="1"/>
          </p:nvPr>
        </p:nvSpPr>
        <p:spPr>
          <a:xfrm>
            <a:off x="4500563" y="1052513"/>
            <a:ext cx="4186237" cy="5256212"/>
          </a:xfrm>
        </p:spPr>
        <p:txBody>
          <a:bodyPr/>
          <a:lstStyle/>
          <a:p>
            <a:pPr>
              <a:buFont typeface="Arial" panose="020B0604020202020204" pitchFamily="34" charset="0"/>
              <a:buNone/>
            </a:pPr>
            <a:r>
              <a:rPr lang="el-GR" altLang="el-GR" smtClean="0"/>
              <a:t>Όταν συγκρίνουμε δύο αναφορές σε αντικείμενα  απλών τύπων, πχ ημερομηνιών, μας ενδιαφέρει εάν οι δύο αναφορές αναφέρονται στις ίδιες ημερομηνίες. Θέλουμε επομένως σύγκριση βάσει των τιμών και όχι βάσει των ταυτοτήτων των αντικειμένων. </a:t>
            </a:r>
          </a:p>
          <a:p>
            <a:pPr>
              <a:buFont typeface="Arial" panose="020B0604020202020204" pitchFamily="34" charset="0"/>
              <a:buNone/>
            </a:pPr>
            <a:endParaRPr lang="en-US" altLang="el-GR" smtClean="0"/>
          </a:p>
        </p:txBody>
      </p:sp>
      <p:pic>
        <p:nvPicPr>
          <p:cNvPr id="20484" name="8 - Θέση περιεχομένου" descr="08_032_ΑναφορέςσεΗμερομηνία.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196975"/>
            <a:ext cx="3455988"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αντικείμενα τιμές</a:t>
            </a:r>
            <a:endParaRPr lang="en-US" altLang="el-GR" smtClean="0"/>
          </a:p>
        </p:txBody>
      </p:sp>
      <p:sp>
        <p:nvSpPr>
          <p:cNvPr id="21507" name="2 - Θέση περιεχομένου"/>
          <p:cNvSpPr>
            <a:spLocks noGrp="1"/>
          </p:cNvSpPr>
          <p:nvPr>
            <p:ph idx="1"/>
          </p:nvPr>
        </p:nvSpPr>
        <p:spPr/>
        <p:txBody>
          <a:bodyPr/>
          <a:lstStyle/>
          <a:p>
            <a:r>
              <a:rPr lang="el-GR" altLang="el-GR" smtClean="0"/>
              <a:t>Η ισότητα καθορίζεται βάσει της κατάστασης (τιμές των πεδίων) και όχι βάσει ταυτότητας.</a:t>
            </a:r>
          </a:p>
          <a:p>
            <a:r>
              <a:rPr lang="el-GR" altLang="el-GR" smtClean="0"/>
              <a:t>Είναι κατά κανόνα αμετάβλητες κλάσεις. Μετά τη δημιουργία των αντικειμένων δεν αλλάζει η κατάστασή τους.</a:t>
            </a:r>
          </a:p>
          <a:p>
            <a:r>
              <a:rPr lang="el-GR" altLang="el-GR" smtClean="0"/>
              <a:t>Οι πράξεις επί των αντικειμένων δεν αλλάζει την κατάστασή τους αλλά επιστρέψουν νέα αντικείμενα.</a:t>
            </a:r>
          </a:p>
          <a:p>
            <a:r>
              <a:rPr lang="el-GR" altLang="el-GR" smtClean="0"/>
              <a:t>Για το ζήτημα της ισότητας πρέπει να επαναορίσουμε τις μεθόδους </a:t>
            </a:r>
            <a:r>
              <a:rPr lang="en-US" altLang="el-GR" smtClean="0"/>
              <a:t>equals </a:t>
            </a:r>
            <a:r>
              <a:rPr lang="el-GR" altLang="el-GR" smtClean="0"/>
              <a:t>και </a:t>
            </a:r>
            <a:r>
              <a:rPr lang="en-US" altLang="el-GR" smtClean="0"/>
              <a:t>hashCode.</a:t>
            </a:r>
            <a:endParaRPr lang="el-GR"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917</Words>
  <Application>Microsoft Office PowerPoint</Application>
  <PresentationFormat>Προβολή στην οθόνη (4:3)</PresentationFormat>
  <Paragraphs>144</Paragraphs>
  <Slides>28</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28</vt:i4>
      </vt:variant>
    </vt:vector>
  </HeadingPairs>
  <TitlesOfParts>
    <vt:vector size="31" baseType="lpstr">
      <vt:lpstr>Arial</vt:lpstr>
      <vt:lpstr>Calibri</vt:lpstr>
      <vt:lpstr>Θέμα του Office</vt:lpstr>
      <vt:lpstr>Από τη UML στον Κώδικα</vt:lpstr>
      <vt:lpstr>περιεχόμενα παρουσίασης</vt:lpstr>
      <vt:lpstr>από το σχέδιο στον κώδικα</vt:lpstr>
      <vt:lpstr>κλάσεις</vt:lpstr>
      <vt:lpstr>κλάσεις</vt:lpstr>
      <vt:lpstr>ισότητα αντικειμένων</vt:lpstr>
      <vt:lpstr>ισότητα αντικειμένων</vt:lpstr>
      <vt:lpstr>ισότητα αντικειμένων</vt:lpstr>
      <vt:lpstr>αντικείμενα τιμές</vt:lpstr>
      <vt:lpstr>παράδειγμα: κλάση ZipCode</vt:lpstr>
      <vt:lpstr>η μέθοδος eqauls της κλάσης ZipCode</vt:lpstr>
      <vt:lpstr>Η μέθοδος hashCode της κλάσης ZipCode</vt:lpstr>
      <vt:lpstr>συσχετίσεις</vt:lpstr>
      <vt:lpstr>μονόδρομες συσχετίσεις πολλαπλότητας «ένα»</vt:lpstr>
      <vt:lpstr>μονόδρομες συσχετίσεις πολλαπλότητας «ένα»</vt:lpstr>
      <vt:lpstr>μονόδρομες συσχετίσεις πολλαπλότητας «πολλά»</vt:lpstr>
      <vt:lpstr>μονόδρομες συσχετίσεις πολλαπλότητας «πολλά»</vt:lpstr>
      <vt:lpstr>συλλογές</vt:lpstr>
      <vt:lpstr>συλλογές</vt:lpstr>
      <vt:lpstr>συλλογές</vt:lpstr>
      <vt:lpstr>συλλογές</vt:lpstr>
      <vt:lpstr>συλλογές</vt:lpstr>
      <vt:lpstr>συλλογές</vt:lpstr>
      <vt:lpstr>συλλογές</vt:lpstr>
      <vt:lpstr>αντίγραφα συλλογών</vt:lpstr>
      <vt:lpstr>αντίγραφα συλλογών</vt:lpstr>
      <vt:lpstr>αντίγραφα συλλογών</vt:lpstr>
      <vt:lpstr>συλλογές για πολλαπλότητα πολλά</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22</cp:revision>
  <dcterms:created xsi:type="dcterms:W3CDTF">2012-08-02T15:55:49Z</dcterms:created>
  <dcterms:modified xsi:type="dcterms:W3CDTF">2021-10-17T14:13:29Z</dcterms:modified>
</cp:coreProperties>
</file>