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DC9016"/>
    <a:srgbClr val="FC591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7" d="100"/>
          <a:sy n="87" d="100"/>
        </p:scale>
        <p:origin x="1092" y="9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1 - Τίτλος"/>
          <p:cNvSpPr>
            <a:spLocks noGrp="1"/>
          </p:cNvSpPr>
          <p:nvPr>
            <p:ph type="ctrTitle"/>
          </p:nvPr>
        </p:nvSpPr>
        <p:spPr>
          <a:xfrm>
            <a:off x="685800" y="2130425"/>
            <a:ext cx="7772400" cy="1470025"/>
          </a:xfrm>
        </p:spPr>
        <p:txBody>
          <a:bodyPr/>
          <a:lstStyle>
            <a:lvl1pPr algn="ctr">
              <a:defRPr sz="3600"/>
            </a:lvl1pPr>
          </a:lstStyle>
          <a:p>
            <a:r>
              <a:rPr lang="el-GR" dirty="0" err="1" smtClean="0"/>
              <a:t>Kλικ</a:t>
            </a:r>
            <a:r>
              <a:rPr lang="el-GR" dirty="0" smtClean="0"/>
              <a:t> για επεξεργασία του τίτλου</a:t>
            </a:r>
            <a:endParaRPr lang="en-US" dirty="0"/>
          </a:p>
        </p:txBody>
      </p:sp>
      <p:sp>
        <p:nvSpPr>
          <p:cNvPr id="3" name="2 - Υπότιτλος"/>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smtClean="0"/>
              <a:t>Κάντε κλικ για να επεξεργαστείτε τον υπότιτλο του υποδείγματος</a:t>
            </a:r>
            <a:endParaRPr lang="en-US"/>
          </a:p>
        </p:txBody>
      </p:sp>
      <p:sp>
        <p:nvSpPr>
          <p:cNvPr id="4" name="3 - Θέση ημερομηνίας"/>
          <p:cNvSpPr>
            <a:spLocks noGrp="1"/>
          </p:cNvSpPr>
          <p:nvPr>
            <p:ph type="dt" sz="half" idx="10"/>
          </p:nvPr>
        </p:nvSpPr>
        <p:spPr>
          <a:xfrm>
            <a:off x="457200" y="6356350"/>
            <a:ext cx="2133600" cy="365125"/>
          </a:xfrm>
          <a:prstGeom prst="rect">
            <a:avLst/>
          </a:prstGeom>
        </p:spPr>
        <p:txBody>
          <a:bodyPr/>
          <a:lstStyle>
            <a:lvl1pPr eaLnBrk="1" fontAlgn="auto" hangingPunct="1">
              <a:spcBef>
                <a:spcPts val="0"/>
              </a:spcBef>
              <a:spcAft>
                <a:spcPts val="0"/>
              </a:spcAft>
              <a:defRPr>
                <a:latin typeface="+mn-lt"/>
                <a:cs typeface="+mn-cs"/>
              </a:defRPr>
            </a:lvl1pPr>
          </a:lstStyle>
          <a:p>
            <a:pPr>
              <a:defRPr/>
            </a:pPr>
            <a:fld id="{B6F2A865-A4D2-4009-8B73-722D9029B04E}" type="datetimeFigureOut">
              <a:rPr lang="en-US"/>
              <a:pPr>
                <a:defRPr/>
              </a:pPr>
              <a:t>10/17/2021</a:t>
            </a:fld>
            <a:endParaRPr lang="en-US"/>
          </a:p>
        </p:txBody>
      </p:sp>
      <p:sp>
        <p:nvSpPr>
          <p:cNvPr id="5" name="4 - Θέση υποσέλιδου"/>
          <p:cNvSpPr>
            <a:spLocks noGrp="1"/>
          </p:cNvSpPr>
          <p:nvPr>
            <p:ph type="ftr" sz="quarter" idx="11"/>
          </p:nvPr>
        </p:nvSpPr>
        <p:spPr>
          <a:xfrm>
            <a:off x="3124200" y="6356350"/>
            <a:ext cx="2895600" cy="365125"/>
          </a:xfrm>
          <a:prstGeom prst="rect">
            <a:avLst/>
          </a:prstGeom>
        </p:spPr>
        <p:txBody>
          <a:bodyPr/>
          <a:lstStyle>
            <a:lvl1pPr eaLnBrk="1" fontAlgn="auto" hangingPunct="1">
              <a:spcBef>
                <a:spcPts val="0"/>
              </a:spcBef>
              <a:spcAft>
                <a:spcPts val="0"/>
              </a:spcAft>
              <a:defRPr>
                <a:latin typeface="+mn-lt"/>
                <a:cs typeface="+mn-cs"/>
              </a:defRPr>
            </a:lvl1pPr>
          </a:lstStyle>
          <a:p>
            <a:pPr>
              <a:defRPr/>
            </a:pPr>
            <a:endParaRPr lang="en-US"/>
          </a:p>
        </p:txBody>
      </p:sp>
      <p:sp>
        <p:nvSpPr>
          <p:cNvPr id="6" name="5 - Θέση αριθμού διαφάνειας"/>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eaLnBrk="1" hangingPunct="1">
              <a:defRPr smtClean="0">
                <a:latin typeface="Calibri" panose="020F0502020204030204" pitchFamily="34" charset="0"/>
              </a:defRPr>
            </a:lvl1pPr>
          </a:lstStyle>
          <a:p>
            <a:pPr>
              <a:defRPr/>
            </a:pPr>
            <a:fld id="{A4674952-3A17-4E87-A4F6-9D034A0B8C6A}" type="slidenum">
              <a:rPr lang="en-US" altLang="el-GR"/>
              <a:pPr>
                <a:defRPr/>
              </a:pPr>
              <a:t>‹#›</a:t>
            </a:fld>
            <a:endParaRPr lang="en-US" altLang="el-GR"/>
          </a:p>
        </p:txBody>
      </p:sp>
    </p:spTree>
    <p:extLst>
      <p:ext uri="{BB962C8B-B14F-4D97-AF65-F5344CB8AC3E}">
        <p14:creationId xmlns:p14="http://schemas.microsoft.com/office/powerpoint/2010/main" val="84647644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n-US"/>
          </a:p>
        </p:txBody>
      </p:sp>
      <p:sp>
        <p:nvSpPr>
          <p:cNvPr id="3" name="2 - Θέση κατακόρυφου κειμένου"/>
          <p:cNvSpPr>
            <a:spLocks noGrp="1"/>
          </p:cNvSpPr>
          <p:nvPr>
            <p:ph type="body" orient="vert" idx="1"/>
          </p:nvPr>
        </p:nvSpPr>
        <p:spPr/>
        <p:txBody>
          <a:bodyPr vert="eaVer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
        <p:nvSpPr>
          <p:cNvPr id="4" name="3 - Θέση ημερομηνίας"/>
          <p:cNvSpPr>
            <a:spLocks noGrp="1"/>
          </p:cNvSpPr>
          <p:nvPr>
            <p:ph type="dt" sz="half" idx="10"/>
          </p:nvPr>
        </p:nvSpPr>
        <p:spPr>
          <a:xfrm>
            <a:off x="457200" y="6356350"/>
            <a:ext cx="2133600" cy="365125"/>
          </a:xfrm>
          <a:prstGeom prst="rect">
            <a:avLst/>
          </a:prstGeom>
        </p:spPr>
        <p:txBody>
          <a:bodyPr/>
          <a:lstStyle>
            <a:lvl1pPr eaLnBrk="1" fontAlgn="auto" hangingPunct="1">
              <a:spcBef>
                <a:spcPts val="0"/>
              </a:spcBef>
              <a:spcAft>
                <a:spcPts val="0"/>
              </a:spcAft>
              <a:defRPr>
                <a:latin typeface="+mn-lt"/>
                <a:cs typeface="+mn-cs"/>
              </a:defRPr>
            </a:lvl1pPr>
          </a:lstStyle>
          <a:p>
            <a:pPr>
              <a:defRPr/>
            </a:pPr>
            <a:fld id="{880C9E34-67D3-4C2B-9FF6-4CB5EA7B068A}" type="datetimeFigureOut">
              <a:rPr lang="en-US"/>
              <a:pPr>
                <a:defRPr/>
              </a:pPr>
              <a:t>10/17/2021</a:t>
            </a:fld>
            <a:endParaRPr lang="en-US"/>
          </a:p>
        </p:txBody>
      </p:sp>
      <p:sp>
        <p:nvSpPr>
          <p:cNvPr id="5" name="4 - Θέση υποσέλιδου"/>
          <p:cNvSpPr>
            <a:spLocks noGrp="1"/>
          </p:cNvSpPr>
          <p:nvPr>
            <p:ph type="ftr" sz="quarter" idx="11"/>
          </p:nvPr>
        </p:nvSpPr>
        <p:spPr>
          <a:xfrm>
            <a:off x="3124200" y="6356350"/>
            <a:ext cx="2895600" cy="365125"/>
          </a:xfrm>
          <a:prstGeom prst="rect">
            <a:avLst/>
          </a:prstGeom>
        </p:spPr>
        <p:txBody>
          <a:bodyPr/>
          <a:lstStyle>
            <a:lvl1pPr eaLnBrk="1" fontAlgn="auto" hangingPunct="1">
              <a:spcBef>
                <a:spcPts val="0"/>
              </a:spcBef>
              <a:spcAft>
                <a:spcPts val="0"/>
              </a:spcAft>
              <a:defRPr>
                <a:latin typeface="+mn-lt"/>
                <a:cs typeface="+mn-cs"/>
              </a:defRPr>
            </a:lvl1pPr>
          </a:lstStyle>
          <a:p>
            <a:pPr>
              <a:defRPr/>
            </a:pPr>
            <a:endParaRPr lang="en-US"/>
          </a:p>
        </p:txBody>
      </p:sp>
      <p:sp>
        <p:nvSpPr>
          <p:cNvPr id="6" name="5 - Θέση αριθμού διαφάνειας"/>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eaLnBrk="1" hangingPunct="1">
              <a:defRPr smtClean="0">
                <a:latin typeface="Calibri" panose="020F0502020204030204" pitchFamily="34" charset="0"/>
              </a:defRPr>
            </a:lvl1pPr>
          </a:lstStyle>
          <a:p>
            <a:pPr>
              <a:defRPr/>
            </a:pPr>
            <a:fld id="{54A28D9B-745F-4AC9-8020-DBF5131AE9B7}" type="slidenum">
              <a:rPr lang="en-US" altLang="el-GR"/>
              <a:pPr>
                <a:defRPr/>
              </a:pPr>
              <a:t>‹#›</a:t>
            </a:fld>
            <a:endParaRPr lang="en-US" altLang="el-GR"/>
          </a:p>
        </p:txBody>
      </p:sp>
    </p:spTree>
    <p:extLst>
      <p:ext uri="{BB962C8B-B14F-4D97-AF65-F5344CB8AC3E}">
        <p14:creationId xmlns:p14="http://schemas.microsoft.com/office/powerpoint/2010/main" val="4040950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629400" y="274638"/>
            <a:ext cx="2057400" cy="5851525"/>
          </a:xfrm>
        </p:spPr>
        <p:txBody>
          <a:bodyPr vert="eaVert"/>
          <a:lstStyle/>
          <a:p>
            <a:r>
              <a:rPr lang="el-GR" smtClean="0"/>
              <a:t>Kλικ για επεξεργασία του τίτλου</a:t>
            </a:r>
            <a:endParaRPr lang="en-US"/>
          </a:p>
        </p:txBody>
      </p:sp>
      <p:sp>
        <p:nvSpPr>
          <p:cNvPr id="3" name="2 - Θέση κατακόρυφου κειμένου"/>
          <p:cNvSpPr>
            <a:spLocks noGrp="1"/>
          </p:cNvSpPr>
          <p:nvPr>
            <p:ph type="body" orient="vert" idx="1"/>
          </p:nvPr>
        </p:nvSpPr>
        <p:spPr>
          <a:xfrm>
            <a:off x="457200" y="274638"/>
            <a:ext cx="6019800" cy="5851525"/>
          </a:xfrm>
        </p:spPr>
        <p:txBody>
          <a:bodyPr vert="eaVer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
        <p:nvSpPr>
          <p:cNvPr id="4" name="3 - Θέση ημερομηνίας"/>
          <p:cNvSpPr>
            <a:spLocks noGrp="1"/>
          </p:cNvSpPr>
          <p:nvPr>
            <p:ph type="dt" sz="half" idx="10"/>
          </p:nvPr>
        </p:nvSpPr>
        <p:spPr>
          <a:xfrm>
            <a:off x="457200" y="6356350"/>
            <a:ext cx="2133600" cy="365125"/>
          </a:xfrm>
          <a:prstGeom prst="rect">
            <a:avLst/>
          </a:prstGeom>
        </p:spPr>
        <p:txBody>
          <a:bodyPr/>
          <a:lstStyle>
            <a:lvl1pPr eaLnBrk="1" fontAlgn="auto" hangingPunct="1">
              <a:spcBef>
                <a:spcPts val="0"/>
              </a:spcBef>
              <a:spcAft>
                <a:spcPts val="0"/>
              </a:spcAft>
              <a:defRPr>
                <a:latin typeface="+mn-lt"/>
                <a:cs typeface="+mn-cs"/>
              </a:defRPr>
            </a:lvl1pPr>
          </a:lstStyle>
          <a:p>
            <a:pPr>
              <a:defRPr/>
            </a:pPr>
            <a:fld id="{F45C3F80-E830-4613-AB15-8ED4076B4EA2}" type="datetimeFigureOut">
              <a:rPr lang="en-US"/>
              <a:pPr>
                <a:defRPr/>
              </a:pPr>
              <a:t>10/17/2021</a:t>
            </a:fld>
            <a:endParaRPr lang="en-US"/>
          </a:p>
        </p:txBody>
      </p:sp>
      <p:sp>
        <p:nvSpPr>
          <p:cNvPr id="5" name="4 - Θέση υποσέλιδου"/>
          <p:cNvSpPr>
            <a:spLocks noGrp="1"/>
          </p:cNvSpPr>
          <p:nvPr>
            <p:ph type="ftr" sz="quarter" idx="11"/>
          </p:nvPr>
        </p:nvSpPr>
        <p:spPr>
          <a:xfrm>
            <a:off x="3124200" y="6356350"/>
            <a:ext cx="2895600" cy="365125"/>
          </a:xfrm>
          <a:prstGeom prst="rect">
            <a:avLst/>
          </a:prstGeom>
        </p:spPr>
        <p:txBody>
          <a:bodyPr/>
          <a:lstStyle>
            <a:lvl1pPr eaLnBrk="1" fontAlgn="auto" hangingPunct="1">
              <a:spcBef>
                <a:spcPts val="0"/>
              </a:spcBef>
              <a:spcAft>
                <a:spcPts val="0"/>
              </a:spcAft>
              <a:defRPr>
                <a:latin typeface="+mn-lt"/>
                <a:cs typeface="+mn-cs"/>
              </a:defRPr>
            </a:lvl1pPr>
          </a:lstStyle>
          <a:p>
            <a:pPr>
              <a:defRPr/>
            </a:pPr>
            <a:endParaRPr lang="en-US"/>
          </a:p>
        </p:txBody>
      </p:sp>
      <p:sp>
        <p:nvSpPr>
          <p:cNvPr id="6" name="5 - Θέση αριθμού διαφάνειας"/>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eaLnBrk="1" hangingPunct="1">
              <a:defRPr smtClean="0">
                <a:latin typeface="Calibri" panose="020F0502020204030204" pitchFamily="34" charset="0"/>
              </a:defRPr>
            </a:lvl1pPr>
          </a:lstStyle>
          <a:p>
            <a:pPr>
              <a:defRPr/>
            </a:pPr>
            <a:fld id="{48B876BC-7359-415D-A959-2459402BF225}" type="slidenum">
              <a:rPr lang="en-US" altLang="el-GR"/>
              <a:pPr>
                <a:defRPr/>
              </a:pPr>
              <a:t>‹#›</a:t>
            </a:fld>
            <a:endParaRPr lang="en-US" altLang="el-GR"/>
          </a:p>
        </p:txBody>
      </p:sp>
    </p:spTree>
    <p:extLst>
      <p:ext uri="{BB962C8B-B14F-4D97-AF65-F5344CB8AC3E}">
        <p14:creationId xmlns:p14="http://schemas.microsoft.com/office/powerpoint/2010/main" val="25876015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err="1" smtClean="0"/>
              <a:t>Kλικ</a:t>
            </a:r>
            <a:r>
              <a:rPr lang="el-GR" dirty="0" smtClean="0"/>
              <a:t> για επεξεργασία του τίτλου</a:t>
            </a:r>
            <a:endParaRPr lang="en-US" dirty="0"/>
          </a:p>
        </p:txBody>
      </p:sp>
      <p:sp>
        <p:nvSpPr>
          <p:cNvPr id="3" name="2 - Θέση περιεχομένου"/>
          <p:cNvSpPr>
            <a:spLocks noGrp="1"/>
          </p:cNvSpPr>
          <p:nvPr>
            <p:ph idx="1"/>
          </p:nvPr>
        </p:nvSpPr>
        <p:spPr/>
        <p:txBody>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
        <p:nvSpPr>
          <p:cNvPr id="4" name="3 - Θέση ημερομηνίας"/>
          <p:cNvSpPr>
            <a:spLocks noGrp="1"/>
          </p:cNvSpPr>
          <p:nvPr>
            <p:ph type="dt" sz="half" idx="10"/>
          </p:nvPr>
        </p:nvSpPr>
        <p:spPr>
          <a:xfrm>
            <a:off x="457200" y="6356350"/>
            <a:ext cx="2133600" cy="365125"/>
          </a:xfrm>
          <a:prstGeom prst="rect">
            <a:avLst/>
          </a:prstGeom>
        </p:spPr>
        <p:txBody>
          <a:bodyPr/>
          <a:lstStyle>
            <a:lvl1pPr eaLnBrk="1" fontAlgn="auto" hangingPunct="1">
              <a:spcBef>
                <a:spcPts val="0"/>
              </a:spcBef>
              <a:spcAft>
                <a:spcPts val="0"/>
              </a:spcAft>
              <a:defRPr>
                <a:latin typeface="+mn-lt"/>
                <a:cs typeface="+mn-cs"/>
              </a:defRPr>
            </a:lvl1pPr>
          </a:lstStyle>
          <a:p>
            <a:pPr>
              <a:defRPr/>
            </a:pPr>
            <a:fld id="{226630A5-BE0D-4069-B03A-726D74BFAD76}" type="datetimeFigureOut">
              <a:rPr lang="en-US"/>
              <a:pPr>
                <a:defRPr/>
              </a:pPr>
              <a:t>10/17/2021</a:t>
            </a:fld>
            <a:endParaRPr lang="en-US"/>
          </a:p>
        </p:txBody>
      </p:sp>
      <p:sp>
        <p:nvSpPr>
          <p:cNvPr id="5" name="4 - Θέση υποσέλιδου"/>
          <p:cNvSpPr>
            <a:spLocks noGrp="1"/>
          </p:cNvSpPr>
          <p:nvPr>
            <p:ph type="ftr" sz="quarter" idx="11"/>
          </p:nvPr>
        </p:nvSpPr>
        <p:spPr>
          <a:xfrm>
            <a:off x="3124200" y="6356350"/>
            <a:ext cx="2895600" cy="365125"/>
          </a:xfrm>
          <a:prstGeom prst="rect">
            <a:avLst/>
          </a:prstGeom>
        </p:spPr>
        <p:txBody>
          <a:bodyPr/>
          <a:lstStyle>
            <a:lvl1pPr eaLnBrk="1" fontAlgn="auto" hangingPunct="1">
              <a:spcBef>
                <a:spcPts val="0"/>
              </a:spcBef>
              <a:spcAft>
                <a:spcPts val="0"/>
              </a:spcAft>
              <a:defRPr>
                <a:latin typeface="+mn-lt"/>
                <a:cs typeface="+mn-cs"/>
              </a:defRPr>
            </a:lvl1pPr>
          </a:lstStyle>
          <a:p>
            <a:pPr>
              <a:defRPr/>
            </a:pPr>
            <a:endParaRPr lang="en-US"/>
          </a:p>
        </p:txBody>
      </p:sp>
      <p:sp>
        <p:nvSpPr>
          <p:cNvPr id="6" name="5 - Θέση αριθμού διαφάνειας"/>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eaLnBrk="1" hangingPunct="1">
              <a:defRPr smtClean="0">
                <a:latin typeface="Calibri" panose="020F0502020204030204" pitchFamily="34" charset="0"/>
              </a:defRPr>
            </a:lvl1pPr>
          </a:lstStyle>
          <a:p>
            <a:pPr>
              <a:defRPr/>
            </a:pPr>
            <a:fld id="{A794DBA1-3AFF-454A-B81D-D6C67D0E7003}" type="slidenum">
              <a:rPr lang="en-US" altLang="el-GR"/>
              <a:pPr>
                <a:defRPr/>
              </a:pPr>
              <a:t>‹#›</a:t>
            </a:fld>
            <a:endParaRPr lang="en-US" altLang="el-GR"/>
          </a:p>
        </p:txBody>
      </p:sp>
    </p:spTree>
    <p:extLst>
      <p:ext uri="{BB962C8B-B14F-4D97-AF65-F5344CB8AC3E}">
        <p14:creationId xmlns:p14="http://schemas.microsoft.com/office/powerpoint/2010/main" val="40781953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1 - Τίτλος"/>
          <p:cNvSpPr>
            <a:spLocks noGrp="1"/>
          </p:cNvSpPr>
          <p:nvPr>
            <p:ph type="title"/>
          </p:nvPr>
        </p:nvSpPr>
        <p:spPr>
          <a:xfrm>
            <a:off x="722313" y="4406900"/>
            <a:ext cx="7772400" cy="1362075"/>
          </a:xfrm>
        </p:spPr>
        <p:txBody>
          <a:bodyPr anchor="t"/>
          <a:lstStyle>
            <a:lvl1pPr algn="l">
              <a:defRPr sz="4000" b="1" cap="all"/>
            </a:lvl1pPr>
          </a:lstStyle>
          <a:p>
            <a:r>
              <a:rPr lang="el-GR" smtClean="0"/>
              <a:t>Kλικ για επεξεργασία του τίτλου</a:t>
            </a:r>
            <a:endParaRPr lang="en-US"/>
          </a:p>
        </p:txBody>
      </p:sp>
      <p:sp>
        <p:nvSpPr>
          <p:cNvPr id="3" name="2 - Θέση κειμένου"/>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Kλικ για επεξεργασία των στυλ του υποδείγματος</a:t>
            </a:r>
          </a:p>
        </p:txBody>
      </p:sp>
      <p:sp>
        <p:nvSpPr>
          <p:cNvPr id="4" name="3 - Θέση ημερομηνίας"/>
          <p:cNvSpPr>
            <a:spLocks noGrp="1"/>
          </p:cNvSpPr>
          <p:nvPr>
            <p:ph type="dt" sz="half" idx="10"/>
          </p:nvPr>
        </p:nvSpPr>
        <p:spPr>
          <a:xfrm>
            <a:off x="457200" y="6356350"/>
            <a:ext cx="2133600" cy="365125"/>
          </a:xfrm>
          <a:prstGeom prst="rect">
            <a:avLst/>
          </a:prstGeom>
        </p:spPr>
        <p:txBody>
          <a:bodyPr/>
          <a:lstStyle>
            <a:lvl1pPr eaLnBrk="1" fontAlgn="auto" hangingPunct="1">
              <a:spcBef>
                <a:spcPts val="0"/>
              </a:spcBef>
              <a:spcAft>
                <a:spcPts val="0"/>
              </a:spcAft>
              <a:defRPr>
                <a:latin typeface="+mn-lt"/>
                <a:cs typeface="+mn-cs"/>
              </a:defRPr>
            </a:lvl1pPr>
          </a:lstStyle>
          <a:p>
            <a:pPr>
              <a:defRPr/>
            </a:pPr>
            <a:fld id="{30725931-D557-41FE-8949-3779A9E89295}" type="datetimeFigureOut">
              <a:rPr lang="en-US"/>
              <a:pPr>
                <a:defRPr/>
              </a:pPr>
              <a:t>10/17/2021</a:t>
            </a:fld>
            <a:endParaRPr lang="en-US"/>
          </a:p>
        </p:txBody>
      </p:sp>
      <p:sp>
        <p:nvSpPr>
          <p:cNvPr id="5" name="4 - Θέση υποσέλιδου"/>
          <p:cNvSpPr>
            <a:spLocks noGrp="1"/>
          </p:cNvSpPr>
          <p:nvPr>
            <p:ph type="ftr" sz="quarter" idx="11"/>
          </p:nvPr>
        </p:nvSpPr>
        <p:spPr>
          <a:xfrm>
            <a:off x="3124200" y="6356350"/>
            <a:ext cx="2895600" cy="365125"/>
          </a:xfrm>
          <a:prstGeom prst="rect">
            <a:avLst/>
          </a:prstGeom>
        </p:spPr>
        <p:txBody>
          <a:bodyPr/>
          <a:lstStyle>
            <a:lvl1pPr eaLnBrk="1" fontAlgn="auto" hangingPunct="1">
              <a:spcBef>
                <a:spcPts val="0"/>
              </a:spcBef>
              <a:spcAft>
                <a:spcPts val="0"/>
              </a:spcAft>
              <a:defRPr>
                <a:latin typeface="+mn-lt"/>
                <a:cs typeface="+mn-cs"/>
              </a:defRPr>
            </a:lvl1pPr>
          </a:lstStyle>
          <a:p>
            <a:pPr>
              <a:defRPr/>
            </a:pPr>
            <a:endParaRPr lang="en-US"/>
          </a:p>
        </p:txBody>
      </p:sp>
      <p:sp>
        <p:nvSpPr>
          <p:cNvPr id="6" name="5 - Θέση αριθμού διαφάνειας"/>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eaLnBrk="1" hangingPunct="1">
              <a:defRPr smtClean="0">
                <a:latin typeface="Calibri" panose="020F0502020204030204" pitchFamily="34" charset="0"/>
              </a:defRPr>
            </a:lvl1pPr>
          </a:lstStyle>
          <a:p>
            <a:pPr>
              <a:defRPr/>
            </a:pPr>
            <a:fld id="{D7444823-7FE3-4580-8F69-553E6B346186}" type="slidenum">
              <a:rPr lang="en-US" altLang="el-GR"/>
              <a:pPr>
                <a:defRPr/>
              </a:pPr>
              <a:t>‹#›</a:t>
            </a:fld>
            <a:endParaRPr lang="en-US" altLang="el-GR"/>
          </a:p>
        </p:txBody>
      </p:sp>
    </p:spTree>
    <p:extLst>
      <p:ext uri="{BB962C8B-B14F-4D97-AF65-F5344CB8AC3E}">
        <p14:creationId xmlns:p14="http://schemas.microsoft.com/office/powerpoint/2010/main" val="65595179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n-US"/>
          </a:p>
        </p:txBody>
      </p:sp>
      <p:sp>
        <p:nvSpPr>
          <p:cNvPr id="3" name="2 - Θέση περιεχομένου"/>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
        <p:nvSpPr>
          <p:cNvPr id="4" name="3 - Θέση περιεχομένου"/>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
        <p:nvSpPr>
          <p:cNvPr id="5" name="4 - Θέση ημερομηνίας"/>
          <p:cNvSpPr>
            <a:spLocks noGrp="1"/>
          </p:cNvSpPr>
          <p:nvPr>
            <p:ph type="dt" sz="half" idx="10"/>
          </p:nvPr>
        </p:nvSpPr>
        <p:spPr>
          <a:xfrm>
            <a:off x="457200" y="6356350"/>
            <a:ext cx="2133600" cy="365125"/>
          </a:xfrm>
          <a:prstGeom prst="rect">
            <a:avLst/>
          </a:prstGeom>
        </p:spPr>
        <p:txBody>
          <a:bodyPr/>
          <a:lstStyle>
            <a:lvl1pPr eaLnBrk="1" fontAlgn="auto" hangingPunct="1">
              <a:spcBef>
                <a:spcPts val="0"/>
              </a:spcBef>
              <a:spcAft>
                <a:spcPts val="0"/>
              </a:spcAft>
              <a:defRPr>
                <a:latin typeface="+mn-lt"/>
                <a:cs typeface="+mn-cs"/>
              </a:defRPr>
            </a:lvl1pPr>
          </a:lstStyle>
          <a:p>
            <a:pPr>
              <a:defRPr/>
            </a:pPr>
            <a:fld id="{970D6647-28E6-400D-B3D0-AFAA04FA1EB1}" type="datetimeFigureOut">
              <a:rPr lang="en-US"/>
              <a:pPr>
                <a:defRPr/>
              </a:pPr>
              <a:t>10/17/2021</a:t>
            </a:fld>
            <a:endParaRPr lang="en-US"/>
          </a:p>
        </p:txBody>
      </p:sp>
      <p:sp>
        <p:nvSpPr>
          <p:cNvPr id="6" name="5 - Θέση υποσέλιδου"/>
          <p:cNvSpPr>
            <a:spLocks noGrp="1"/>
          </p:cNvSpPr>
          <p:nvPr>
            <p:ph type="ftr" sz="quarter" idx="11"/>
          </p:nvPr>
        </p:nvSpPr>
        <p:spPr>
          <a:xfrm>
            <a:off x="3124200" y="6356350"/>
            <a:ext cx="2895600" cy="365125"/>
          </a:xfrm>
          <a:prstGeom prst="rect">
            <a:avLst/>
          </a:prstGeom>
        </p:spPr>
        <p:txBody>
          <a:bodyPr/>
          <a:lstStyle>
            <a:lvl1pPr eaLnBrk="1" fontAlgn="auto" hangingPunct="1">
              <a:spcBef>
                <a:spcPts val="0"/>
              </a:spcBef>
              <a:spcAft>
                <a:spcPts val="0"/>
              </a:spcAft>
              <a:defRPr>
                <a:latin typeface="+mn-lt"/>
                <a:cs typeface="+mn-cs"/>
              </a:defRPr>
            </a:lvl1pPr>
          </a:lstStyle>
          <a:p>
            <a:pPr>
              <a:defRPr/>
            </a:pPr>
            <a:endParaRPr lang="en-US"/>
          </a:p>
        </p:txBody>
      </p:sp>
      <p:sp>
        <p:nvSpPr>
          <p:cNvPr id="7" name="6 - Θέση αριθμού διαφάνειας"/>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eaLnBrk="1" hangingPunct="1">
              <a:defRPr smtClean="0">
                <a:latin typeface="Calibri" panose="020F0502020204030204" pitchFamily="34" charset="0"/>
              </a:defRPr>
            </a:lvl1pPr>
          </a:lstStyle>
          <a:p>
            <a:pPr>
              <a:defRPr/>
            </a:pPr>
            <a:fld id="{AB776E81-4D03-41C2-83DA-849D4157574C}" type="slidenum">
              <a:rPr lang="en-US" altLang="el-GR"/>
              <a:pPr>
                <a:defRPr/>
              </a:pPr>
              <a:t>‹#›</a:t>
            </a:fld>
            <a:endParaRPr lang="en-US" altLang="el-GR"/>
          </a:p>
        </p:txBody>
      </p:sp>
    </p:spTree>
    <p:extLst>
      <p:ext uri="{BB962C8B-B14F-4D97-AF65-F5344CB8AC3E}">
        <p14:creationId xmlns:p14="http://schemas.microsoft.com/office/powerpoint/2010/main" val="389701615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lvl1pPr>
              <a:defRPr/>
            </a:lvl1pPr>
          </a:lstStyle>
          <a:p>
            <a:r>
              <a:rPr lang="el-GR" smtClean="0"/>
              <a:t>Kλικ για επεξεργασία του τίτλου</a:t>
            </a:r>
            <a:endParaRPr lang="en-US"/>
          </a:p>
        </p:txBody>
      </p:sp>
      <p:sp>
        <p:nvSpPr>
          <p:cNvPr id="3" name="2 - Θέση κειμένου"/>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Kλικ για επεξεργασία των στυλ του υποδείγματος</a:t>
            </a:r>
          </a:p>
        </p:txBody>
      </p:sp>
      <p:sp>
        <p:nvSpPr>
          <p:cNvPr id="4" name="3 - Θέση περιεχομένου"/>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
        <p:nvSpPr>
          <p:cNvPr id="5" name="4 - Θέση κειμένου"/>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Kλικ για επεξεργασία των στυλ του υποδείγματος</a:t>
            </a:r>
          </a:p>
        </p:txBody>
      </p:sp>
      <p:sp>
        <p:nvSpPr>
          <p:cNvPr id="6" name="5 - Θέση περιεχομένου"/>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
        <p:nvSpPr>
          <p:cNvPr id="7" name="6 - Θέση ημερομηνίας"/>
          <p:cNvSpPr>
            <a:spLocks noGrp="1"/>
          </p:cNvSpPr>
          <p:nvPr>
            <p:ph type="dt" sz="half" idx="10"/>
          </p:nvPr>
        </p:nvSpPr>
        <p:spPr>
          <a:xfrm>
            <a:off x="457200" y="6356350"/>
            <a:ext cx="2133600" cy="365125"/>
          </a:xfrm>
          <a:prstGeom prst="rect">
            <a:avLst/>
          </a:prstGeom>
        </p:spPr>
        <p:txBody>
          <a:bodyPr/>
          <a:lstStyle>
            <a:lvl1pPr eaLnBrk="1" fontAlgn="auto" hangingPunct="1">
              <a:spcBef>
                <a:spcPts val="0"/>
              </a:spcBef>
              <a:spcAft>
                <a:spcPts val="0"/>
              </a:spcAft>
              <a:defRPr>
                <a:latin typeface="+mn-lt"/>
                <a:cs typeface="+mn-cs"/>
              </a:defRPr>
            </a:lvl1pPr>
          </a:lstStyle>
          <a:p>
            <a:pPr>
              <a:defRPr/>
            </a:pPr>
            <a:fld id="{CD1FC70E-9DB1-47BE-AB1A-F3D2A7B5EB2F}" type="datetimeFigureOut">
              <a:rPr lang="en-US"/>
              <a:pPr>
                <a:defRPr/>
              </a:pPr>
              <a:t>10/17/2021</a:t>
            </a:fld>
            <a:endParaRPr lang="en-US"/>
          </a:p>
        </p:txBody>
      </p:sp>
      <p:sp>
        <p:nvSpPr>
          <p:cNvPr id="8" name="7 - Θέση υποσέλιδου"/>
          <p:cNvSpPr>
            <a:spLocks noGrp="1"/>
          </p:cNvSpPr>
          <p:nvPr>
            <p:ph type="ftr" sz="quarter" idx="11"/>
          </p:nvPr>
        </p:nvSpPr>
        <p:spPr>
          <a:xfrm>
            <a:off x="3124200" y="6356350"/>
            <a:ext cx="2895600" cy="365125"/>
          </a:xfrm>
          <a:prstGeom prst="rect">
            <a:avLst/>
          </a:prstGeom>
        </p:spPr>
        <p:txBody>
          <a:bodyPr/>
          <a:lstStyle>
            <a:lvl1pPr eaLnBrk="1" fontAlgn="auto" hangingPunct="1">
              <a:spcBef>
                <a:spcPts val="0"/>
              </a:spcBef>
              <a:spcAft>
                <a:spcPts val="0"/>
              </a:spcAft>
              <a:defRPr>
                <a:latin typeface="+mn-lt"/>
                <a:cs typeface="+mn-cs"/>
              </a:defRPr>
            </a:lvl1pPr>
          </a:lstStyle>
          <a:p>
            <a:pPr>
              <a:defRPr/>
            </a:pPr>
            <a:endParaRPr lang="en-US"/>
          </a:p>
        </p:txBody>
      </p:sp>
      <p:sp>
        <p:nvSpPr>
          <p:cNvPr id="9" name="8 - Θέση αριθμού διαφάνειας"/>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eaLnBrk="1" hangingPunct="1">
              <a:defRPr smtClean="0">
                <a:latin typeface="Calibri" panose="020F0502020204030204" pitchFamily="34" charset="0"/>
              </a:defRPr>
            </a:lvl1pPr>
          </a:lstStyle>
          <a:p>
            <a:pPr>
              <a:defRPr/>
            </a:pPr>
            <a:fld id="{A2975979-F007-4CD9-9271-DF38AFC76AFE}" type="slidenum">
              <a:rPr lang="en-US" altLang="el-GR"/>
              <a:pPr>
                <a:defRPr/>
              </a:pPr>
              <a:t>‹#›</a:t>
            </a:fld>
            <a:endParaRPr lang="en-US" altLang="el-GR"/>
          </a:p>
        </p:txBody>
      </p:sp>
    </p:spTree>
    <p:extLst>
      <p:ext uri="{BB962C8B-B14F-4D97-AF65-F5344CB8AC3E}">
        <p14:creationId xmlns:p14="http://schemas.microsoft.com/office/powerpoint/2010/main" val="74140403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n-US"/>
          </a:p>
        </p:txBody>
      </p:sp>
      <p:sp>
        <p:nvSpPr>
          <p:cNvPr id="3" name="2 - Θέση ημερομηνίας"/>
          <p:cNvSpPr>
            <a:spLocks noGrp="1"/>
          </p:cNvSpPr>
          <p:nvPr>
            <p:ph type="dt" sz="half" idx="10"/>
          </p:nvPr>
        </p:nvSpPr>
        <p:spPr>
          <a:xfrm>
            <a:off x="457200" y="6356350"/>
            <a:ext cx="2133600" cy="365125"/>
          </a:xfrm>
          <a:prstGeom prst="rect">
            <a:avLst/>
          </a:prstGeom>
        </p:spPr>
        <p:txBody>
          <a:bodyPr/>
          <a:lstStyle>
            <a:lvl1pPr eaLnBrk="1" fontAlgn="auto" hangingPunct="1">
              <a:spcBef>
                <a:spcPts val="0"/>
              </a:spcBef>
              <a:spcAft>
                <a:spcPts val="0"/>
              </a:spcAft>
              <a:defRPr>
                <a:latin typeface="+mn-lt"/>
                <a:cs typeface="+mn-cs"/>
              </a:defRPr>
            </a:lvl1pPr>
          </a:lstStyle>
          <a:p>
            <a:pPr>
              <a:defRPr/>
            </a:pPr>
            <a:fld id="{DECE1062-F4BD-4E32-8CC6-D256AFB17E13}" type="datetimeFigureOut">
              <a:rPr lang="en-US"/>
              <a:pPr>
                <a:defRPr/>
              </a:pPr>
              <a:t>10/17/2021</a:t>
            </a:fld>
            <a:endParaRPr lang="en-US"/>
          </a:p>
        </p:txBody>
      </p:sp>
      <p:sp>
        <p:nvSpPr>
          <p:cNvPr id="4" name="3 - Θέση υποσέλιδου"/>
          <p:cNvSpPr>
            <a:spLocks noGrp="1"/>
          </p:cNvSpPr>
          <p:nvPr>
            <p:ph type="ftr" sz="quarter" idx="11"/>
          </p:nvPr>
        </p:nvSpPr>
        <p:spPr>
          <a:xfrm>
            <a:off x="3124200" y="6356350"/>
            <a:ext cx="2895600" cy="365125"/>
          </a:xfrm>
          <a:prstGeom prst="rect">
            <a:avLst/>
          </a:prstGeom>
        </p:spPr>
        <p:txBody>
          <a:bodyPr/>
          <a:lstStyle>
            <a:lvl1pPr eaLnBrk="1" fontAlgn="auto" hangingPunct="1">
              <a:spcBef>
                <a:spcPts val="0"/>
              </a:spcBef>
              <a:spcAft>
                <a:spcPts val="0"/>
              </a:spcAft>
              <a:defRPr>
                <a:latin typeface="+mn-lt"/>
                <a:cs typeface="+mn-cs"/>
              </a:defRPr>
            </a:lvl1pPr>
          </a:lstStyle>
          <a:p>
            <a:pPr>
              <a:defRPr/>
            </a:pPr>
            <a:endParaRPr lang="en-US"/>
          </a:p>
        </p:txBody>
      </p:sp>
      <p:sp>
        <p:nvSpPr>
          <p:cNvPr id="5" name="4 - Θέση αριθμού διαφάνειας"/>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eaLnBrk="1" hangingPunct="1">
              <a:defRPr smtClean="0">
                <a:latin typeface="Calibri" panose="020F0502020204030204" pitchFamily="34" charset="0"/>
              </a:defRPr>
            </a:lvl1pPr>
          </a:lstStyle>
          <a:p>
            <a:pPr>
              <a:defRPr/>
            </a:pPr>
            <a:fld id="{1810605C-7B7C-4101-8611-E8530009125D}" type="slidenum">
              <a:rPr lang="en-US" altLang="el-GR"/>
              <a:pPr>
                <a:defRPr/>
              </a:pPr>
              <a:t>‹#›</a:t>
            </a:fld>
            <a:endParaRPr lang="en-US" altLang="el-GR"/>
          </a:p>
        </p:txBody>
      </p:sp>
    </p:spTree>
    <p:extLst>
      <p:ext uri="{BB962C8B-B14F-4D97-AF65-F5344CB8AC3E}">
        <p14:creationId xmlns:p14="http://schemas.microsoft.com/office/powerpoint/2010/main" val="13431224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1 - Θέση ημερομηνίας"/>
          <p:cNvSpPr>
            <a:spLocks noGrp="1"/>
          </p:cNvSpPr>
          <p:nvPr>
            <p:ph type="dt" sz="half" idx="10"/>
          </p:nvPr>
        </p:nvSpPr>
        <p:spPr>
          <a:xfrm>
            <a:off x="457200" y="6356350"/>
            <a:ext cx="2133600" cy="365125"/>
          </a:xfrm>
          <a:prstGeom prst="rect">
            <a:avLst/>
          </a:prstGeom>
        </p:spPr>
        <p:txBody>
          <a:bodyPr/>
          <a:lstStyle>
            <a:lvl1pPr eaLnBrk="1" fontAlgn="auto" hangingPunct="1">
              <a:spcBef>
                <a:spcPts val="0"/>
              </a:spcBef>
              <a:spcAft>
                <a:spcPts val="0"/>
              </a:spcAft>
              <a:defRPr>
                <a:latin typeface="+mn-lt"/>
                <a:cs typeface="+mn-cs"/>
              </a:defRPr>
            </a:lvl1pPr>
          </a:lstStyle>
          <a:p>
            <a:pPr>
              <a:defRPr/>
            </a:pPr>
            <a:fld id="{40F76C84-38F6-4F48-9D0C-02DEEF82FAE2}" type="datetimeFigureOut">
              <a:rPr lang="en-US"/>
              <a:pPr>
                <a:defRPr/>
              </a:pPr>
              <a:t>10/17/2021</a:t>
            </a:fld>
            <a:endParaRPr lang="en-US"/>
          </a:p>
        </p:txBody>
      </p:sp>
      <p:sp>
        <p:nvSpPr>
          <p:cNvPr id="3" name="2 - Θέση υποσέλιδου"/>
          <p:cNvSpPr>
            <a:spLocks noGrp="1"/>
          </p:cNvSpPr>
          <p:nvPr>
            <p:ph type="ftr" sz="quarter" idx="11"/>
          </p:nvPr>
        </p:nvSpPr>
        <p:spPr>
          <a:xfrm>
            <a:off x="3124200" y="6356350"/>
            <a:ext cx="2895600" cy="365125"/>
          </a:xfrm>
          <a:prstGeom prst="rect">
            <a:avLst/>
          </a:prstGeom>
        </p:spPr>
        <p:txBody>
          <a:bodyPr/>
          <a:lstStyle>
            <a:lvl1pPr eaLnBrk="1" fontAlgn="auto" hangingPunct="1">
              <a:spcBef>
                <a:spcPts val="0"/>
              </a:spcBef>
              <a:spcAft>
                <a:spcPts val="0"/>
              </a:spcAft>
              <a:defRPr>
                <a:latin typeface="+mn-lt"/>
                <a:cs typeface="+mn-cs"/>
              </a:defRPr>
            </a:lvl1pPr>
          </a:lstStyle>
          <a:p>
            <a:pPr>
              <a:defRPr/>
            </a:pPr>
            <a:endParaRPr lang="en-US"/>
          </a:p>
        </p:txBody>
      </p:sp>
      <p:sp>
        <p:nvSpPr>
          <p:cNvPr id="4" name="3 - Θέση αριθμού διαφάνειας"/>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eaLnBrk="1" hangingPunct="1">
              <a:defRPr smtClean="0">
                <a:latin typeface="Calibri" panose="020F0502020204030204" pitchFamily="34" charset="0"/>
              </a:defRPr>
            </a:lvl1pPr>
          </a:lstStyle>
          <a:p>
            <a:pPr>
              <a:defRPr/>
            </a:pPr>
            <a:fld id="{A54C5665-11CC-4244-BE60-A1DADA4DB386}" type="slidenum">
              <a:rPr lang="en-US" altLang="el-GR"/>
              <a:pPr>
                <a:defRPr/>
              </a:pPr>
              <a:t>‹#›</a:t>
            </a:fld>
            <a:endParaRPr lang="en-US" altLang="el-GR"/>
          </a:p>
        </p:txBody>
      </p:sp>
    </p:spTree>
    <p:extLst>
      <p:ext uri="{BB962C8B-B14F-4D97-AF65-F5344CB8AC3E}">
        <p14:creationId xmlns:p14="http://schemas.microsoft.com/office/powerpoint/2010/main" val="3651915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3050"/>
            <a:ext cx="3008313" cy="1162050"/>
          </a:xfrm>
        </p:spPr>
        <p:txBody>
          <a:bodyPr anchor="b"/>
          <a:lstStyle>
            <a:lvl1pPr algn="l">
              <a:defRPr sz="2000" b="1"/>
            </a:lvl1pPr>
          </a:lstStyle>
          <a:p>
            <a:r>
              <a:rPr lang="el-GR" smtClean="0"/>
              <a:t>Kλικ για επεξεργασία του τίτλου</a:t>
            </a:r>
            <a:endParaRPr lang="en-US"/>
          </a:p>
        </p:txBody>
      </p:sp>
      <p:sp>
        <p:nvSpPr>
          <p:cNvPr id="3" name="2 - Θέση περιεχομένου"/>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
        <p:nvSpPr>
          <p:cNvPr id="4" name="3 - Θέση κειμένου"/>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Kλικ για επεξεργασία των στυλ του υποδείγματος</a:t>
            </a:r>
          </a:p>
        </p:txBody>
      </p:sp>
      <p:sp>
        <p:nvSpPr>
          <p:cNvPr id="5" name="4 - Θέση ημερομηνίας"/>
          <p:cNvSpPr>
            <a:spLocks noGrp="1"/>
          </p:cNvSpPr>
          <p:nvPr>
            <p:ph type="dt" sz="half" idx="10"/>
          </p:nvPr>
        </p:nvSpPr>
        <p:spPr>
          <a:xfrm>
            <a:off x="457200" y="6356350"/>
            <a:ext cx="2133600" cy="365125"/>
          </a:xfrm>
          <a:prstGeom prst="rect">
            <a:avLst/>
          </a:prstGeom>
        </p:spPr>
        <p:txBody>
          <a:bodyPr/>
          <a:lstStyle>
            <a:lvl1pPr eaLnBrk="1" fontAlgn="auto" hangingPunct="1">
              <a:spcBef>
                <a:spcPts val="0"/>
              </a:spcBef>
              <a:spcAft>
                <a:spcPts val="0"/>
              </a:spcAft>
              <a:defRPr>
                <a:latin typeface="+mn-lt"/>
                <a:cs typeface="+mn-cs"/>
              </a:defRPr>
            </a:lvl1pPr>
          </a:lstStyle>
          <a:p>
            <a:pPr>
              <a:defRPr/>
            </a:pPr>
            <a:fld id="{7E4F12C8-3107-4F1E-B472-192A75FA6F69}" type="datetimeFigureOut">
              <a:rPr lang="en-US"/>
              <a:pPr>
                <a:defRPr/>
              </a:pPr>
              <a:t>10/17/2021</a:t>
            </a:fld>
            <a:endParaRPr lang="en-US"/>
          </a:p>
        </p:txBody>
      </p:sp>
      <p:sp>
        <p:nvSpPr>
          <p:cNvPr id="6" name="5 - Θέση υποσέλιδου"/>
          <p:cNvSpPr>
            <a:spLocks noGrp="1"/>
          </p:cNvSpPr>
          <p:nvPr>
            <p:ph type="ftr" sz="quarter" idx="11"/>
          </p:nvPr>
        </p:nvSpPr>
        <p:spPr>
          <a:xfrm>
            <a:off x="3124200" y="6356350"/>
            <a:ext cx="2895600" cy="365125"/>
          </a:xfrm>
          <a:prstGeom prst="rect">
            <a:avLst/>
          </a:prstGeom>
        </p:spPr>
        <p:txBody>
          <a:bodyPr/>
          <a:lstStyle>
            <a:lvl1pPr eaLnBrk="1" fontAlgn="auto" hangingPunct="1">
              <a:spcBef>
                <a:spcPts val="0"/>
              </a:spcBef>
              <a:spcAft>
                <a:spcPts val="0"/>
              </a:spcAft>
              <a:defRPr>
                <a:latin typeface="+mn-lt"/>
                <a:cs typeface="+mn-cs"/>
              </a:defRPr>
            </a:lvl1pPr>
          </a:lstStyle>
          <a:p>
            <a:pPr>
              <a:defRPr/>
            </a:pPr>
            <a:endParaRPr lang="en-US"/>
          </a:p>
        </p:txBody>
      </p:sp>
      <p:sp>
        <p:nvSpPr>
          <p:cNvPr id="7" name="6 - Θέση αριθμού διαφάνειας"/>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eaLnBrk="1" hangingPunct="1">
              <a:defRPr smtClean="0">
                <a:latin typeface="Calibri" panose="020F0502020204030204" pitchFamily="34" charset="0"/>
              </a:defRPr>
            </a:lvl1pPr>
          </a:lstStyle>
          <a:p>
            <a:pPr>
              <a:defRPr/>
            </a:pPr>
            <a:fld id="{F5CFEEEF-0227-4E54-B758-66B075A27F3B}" type="slidenum">
              <a:rPr lang="en-US" altLang="el-GR"/>
              <a:pPr>
                <a:defRPr/>
              </a:pPr>
              <a:t>‹#›</a:t>
            </a:fld>
            <a:endParaRPr lang="en-US" altLang="el-GR"/>
          </a:p>
        </p:txBody>
      </p:sp>
    </p:spTree>
    <p:extLst>
      <p:ext uri="{BB962C8B-B14F-4D97-AF65-F5344CB8AC3E}">
        <p14:creationId xmlns:p14="http://schemas.microsoft.com/office/powerpoint/2010/main" val="20383564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1792288" y="4800600"/>
            <a:ext cx="5486400" cy="566738"/>
          </a:xfrm>
        </p:spPr>
        <p:txBody>
          <a:bodyPr anchor="b"/>
          <a:lstStyle>
            <a:lvl1pPr algn="l">
              <a:defRPr sz="2000" b="1"/>
            </a:lvl1pPr>
          </a:lstStyle>
          <a:p>
            <a:r>
              <a:rPr lang="el-GR" smtClean="0"/>
              <a:t>Kλικ για επεξεργασία του τίτλου</a:t>
            </a:r>
            <a:endParaRPr lang="en-US"/>
          </a:p>
        </p:txBody>
      </p:sp>
      <p:sp>
        <p:nvSpPr>
          <p:cNvPr id="3" name="2 - Θέση εικόνας"/>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3 - Θέση κειμένου"/>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Kλικ για επεξεργασία των στυλ του υποδείγματος</a:t>
            </a:r>
          </a:p>
        </p:txBody>
      </p:sp>
      <p:sp>
        <p:nvSpPr>
          <p:cNvPr id="5" name="4 - Θέση ημερομηνίας"/>
          <p:cNvSpPr>
            <a:spLocks noGrp="1"/>
          </p:cNvSpPr>
          <p:nvPr>
            <p:ph type="dt" sz="half" idx="10"/>
          </p:nvPr>
        </p:nvSpPr>
        <p:spPr>
          <a:xfrm>
            <a:off x="457200" y="6356350"/>
            <a:ext cx="2133600" cy="365125"/>
          </a:xfrm>
          <a:prstGeom prst="rect">
            <a:avLst/>
          </a:prstGeom>
        </p:spPr>
        <p:txBody>
          <a:bodyPr/>
          <a:lstStyle>
            <a:lvl1pPr eaLnBrk="1" fontAlgn="auto" hangingPunct="1">
              <a:spcBef>
                <a:spcPts val="0"/>
              </a:spcBef>
              <a:spcAft>
                <a:spcPts val="0"/>
              </a:spcAft>
              <a:defRPr>
                <a:latin typeface="+mn-lt"/>
                <a:cs typeface="+mn-cs"/>
              </a:defRPr>
            </a:lvl1pPr>
          </a:lstStyle>
          <a:p>
            <a:pPr>
              <a:defRPr/>
            </a:pPr>
            <a:fld id="{E02F31F2-2569-486A-8F18-956351641E04}" type="datetimeFigureOut">
              <a:rPr lang="en-US"/>
              <a:pPr>
                <a:defRPr/>
              </a:pPr>
              <a:t>10/17/2021</a:t>
            </a:fld>
            <a:endParaRPr lang="en-US"/>
          </a:p>
        </p:txBody>
      </p:sp>
      <p:sp>
        <p:nvSpPr>
          <p:cNvPr id="6" name="5 - Θέση υποσέλιδου"/>
          <p:cNvSpPr>
            <a:spLocks noGrp="1"/>
          </p:cNvSpPr>
          <p:nvPr>
            <p:ph type="ftr" sz="quarter" idx="11"/>
          </p:nvPr>
        </p:nvSpPr>
        <p:spPr>
          <a:xfrm>
            <a:off x="3124200" y="6356350"/>
            <a:ext cx="2895600" cy="365125"/>
          </a:xfrm>
          <a:prstGeom prst="rect">
            <a:avLst/>
          </a:prstGeom>
        </p:spPr>
        <p:txBody>
          <a:bodyPr/>
          <a:lstStyle>
            <a:lvl1pPr eaLnBrk="1" fontAlgn="auto" hangingPunct="1">
              <a:spcBef>
                <a:spcPts val="0"/>
              </a:spcBef>
              <a:spcAft>
                <a:spcPts val="0"/>
              </a:spcAft>
              <a:defRPr>
                <a:latin typeface="+mn-lt"/>
                <a:cs typeface="+mn-cs"/>
              </a:defRPr>
            </a:lvl1pPr>
          </a:lstStyle>
          <a:p>
            <a:pPr>
              <a:defRPr/>
            </a:pPr>
            <a:endParaRPr lang="en-US"/>
          </a:p>
        </p:txBody>
      </p:sp>
      <p:sp>
        <p:nvSpPr>
          <p:cNvPr id="7" name="6 - Θέση αριθμού διαφάνειας"/>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eaLnBrk="1" hangingPunct="1">
              <a:defRPr smtClean="0">
                <a:latin typeface="Calibri" panose="020F0502020204030204" pitchFamily="34" charset="0"/>
              </a:defRPr>
            </a:lvl1pPr>
          </a:lstStyle>
          <a:p>
            <a:pPr>
              <a:defRPr/>
            </a:pPr>
            <a:fld id="{FD644C00-4890-4573-90B6-24643339A88F}" type="slidenum">
              <a:rPr lang="en-US" altLang="el-GR"/>
              <a:pPr>
                <a:defRPr/>
              </a:pPr>
              <a:t>‹#›</a:t>
            </a:fld>
            <a:endParaRPr lang="en-US" altLang="el-GR"/>
          </a:p>
        </p:txBody>
      </p:sp>
    </p:spTree>
    <p:extLst>
      <p:ext uri="{BB962C8B-B14F-4D97-AF65-F5344CB8AC3E}">
        <p14:creationId xmlns:p14="http://schemas.microsoft.com/office/powerpoint/2010/main" val="344626300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1 - Θέση τίτλου"/>
          <p:cNvSpPr>
            <a:spLocks noGrp="1"/>
          </p:cNvSpPr>
          <p:nvPr>
            <p:ph type="title"/>
          </p:nvPr>
        </p:nvSpPr>
        <p:spPr bwMode="auto">
          <a:xfrm>
            <a:off x="457200" y="274638"/>
            <a:ext cx="8229600" cy="561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l-GR" altLang="el-GR" smtClean="0"/>
              <a:t>Kλικ για επεξεργασία του τίτλου</a:t>
            </a:r>
            <a:endParaRPr lang="en-US" altLang="el-GR" smtClean="0"/>
          </a:p>
        </p:txBody>
      </p:sp>
      <p:sp>
        <p:nvSpPr>
          <p:cNvPr id="1027" name="2 - Θέση κειμένου"/>
          <p:cNvSpPr>
            <a:spLocks noGrp="1"/>
          </p:cNvSpPr>
          <p:nvPr>
            <p:ph type="body" idx="1"/>
          </p:nvPr>
        </p:nvSpPr>
        <p:spPr bwMode="auto">
          <a:xfrm>
            <a:off x="457200" y="1052513"/>
            <a:ext cx="8229600" cy="5256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l-GR" altLang="el-GR" smtClean="0"/>
              <a:t>Kλικ για επεξεργασία των στυλ του υποδείγματος</a:t>
            </a:r>
          </a:p>
          <a:p>
            <a:pPr lvl="1"/>
            <a:r>
              <a:rPr lang="el-GR" altLang="el-GR" smtClean="0"/>
              <a:t>Δεύτερου επιπέδου</a:t>
            </a:r>
          </a:p>
          <a:p>
            <a:pPr lvl="2"/>
            <a:r>
              <a:rPr lang="el-GR" altLang="el-GR" smtClean="0"/>
              <a:t>Τρίτου επιπέδου</a:t>
            </a:r>
          </a:p>
          <a:p>
            <a:pPr lvl="3"/>
            <a:r>
              <a:rPr lang="el-GR" altLang="el-GR" smtClean="0"/>
              <a:t>Τέταρτου επιπέδου</a:t>
            </a:r>
          </a:p>
          <a:p>
            <a:pPr lvl="4"/>
            <a:r>
              <a:rPr lang="el-GR" altLang="el-GR" smtClean="0"/>
              <a:t>Πέμπτου επιπέδου</a:t>
            </a:r>
            <a:endParaRPr lang="en-US" altLang="el-GR" smtClean="0"/>
          </a:p>
        </p:txBody>
      </p:sp>
      <p:cxnSp>
        <p:nvCxnSpPr>
          <p:cNvPr id="8" name="7 - Ευθεία γραμμή σύνδεσης"/>
          <p:cNvCxnSpPr/>
          <p:nvPr userDrawn="1"/>
        </p:nvCxnSpPr>
        <p:spPr>
          <a:xfrm>
            <a:off x="468313" y="908050"/>
            <a:ext cx="8207375" cy="0"/>
          </a:xfrm>
          <a:prstGeom prst="line">
            <a:avLst/>
          </a:prstGeom>
          <a:ln w="31750">
            <a:solidFill>
              <a:srgbClr val="DC9016"/>
            </a:solidFill>
          </a:ln>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825" r:id="rId1"/>
    <p:sldLayoutId id="2147483826" r:id="rId2"/>
    <p:sldLayoutId id="2147483827" r:id="rId3"/>
    <p:sldLayoutId id="2147483828" r:id="rId4"/>
    <p:sldLayoutId id="2147483829" r:id="rId5"/>
    <p:sldLayoutId id="2147483830" r:id="rId6"/>
    <p:sldLayoutId id="2147483831" r:id="rId7"/>
    <p:sldLayoutId id="2147483832" r:id="rId8"/>
    <p:sldLayoutId id="2147483833" r:id="rId9"/>
    <p:sldLayoutId id="2147483834" r:id="rId10"/>
    <p:sldLayoutId id="2147483835" r:id="rId11"/>
  </p:sldLayoutIdLst>
  <p:txStyles>
    <p:titleStyle>
      <a:lvl1pPr algn="l" rtl="0" eaLnBrk="0" fontAlgn="base" hangingPunct="0">
        <a:spcBef>
          <a:spcPct val="0"/>
        </a:spcBef>
        <a:spcAft>
          <a:spcPct val="0"/>
        </a:spcAft>
        <a:defRPr sz="3000" kern="1200">
          <a:solidFill>
            <a:schemeClr val="tx1"/>
          </a:solidFill>
          <a:latin typeface="+mj-lt"/>
          <a:ea typeface="+mj-ea"/>
          <a:cs typeface="+mj-cs"/>
        </a:defRPr>
      </a:lvl1pPr>
      <a:lvl2pPr algn="l" rtl="0" eaLnBrk="0" fontAlgn="base" hangingPunct="0">
        <a:spcBef>
          <a:spcPct val="0"/>
        </a:spcBef>
        <a:spcAft>
          <a:spcPct val="0"/>
        </a:spcAft>
        <a:defRPr sz="3000">
          <a:solidFill>
            <a:schemeClr val="tx1"/>
          </a:solidFill>
          <a:latin typeface="Calibri" pitchFamily="34" charset="0"/>
        </a:defRPr>
      </a:lvl2pPr>
      <a:lvl3pPr algn="l" rtl="0" eaLnBrk="0" fontAlgn="base" hangingPunct="0">
        <a:spcBef>
          <a:spcPct val="0"/>
        </a:spcBef>
        <a:spcAft>
          <a:spcPct val="0"/>
        </a:spcAft>
        <a:defRPr sz="3000">
          <a:solidFill>
            <a:schemeClr val="tx1"/>
          </a:solidFill>
          <a:latin typeface="Calibri" pitchFamily="34" charset="0"/>
        </a:defRPr>
      </a:lvl3pPr>
      <a:lvl4pPr algn="l" rtl="0" eaLnBrk="0" fontAlgn="base" hangingPunct="0">
        <a:spcBef>
          <a:spcPct val="0"/>
        </a:spcBef>
        <a:spcAft>
          <a:spcPct val="0"/>
        </a:spcAft>
        <a:defRPr sz="3000">
          <a:solidFill>
            <a:schemeClr val="tx1"/>
          </a:solidFill>
          <a:latin typeface="Calibri" pitchFamily="34" charset="0"/>
        </a:defRPr>
      </a:lvl4pPr>
      <a:lvl5pPr algn="l" rtl="0" eaLnBrk="0" fontAlgn="base" hangingPunct="0">
        <a:spcBef>
          <a:spcPct val="0"/>
        </a:spcBef>
        <a:spcAft>
          <a:spcPct val="0"/>
        </a:spcAft>
        <a:defRPr sz="3000">
          <a:solidFill>
            <a:schemeClr val="tx1"/>
          </a:solidFill>
          <a:latin typeface="Calibri" pitchFamily="34" charset="0"/>
        </a:defRPr>
      </a:lvl5pPr>
      <a:lvl6pPr marL="457200" algn="l" rtl="0" fontAlgn="base">
        <a:spcBef>
          <a:spcPct val="0"/>
        </a:spcBef>
        <a:spcAft>
          <a:spcPct val="0"/>
        </a:spcAft>
        <a:defRPr sz="3000">
          <a:solidFill>
            <a:schemeClr val="tx1"/>
          </a:solidFill>
          <a:latin typeface="Calibri" pitchFamily="34" charset="0"/>
        </a:defRPr>
      </a:lvl6pPr>
      <a:lvl7pPr marL="914400" algn="l" rtl="0" fontAlgn="base">
        <a:spcBef>
          <a:spcPct val="0"/>
        </a:spcBef>
        <a:spcAft>
          <a:spcPct val="0"/>
        </a:spcAft>
        <a:defRPr sz="3000">
          <a:solidFill>
            <a:schemeClr val="tx1"/>
          </a:solidFill>
          <a:latin typeface="Calibri" pitchFamily="34" charset="0"/>
        </a:defRPr>
      </a:lvl7pPr>
      <a:lvl8pPr marL="1371600" algn="l" rtl="0" fontAlgn="base">
        <a:spcBef>
          <a:spcPct val="0"/>
        </a:spcBef>
        <a:spcAft>
          <a:spcPct val="0"/>
        </a:spcAft>
        <a:defRPr sz="3000">
          <a:solidFill>
            <a:schemeClr val="tx1"/>
          </a:solidFill>
          <a:latin typeface="Calibri" pitchFamily="34" charset="0"/>
        </a:defRPr>
      </a:lvl8pPr>
      <a:lvl9pPr marL="1828800" algn="l" rtl="0" fontAlgn="base">
        <a:spcBef>
          <a:spcPct val="0"/>
        </a:spcBef>
        <a:spcAft>
          <a:spcPct val="0"/>
        </a:spcAft>
        <a:defRPr sz="30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sz="2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14.jpeg"/><Relationship Id="rId2" Type="http://schemas.openxmlformats.org/officeDocument/2006/relationships/image" Target="../media/image13.jpe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15.jpe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16.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1 - Τίτλος"/>
          <p:cNvSpPr>
            <a:spLocks noGrp="1"/>
          </p:cNvSpPr>
          <p:nvPr>
            <p:ph type="ctrTitle"/>
          </p:nvPr>
        </p:nvSpPr>
        <p:spPr/>
        <p:txBody>
          <a:bodyPr/>
          <a:lstStyle/>
          <a:p>
            <a:pPr eaLnBrk="1" hangingPunct="1"/>
            <a:r>
              <a:rPr lang="el-GR" altLang="el-GR" smtClean="0"/>
              <a:t>Διαγράμματα Κλάσεων στη Σχεδίαση</a:t>
            </a:r>
            <a:endParaRPr lang="en-US" altLang="el-GR" smtClean="0"/>
          </a:p>
        </p:txBody>
      </p:sp>
      <p:sp>
        <p:nvSpPr>
          <p:cNvPr id="3" name="2 - Υπότιτλος"/>
          <p:cNvSpPr>
            <a:spLocks noGrp="1"/>
          </p:cNvSpPr>
          <p:nvPr>
            <p:ph type="subTitle" idx="1"/>
          </p:nvPr>
        </p:nvSpPr>
        <p:spPr/>
        <p:txBody>
          <a:bodyPr rtlCol="0">
            <a:normAutofit/>
          </a:bodyPr>
          <a:lstStyle/>
          <a:p>
            <a:pPr eaLnBrk="1" fontAlgn="auto" hangingPunct="1">
              <a:spcAft>
                <a:spcPts val="0"/>
              </a:spcAft>
              <a:defRPr/>
            </a:pPr>
            <a:endParaRPr lang="en-US" dirty="0" smtClean="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1 - Τίτλος"/>
          <p:cNvSpPr>
            <a:spLocks noGrp="1"/>
          </p:cNvSpPr>
          <p:nvPr>
            <p:ph type="title"/>
          </p:nvPr>
        </p:nvSpPr>
        <p:spPr/>
        <p:txBody>
          <a:bodyPr/>
          <a:lstStyle/>
          <a:p>
            <a:r>
              <a:rPr lang="el-GR" altLang="el-GR" smtClean="0"/>
              <a:t>λειτουργίες</a:t>
            </a:r>
            <a:endParaRPr lang="en-US" altLang="el-GR" smtClean="0"/>
          </a:p>
        </p:txBody>
      </p:sp>
      <p:sp>
        <p:nvSpPr>
          <p:cNvPr id="22531" name="2 - Θέση περιεχομένου"/>
          <p:cNvSpPr>
            <a:spLocks noGrp="1"/>
          </p:cNvSpPr>
          <p:nvPr>
            <p:ph idx="1"/>
          </p:nvPr>
        </p:nvSpPr>
        <p:spPr/>
        <p:txBody>
          <a:bodyPr/>
          <a:lstStyle/>
          <a:p>
            <a:r>
              <a:rPr lang="el-GR" altLang="el-GR" sz="2000" smtClean="0"/>
              <a:t>Η κατεύθυνση δηλώνει αν μία παράμετρος είναι παράμετρος εισόδου, παράμετρος εξόδου ή και τα δύο, και παίρνει τις τιμές in, out και inout, αντίστοιχα. Όταν η κατεύθυνση δε δηλώνεται, τότε η παράμετρος θεωρείται παράμετρος εισόδου.</a:t>
            </a:r>
          </a:p>
          <a:p>
            <a:r>
              <a:rPr lang="el-GR" altLang="el-GR" sz="2000" smtClean="0"/>
              <a:t>Ο τύπος της παραμέτρου μπορεί να είναι κάποιος από τους πρωταρχικούς τύπους δεδομένων ή κάποια κλάση. Η πολλαπλότητα αφορά στον αριθμό των στιγμιοτύπων για κάθε παράμετρο και συμβολίζεται όμοια με την πολλαπλότητα των ιδιοτήτων. Η προκαθορισμένη τιμή της παραμέτρου είναι η τιμή που παίρνει η παράμετρος, όταν η τιμή δεν παρέχεται κατά την κλήση της λειτουργίας.</a:t>
            </a:r>
          </a:p>
          <a:p>
            <a:r>
              <a:rPr lang="el-GR" altLang="el-GR" sz="2000" smtClean="0"/>
              <a:t>Η συμβολοσειρά ιδιοτήτων προσδίδει στη λειτουργία πρόσθετες ιδιότητες. Μία πιθανή ιδιότητα είναι η ιδιότητα abstract που δηλώνει ότι η λειτουργία είναι αφηρημένη. Μία άλλη είναι η query που δηλώνει ότι η λειτουργία δε μεταβάλλει την κατάσταση των αντικειμένων της κλάσης.</a:t>
            </a:r>
          </a:p>
          <a:p>
            <a:endParaRPr lang="en-US" altLang="el-GR" sz="2000" smtClean="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1 - Τίτλος"/>
          <p:cNvSpPr>
            <a:spLocks noGrp="1"/>
          </p:cNvSpPr>
          <p:nvPr>
            <p:ph type="title"/>
          </p:nvPr>
        </p:nvSpPr>
        <p:spPr/>
        <p:txBody>
          <a:bodyPr/>
          <a:lstStyle/>
          <a:p>
            <a:r>
              <a:rPr lang="el-GR" altLang="el-GR" smtClean="0"/>
              <a:t>παράδειγμα: λειτουργίες</a:t>
            </a:r>
            <a:endParaRPr lang="en-US" altLang="el-GR" smtClean="0"/>
          </a:p>
        </p:txBody>
      </p:sp>
      <p:pic>
        <p:nvPicPr>
          <p:cNvPr id="23555" name="7 - Θέση περιεχομένου" descr="08_016_ΔΤΛειτουργίεςEmployee.jpg"/>
          <p:cNvPicPr>
            <a:picLocks noGrp="1" noChangeAspect="1"/>
          </p:cNvPicPr>
          <p:nvPr>
            <p:ph idx="1"/>
          </p:nvPr>
        </p:nvPicPr>
        <p:blipFill>
          <a:blip r:embed="rId2">
            <a:extLst>
              <a:ext uri="{28A0092B-C50C-407E-A947-70E740481C1C}">
                <a14:useLocalDpi xmlns:a14="http://schemas.microsoft.com/office/drawing/2010/main" val="0"/>
              </a:ext>
            </a:extLst>
          </a:blip>
          <a:srcRect/>
          <a:stretch>
            <a:fillRect/>
          </a:stretch>
        </p:blipFill>
        <p:spPr>
          <a:xfrm>
            <a:off x="2411413" y="1557338"/>
            <a:ext cx="3960812" cy="3187700"/>
          </a:xfrm>
          <a:noFill/>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1 - Τίτλος"/>
          <p:cNvSpPr>
            <a:spLocks noGrp="1"/>
          </p:cNvSpPr>
          <p:nvPr>
            <p:ph type="title"/>
          </p:nvPr>
        </p:nvSpPr>
        <p:spPr/>
        <p:txBody>
          <a:bodyPr/>
          <a:lstStyle/>
          <a:p>
            <a:r>
              <a:rPr lang="el-GR" altLang="el-GR" smtClean="0"/>
              <a:t>απλοί τύποι</a:t>
            </a:r>
            <a:endParaRPr lang="en-US" altLang="el-GR" smtClean="0"/>
          </a:p>
        </p:txBody>
      </p:sp>
      <p:sp>
        <p:nvSpPr>
          <p:cNvPr id="24579" name="2 - Θέση περιεχομένου"/>
          <p:cNvSpPr>
            <a:spLocks noGrp="1"/>
          </p:cNvSpPr>
          <p:nvPr>
            <p:ph idx="1"/>
          </p:nvPr>
        </p:nvSpPr>
        <p:spPr>
          <a:xfrm>
            <a:off x="457200" y="2133600"/>
            <a:ext cx="8229600" cy="4175125"/>
          </a:xfrm>
        </p:spPr>
        <p:txBody>
          <a:bodyPr/>
          <a:lstStyle/>
          <a:p>
            <a:r>
              <a:rPr lang="el-GR" altLang="el-GR" smtClean="0"/>
              <a:t>Προτιμούμε τη χρήση των κλάσεων για δεδομένα με κάποια σημασία, έναντι των πρωταρχικών τύπων όπως οι συμβολοσειρές.  Το πλεονέκτημα των κλάσεων είναι ότι παρέχουν ένα επίπεδο αφαίρεσης έναντι των πρωταρχικών τύπων. </a:t>
            </a:r>
          </a:p>
          <a:p>
            <a:r>
              <a:rPr lang="el-GR" altLang="el-GR" smtClean="0"/>
              <a:t>Είναι καλό να διαχωρίζονται τα αντικείμενα τιμών στα διαγράμματα κλάσεων από τα υπόλοιπα αντικείμενα της UML. Η UML δεν παρέχει κάποιο τρόπο να διαχωριστούν τα αντικείμενα τιμές. Η χρήση της  λέξης κλειδί «value» στα διαγράμματα κλάσεων είναι ένας τρόπος να διαχωριστούν τα αντικείμενα τιμές, επειδή έχει επίπτωση στην υλοποίησή τους. </a:t>
            </a:r>
          </a:p>
          <a:p>
            <a:r>
              <a:rPr lang="el-GR" altLang="el-GR" smtClean="0"/>
              <a:t>Με τη χρήση της λέξης κλειδί «value» ο σχεδιαστής επικοινωνεί στους προγραμματιστές την πρόθεσή του για χρήση απλών τύπων</a:t>
            </a:r>
            <a:endParaRPr lang="en-US" altLang="el-GR" smtClean="0"/>
          </a:p>
        </p:txBody>
      </p:sp>
      <p:pic>
        <p:nvPicPr>
          <p:cNvPr id="24580" name="8 - Εικόνα" descr="08_017_ΔΤΑντικείμεναΤιμές.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692275" y="1125538"/>
            <a:ext cx="5040313" cy="733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1 - Τίτλος"/>
          <p:cNvSpPr>
            <a:spLocks noGrp="1"/>
          </p:cNvSpPr>
          <p:nvPr>
            <p:ph type="title"/>
          </p:nvPr>
        </p:nvSpPr>
        <p:spPr/>
        <p:txBody>
          <a:bodyPr/>
          <a:lstStyle/>
          <a:p>
            <a:r>
              <a:rPr lang="el-GR" altLang="el-GR" smtClean="0"/>
              <a:t>απλοί τύποι</a:t>
            </a:r>
            <a:endParaRPr lang="en-US" altLang="el-GR" smtClean="0"/>
          </a:p>
        </p:txBody>
      </p:sp>
      <p:sp>
        <p:nvSpPr>
          <p:cNvPr id="25603" name="2 - Θέση περιεχομένου"/>
          <p:cNvSpPr>
            <a:spLocks noGrp="1"/>
          </p:cNvSpPr>
          <p:nvPr>
            <p:ph idx="1"/>
          </p:nvPr>
        </p:nvSpPr>
        <p:spPr/>
        <p:txBody>
          <a:bodyPr/>
          <a:lstStyle/>
          <a:p>
            <a:pPr>
              <a:buFont typeface="Arial" panose="020B0604020202020204" pitchFamily="34" charset="0"/>
              <a:buNone/>
            </a:pPr>
            <a:r>
              <a:rPr lang="el-GR" altLang="el-GR" smtClean="0"/>
              <a:t>Με την εμφάνιση αντικειμένων τιμών σε ένα διάγραμμα κλάσεων επικοινωνούμε στον προγραμματιστή ότι πρέπει να λάβει υπόψη του τρία θέματα που είναι:</a:t>
            </a:r>
          </a:p>
          <a:p>
            <a:pPr lvl="1"/>
            <a:r>
              <a:rPr lang="el-GR" altLang="el-GR" smtClean="0"/>
              <a:t>Η ισότητα των αντικειμένων βασίζεται στις τιμές των ιδιοτήτων τους και όχι στην ταυτότητά τους.</a:t>
            </a:r>
          </a:p>
          <a:p>
            <a:pPr lvl="1"/>
            <a:r>
              <a:rPr lang="el-GR" altLang="el-GR" smtClean="0"/>
              <a:t>Οι κλάσεις των αντικειμένων τιμών είναι αμετάβλητες (immutable). Η κατάσταση των αντικειμένων των αμετάβλητων κλάσεων αρχικοποιείται μέσω των κατασκευαστών (constructors) και δεν αλλάζει σε όλο τον κύκλο ζωής των αντικειμένων. (Σε περίπτωση που δεν επιθυμούμε τα αντικείμενα τιμές να προέρχονται από αμετάβλητες κλάσεις, θα πρέπει να είμαστε περισσότερο προσεκτικοί, ιδιαίτερα στον τρόπο που υλοποιούμε τις συσχετίσεις)</a:t>
            </a:r>
          </a:p>
          <a:p>
            <a:pPr lvl="1"/>
            <a:r>
              <a:rPr lang="el-GR" altLang="el-GR" smtClean="0"/>
              <a:t>Εάν υπάρχουν πράξεις που θα πρέπει να μεταβάλλουν την κατάσταση των αντικειμένων, τότε και πάλι δεν αλλάζει η κατάσταση του αντικειμένου αλλά επιστρέφονται νέα αντικείμενα.</a:t>
            </a:r>
          </a:p>
          <a:p>
            <a:endParaRPr lang="en-US" altLang="el-GR" smtClean="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1 - Τίτλος"/>
          <p:cNvSpPr>
            <a:spLocks noGrp="1"/>
          </p:cNvSpPr>
          <p:nvPr>
            <p:ph type="title"/>
          </p:nvPr>
        </p:nvSpPr>
        <p:spPr/>
        <p:txBody>
          <a:bodyPr/>
          <a:lstStyle/>
          <a:p>
            <a:r>
              <a:rPr lang="el-GR" altLang="el-GR" smtClean="0"/>
              <a:t>συσχετίσεις</a:t>
            </a:r>
            <a:endParaRPr lang="en-US" altLang="el-GR" smtClean="0"/>
          </a:p>
        </p:txBody>
      </p:sp>
      <p:sp>
        <p:nvSpPr>
          <p:cNvPr id="26627" name="2 - Θέση περιεχομένου"/>
          <p:cNvSpPr>
            <a:spLocks noGrp="1"/>
          </p:cNvSpPr>
          <p:nvPr>
            <p:ph idx="1"/>
          </p:nvPr>
        </p:nvSpPr>
        <p:spPr/>
        <p:txBody>
          <a:bodyPr/>
          <a:lstStyle/>
          <a:p>
            <a:r>
              <a:rPr lang="el-GR" altLang="el-GR" smtClean="0"/>
              <a:t>Γνωρίζουμε ήδη τα βασικά στοιχεία των άκρων μίας συσχέτισης που είναι το όνομα του άκρου και η πολλαπλότητα. </a:t>
            </a:r>
          </a:p>
          <a:p>
            <a:r>
              <a:rPr lang="el-GR" altLang="el-GR" smtClean="0"/>
              <a:t>Ένα τρίτο σημαντικό στοιχείο που μας απασχολεί περισσότερο στη σχεδίαση του λογισμικού είναι η πλοηγησιμότητα (navigability). </a:t>
            </a:r>
          </a:p>
          <a:p>
            <a:r>
              <a:rPr lang="el-GR" altLang="el-GR" smtClean="0"/>
              <a:t>Η πλοηγησιμότητα αναπαριστά το κατά πόσο τα αντικείμενα που συμμετέχουν στα άκρα της συσχέτισης γνωρίζουν την ύπαρξη των αντικειμένων στο άλλο άκρο</a:t>
            </a:r>
            <a:endParaRPr lang="en-US" altLang="el-GR" smtClean="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1 - Τίτλος"/>
          <p:cNvSpPr>
            <a:spLocks noGrp="1"/>
          </p:cNvSpPr>
          <p:nvPr>
            <p:ph type="title"/>
          </p:nvPr>
        </p:nvSpPr>
        <p:spPr/>
        <p:txBody>
          <a:bodyPr/>
          <a:lstStyle/>
          <a:p>
            <a:r>
              <a:rPr lang="el-GR" altLang="el-GR" smtClean="0"/>
              <a:t>πλοηγησιμότητα συσχετίσεων</a:t>
            </a:r>
            <a:endParaRPr lang="en-US" altLang="el-GR" smtClean="0"/>
          </a:p>
        </p:txBody>
      </p:sp>
      <p:pic>
        <p:nvPicPr>
          <p:cNvPr id="27651" name="8 - Θέση περιεχομένου" descr="08_018_ΔΤΠλοήγηση.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781175" y="1449388"/>
            <a:ext cx="4772025" cy="1600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7652" name="4 - Εικόνα" descr="08_019_ΔΤΑμφίδρομηΣυσχέτιση.jp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331913" y="3933825"/>
            <a:ext cx="6362700" cy="719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1 - Τίτλος"/>
          <p:cNvSpPr>
            <a:spLocks noGrp="1"/>
          </p:cNvSpPr>
          <p:nvPr>
            <p:ph type="title"/>
          </p:nvPr>
        </p:nvSpPr>
        <p:spPr/>
        <p:txBody>
          <a:bodyPr/>
          <a:lstStyle/>
          <a:p>
            <a:r>
              <a:rPr lang="el-GR" altLang="el-GR" smtClean="0"/>
              <a:t>ισοδυναμία συσχετίσεων - ιδιοτήτων</a:t>
            </a:r>
            <a:endParaRPr lang="en-US" altLang="el-GR" smtClean="0"/>
          </a:p>
        </p:txBody>
      </p:sp>
      <p:pic>
        <p:nvPicPr>
          <p:cNvPr id="28675" name="8 - Θέση περιεχομένου" descr="08_020_ΔΤΙσοδυναμίαΣυσχετίσεωνΙδιοτήτων.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104900" y="2051050"/>
            <a:ext cx="6854825" cy="915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8676" name="4 - Εικόνα" descr="08_019_ΔΤΑμφίδρομηΣυσχέτιση.jp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331913" y="3933825"/>
            <a:ext cx="6362700" cy="719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1 - Τίτλος"/>
          <p:cNvSpPr>
            <a:spLocks noGrp="1"/>
          </p:cNvSpPr>
          <p:nvPr>
            <p:ph type="title"/>
          </p:nvPr>
        </p:nvSpPr>
        <p:spPr/>
        <p:txBody>
          <a:bodyPr/>
          <a:lstStyle/>
          <a:p>
            <a:r>
              <a:rPr lang="el-GR" altLang="el-GR" smtClean="0"/>
              <a:t>συμβολισμοί πλοηγησιμότητας</a:t>
            </a:r>
            <a:endParaRPr lang="en-US" altLang="el-GR" smtClean="0"/>
          </a:p>
        </p:txBody>
      </p:sp>
      <p:pic>
        <p:nvPicPr>
          <p:cNvPr id="29699" name="7 - Θέση περιεχομένου" descr="08_021_ΔΤΤυπικέςκαιΣυμβατικέςΠλοηγήσεις.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749300" y="1784350"/>
            <a:ext cx="7218363" cy="27416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1 - Τίτλος"/>
          <p:cNvSpPr>
            <a:spLocks noGrp="1"/>
          </p:cNvSpPr>
          <p:nvPr>
            <p:ph type="title"/>
          </p:nvPr>
        </p:nvSpPr>
        <p:spPr/>
        <p:txBody>
          <a:bodyPr/>
          <a:lstStyle/>
          <a:p>
            <a:r>
              <a:rPr lang="el-GR" altLang="el-GR" smtClean="0"/>
              <a:t>συσχετίσεις</a:t>
            </a:r>
            <a:endParaRPr lang="en-US" altLang="el-GR" smtClean="0"/>
          </a:p>
        </p:txBody>
      </p:sp>
      <p:sp>
        <p:nvSpPr>
          <p:cNvPr id="30723" name="2 - Θέση περιεχομένου"/>
          <p:cNvSpPr>
            <a:spLocks noGrp="1"/>
          </p:cNvSpPr>
          <p:nvPr>
            <p:ph idx="1"/>
          </p:nvPr>
        </p:nvSpPr>
        <p:spPr/>
        <p:txBody>
          <a:bodyPr/>
          <a:lstStyle/>
          <a:p>
            <a:r>
              <a:rPr lang="el-GR" altLang="el-GR" smtClean="0"/>
              <a:t>Στη μοντελοποίηση πεδίου η πλοηγησιμότητα δε μας απασχολεί ιδιαίτερα και μπορεί να θεωρηθεί ότι είναι αμφίδρομη. </a:t>
            </a:r>
          </a:p>
          <a:p>
            <a:r>
              <a:rPr lang="el-GR" altLang="el-GR" smtClean="0"/>
              <a:t>Στη σχεδίαση όμως οι αμφίδρομες συσχετίσεις ορίζονται μόνο όταν αυτές είναι αναγκαίες. </a:t>
            </a:r>
          </a:p>
          <a:p>
            <a:r>
              <a:rPr lang="el-GR" altLang="el-GR" smtClean="0"/>
              <a:t>Η ανάγκη για την πλοηγησιμότητα διαπιστώνεται από την εξέταση της φοράς των μηνυμάτων στα διαγράμματα επικοινωνίας και ακολουθίας, όταν μελετούμε τη συμπεριφορά των αντικειμένων. </a:t>
            </a:r>
          </a:p>
          <a:p>
            <a:r>
              <a:rPr lang="el-GR" altLang="el-GR" smtClean="0"/>
              <a:t>Αν ένα αντικείμενο της κλάσης A πρέπει να στείλει μήνυμα σε αντικείμενο της κλάσης B και υπάρχει συσχέτιση μεταξύ των κλάσεων, τότε θα πρέπει η συσχέτιση να είναι πλοηγήσιμη από την Α προς τη Β.</a:t>
            </a:r>
          </a:p>
          <a:p>
            <a:r>
              <a:rPr lang="el-GR" altLang="el-GR" smtClean="0"/>
              <a:t>Ο ορισμός της πλοηγησιμότητας υποδηλώνει και την εξάρτηση ή τη σύζευξη μεταξύ των κλάσεων. Όταν τα αντικείμενα μίας κλάσης δε χρειάζεται να γνωρίζουν τα αντικείμενα στο άκρο της συσχέτισης, δεν υπάρχει λόγος να εισάγουμε κάποιου είδους εξάρτηση.</a:t>
            </a:r>
          </a:p>
          <a:p>
            <a:endParaRPr lang="en-US" altLang="el-GR" smtClean="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1 - Τίτλος"/>
          <p:cNvSpPr>
            <a:spLocks noGrp="1"/>
          </p:cNvSpPr>
          <p:nvPr>
            <p:ph type="title"/>
          </p:nvPr>
        </p:nvSpPr>
        <p:spPr/>
        <p:txBody>
          <a:bodyPr/>
          <a:lstStyle/>
          <a:p>
            <a:r>
              <a:rPr lang="el-GR" altLang="el-GR" smtClean="0"/>
              <a:t>πλοηγησιμότητα στο σύστημα δανεισμού</a:t>
            </a:r>
            <a:endParaRPr lang="en-US" altLang="el-GR" smtClean="0"/>
          </a:p>
        </p:txBody>
      </p:sp>
      <p:pic>
        <p:nvPicPr>
          <p:cNvPr id="31747" name="7 - Θέση περιεχομένου" descr="08_022_ΔΤΑΣΔΠλοήγησηστοΣχέδιο.jpg"/>
          <p:cNvPicPr>
            <a:picLocks noGrp="1" noChangeAspect="1"/>
          </p:cNvPicPr>
          <p:nvPr>
            <p:ph idx="1"/>
          </p:nvPr>
        </p:nvPicPr>
        <p:blipFill>
          <a:blip r:embed="rId2">
            <a:extLst>
              <a:ext uri="{28A0092B-C50C-407E-A947-70E740481C1C}">
                <a14:useLocalDpi xmlns:a14="http://schemas.microsoft.com/office/drawing/2010/main" val="0"/>
              </a:ext>
            </a:extLst>
          </a:blip>
          <a:srcRect/>
          <a:stretch>
            <a:fillRect/>
          </a:stretch>
        </p:blipFill>
        <p:spPr>
          <a:xfrm>
            <a:off x="1619250" y="1989138"/>
            <a:ext cx="6121400" cy="3171825"/>
          </a:xfrm>
          <a:noFill/>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1 - Τίτλος"/>
          <p:cNvSpPr>
            <a:spLocks noGrp="1"/>
          </p:cNvSpPr>
          <p:nvPr>
            <p:ph type="title"/>
          </p:nvPr>
        </p:nvSpPr>
        <p:spPr/>
        <p:txBody>
          <a:bodyPr/>
          <a:lstStyle/>
          <a:p>
            <a:pPr eaLnBrk="1" hangingPunct="1"/>
            <a:r>
              <a:rPr lang="el-GR" altLang="el-GR" smtClean="0"/>
              <a:t>αφηρημένες κλάσεις</a:t>
            </a:r>
            <a:endParaRPr lang="en-US" altLang="el-GR" smtClean="0"/>
          </a:p>
        </p:txBody>
      </p:sp>
      <p:sp>
        <p:nvSpPr>
          <p:cNvPr id="14339" name="2 - Θέση περιεχομένου"/>
          <p:cNvSpPr>
            <a:spLocks noGrp="1"/>
          </p:cNvSpPr>
          <p:nvPr>
            <p:ph idx="1"/>
          </p:nvPr>
        </p:nvSpPr>
        <p:spPr/>
        <p:txBody>
          <a:bodyPr/>
          <a:lstStyle/>
          <a:p>
            <a:pPr eaLnBrk="1" hangingPunct="1"/>
            <a:r>
              <a:rPr lang="el-GR" altLang="el-GR" smtClean="0"/>
              <a:t>Οι αφηρημένες κλάσεις δεν μπορούν να δημιουργήσουν αντικείμενα και βασίζονται στις υποκλάσεις μέσω της γενίκευσης για τη δημιουργία αντικειμένων. </a:t>
            </a:r>
          </a:p>
          <a:p>
            <a:pPr eaLnBrk="1" hangingPunct="1"/>
            <a:r>
              <a:rPr lang="el-GR" altLang="el-GR" smtClean="0"/>
              <a:t>Η συνήθης χρήση των αφηρημένων κλάσεων είναι η παροχή της διεπαφής τους στις υποκλάσεις τους. </a:t>
            </a:r>
          </a:p>
          <a:p>
            <a:pPr eaLnBrk="1" hangingPunct="1"/>
            <a:r>
              <a:rPr lang="el-GR" altLang="el-GR" smtClean="0"/>
              <a:t>Οι λειτουργίες μπορεί να είναι και αυτές αφηρημένες (abstract) , δηλαδή λειτουργίες χωρίς υλοποίηση, ενώ κάποιες άλλες συγκεκριμένες (concrete). </a:t>
            </a:r>
          </a:p>
          <a:p>
            <a:pPr eaLnBrk="1" hangingPunct="1"/>
            <a:r>
              <a:rPr lang="el-GR" altLang="el-GR" smtClean="0"/>
              <a:t>Η υλοποίηση των αφηρημένων λειτουργιών παρέχεται από τις υποκλάσεις της αφηρημένης κλάσης.</a:t>
            </a:r>
            <a:endParaRPr lang="en-US" altLang="el-GR" smtClean="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1 - Τίτλος"/>
          <p:cNvSpPr>
            <a:spLocks noGrp="1"/>
          </p:cNvSpPr>
          <p:nvPr>
            <p:ph type="title"/>
          </p:nvPr>
        </p:nvSpPr>
        <p:spPr/>
        <p:txBody>
          <a:bodyPr/>
          <a:lstStyle/>
          <a:p>
            <a:r>
              <a:rPr lang="el-GR" altLang="el-GR" smtClean="0"/>
              <a:t>εξάρτηση</a:t>
            </a:r>
            <a:endParaRPr lang="en-US" altLang="el-GR" smtClean="0"/>
          </a:p>
        </p:txBody>
      </p:sp>
      <p:sp>
        <p:nvSpPr>
          <p:cNvPr id="32771" name="2 - Θέση περιεχομένου"/>
          <p:cNvSpPr>
            <a:spLocks noGrp="1"/>
          </p:cNvSpPr>
          <p:nvPr>
            <p:ph idx="1"/>
          </p:nvPr>
        </p:nvSpPr>
        <p:spPr>
          <a:xfrm>
            <a:off x="457200" y="1844675"/>
            <a:ext cx="8229600" cy="4464050"/>
          </a:xfrm>
        </p:spPr>
        <p:txBody>
          <a:bodyPr/>
          <a:lstStyle/>
          <a:p>
            <a:r>
              <a:rPr lang="el-GR" altLang="el-GR" sz="2000" smtClean="0"/>
              <a:t>Η εξάρτηση (dependency) μεταξύ δύο στοιχείων της UML είναι μία γενική σχέση ενός στοιχείου πελάτη, το οποίο εξαρτάται με κάποιο τρόπο με άλλο στοιχείο προμηθευτή. </a:t>
            </a:r>
          </a:p>
          <a:p>
            <a:r>
              <a:rPr lang="el-GR" altLang="el-GR" sz="2000" smtClean="0"/>
              <a:t> Η εξάρτηση σημαίνει ότι κάποια αλλαγή στον προμηθευτή επηρεάζει με κάποιο τρόπο τον πελάτη. </a:t>
            </a:r>
          </a:p>
          <a:p>
            <a:r>
              <a:rPr lang="el-GR" altLang="el-GR" sz="2000" smtClean="0"/>
              <a:t> Έχουμε ήδη συναντήσει ισχυρές μορφές εξάρτησης μεταξύ κλάσεων που είναι η συσχέτιση και η γενίκευση. Δεν είναι όμως οι μόνες περιπτώσεις από τις οποίες προκύπτει μία σχέση εξάρτησης μεταξύ δύο κλάσεων.</a:t>
            </a:r>
          </a:p>
          <a:p>
            <a:r>
              <a:rPr lang="el-GR" altLang="el-GR" sz="2000" smtClean="0"/>
              <a:t> Άλλες περιπτώσεις εξάρτησης είναι όταν ένα αντικείμενο της κλάσης πελάτη αποστέλλει μήνυμα σε αντικείμενο της κλάσης προμηθευτή ή όταν κάποια λειτουργία της κλάσης πελάτη έχει μία παράμετρο με τύπο την κλάση προμηθευτή.</a:t>
            </a:r>
          </a:p>
          <a:p>
            <a:r>
              <a:rPr lang="el-GR" altLang="el-GR" sz="2000" smtClean="0"/>
              <a:t>Με όρους κώδικα: η διαγραφή της κλάσης B από τον κώδικα προκαλεί σφάλμα μεταγλώττισης στην κλάση Α.</a:t>
            </a:r>
          </a:p>
          <a:p>
            <a:endParaRPr lang="en-US" altLang="el-GR" sz="2000" smtClean="0"/>
          </a:p>
        </p:txBody>
      </p:sp>
      <p:pic>
        <p:nvPicPr>
          <p:cNvPr id="32772" name="8 - Εικόνα" descr="08_023_ΔΤΕξάρτηση.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771775" y="981075"/>
            <a:ext cx="3313113" cy="790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1 - Τίτλος"/>
          <p:cNvSpPr>
            <a:spLocks noGrp="1"/>
          </p:cNvSpPr>
          <p:nvPr>
            <p:ph type="title"/>
          </p:nvPr>
        </p:nvSpPr>
        <p:spPr/>
        <p:txBody>
          <a:bodyPr/>
          <a:lstStyle/>
          <a:p>
            <a:r>
              <a:rPr lang="el-GR" altLang="el-GR" smtClean="0"/>
              <a:t>διεπαφές</a:t>
            </a:r>
            <a:endParaRPr lang="en-US" altLang="el-GR" smtClean="0"/>
          </a:p>
        </p:txBody>
      </p:sp>
      <p:sp>
        <p:nvSpPr>
          <p:cNvPr id="33795" name="2 - Θέση περιεχομένου"/>
          <p:cNvSpPr>
            <a:spLocks noGrp="1"/>
          </p:cNvSpPr>
          <p:nvPr>
            <p:ph idx="1"/>
          </p:nvPr>
        </p:nvSpPr>
        <p:spPr/>
        <p:txBody>
          <a:bodyPr/>
          <a:lstStyle/>
          <a:p>
            <a:r>
              <a:rPr lang="el-GR" altLang="el-GR" smtClean="0"/>
              <a:t>Οι διεπαφές (interfaces) είναι μηχανισμοί των σύγχρονων γλωσσών προγραμματισμού όπως η Java για την επίτευξη πολυμορφισμού. </a:t>
            </a:r>
          </a:p>
          <a:p>
            <a:r>
              <a:rPr lang="el-GR" altLang="el-GR" smtClean="0"/>
              <a:t>Μία διεπαφή μπορεί να θεωρηθεί ως μία κλάση χωρίς πεδία όπου όλες οι πράξεις είναι αφηρημένες. </a:t>
            </a:r>
          </a:p>
          <a:p>
            <a:r>
              <a:rPr lang="el-GR" altLang="el-GR" smtClean="0"/>
              <a:t>Οι διεπαφές της Java μοιάζουν με τις αφηρημένες κλάσεις, αλλά παρουσιάζουν ορισμένες σημαντικές διαφορές που είναι:</a:t>
            </a:r>
          </a:p>
          <a:p>
            <a:r>
              <a:rPr lang="el-GR" altLang="el-GR" smtClean="0"/>
              <a:t>Οι αφηρημένες κλάσεις μπορεί να έχουν πεδία, ενώ οι διεπαφές όχι.</a:t>
            </a:r>
          </a:p>
          <a:p>
            <a:endParaRPr lang="en-US" altLang="el-GR" smtClean="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1 - Τίτλος"/>
          <p:cNvSpPr>
            <a:spLocks noGrp="1"/>
          </p:cNvSpPr>
          <p:nvPr>
            <p:ph type="title"/>
          </p:nvPr>
        </p:nvSpPr>
        <p:spPr/>
        <p:txBody>
          <a:bodyPr/>
          <a:lstStyle/>
          <a:p>
            <a:r>
              <a:rPr lang="el-GR" altLang="el-GR" smtClean="0"/>
              <a:t>διεπαφές</a:t>
            </a:r>
            <a:endParaRPr lang="en-US" altLang="el-GR" smtClean="0"/>
          </a:p>
        </p:txBody>
      </p:sp>
      <p:sp>
        <p:nvSpPr>
          <p:cNvPr id="34819" name="2 - Θέση περιεχομένου"/>
          <p:cNvSpPr>
            <a:spLocks noGrp="1"/>
          </p:cNvSpPr>
          <p:nvPr>
            <p:ph idx="1"/>
          </p:nvPr>
        </p:nvSpPr>
        <p:spPr/>
        <p:txBody>
          <a:bodyPr/>
          <a:lstStyle/>
          <a:p>
            <a:r>
              <a:rPr lang="el-GR" altLang="el-GR" smtClean="0"/>
              <a:t>Οι αφηρημένες κλάσεις μπορεί να έχουν αφηρημένες λειτουργίες, δηλαδή χωρίς υλοποίηση, αλλά μπορεί να έχουν και συγκεκριμένες λειτουργίες που κληρονομούνται από τις υποκλάσεις. Οι διεπαφές δηλώνουν τις υπογραφές των λειτουργιών, χωρίς να παρέχουν καμία υλοποίηση.</a:t>
            </a:r>
          </a:p>
          <a:p>
            <a:r>
              <a:rPr lang="el-GR" altLang="el-GR" smtClean="0"/>
              <a:t>Οι αφηρημένες κλάσεις δηλώνουν κατασκευαστές, ενώ οι διεπαφές όχι.</a:t>
            </a:r>
          </a:p>
          <a:p>
            <a:r>
              <a:rPr lang="el-GR" altLang="el-GR" smtClean="0"/>
              <a:t>Η ορατότητα μίας διεπαφής για τη Java μπορεί να είναι μόνο δημόσια. </a:t>
            </a:r>
          </a:p>
          <a:p>
            <a:r>
              <a:rPr lang="el-GR" altLang="el-GR" smtClean="0"/>
              <a:t>Οι λειτουργίες μίας αφηρημένης κλάσης μπορεί να έχουν ορατότητα προστατευμένη ή ιδιωτική, ενώ οι λειτουργίες που δηλώνει μία διεπαφή έχουν δημόσια ορατότητα</a:t>
            </a:r>
            <a:endParaRPr lang="en-US" altLang="el-GR" smtClean="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1 - Τίτλος"/>
          <p:cNvSpPr>
            <a:spLocks noGrp="1"/>
          </p:cNvSpPr>
          <p:nvPr>
            <p:ph type="title"/>
          </p:nvPr>
        </p:nvSpPr>
        <p:spPr/>
        <p:txBody>
          <a:bodyPr/>
          <a:lstStyle/>
          <a:p>
            <a:r>
              <a:rPr lang="el-GR" altLang="el-GR" smtClean="0"/>
              <a:t>διεπαφές</a:t>
            </a:r>
            <a:endParaRPr lang="en-US" altLang="el-GR" smtClean="0"/>
          </a:p>
        </p:txBody>
      </p:sp>
      <p:sp>
        <p:nvSpPr>
          <p:cNvPr id="35843" name="2 - Θέση περιεχομένου"/>
          <p:cNvSpPr>
            <a:spLocks noGrp="1"/>
          </p:cNvSpPr>
          <p:nvPr>
            <p:ph idx="1"/>
          </p:nvPr>
        </p:nvSpPr>
        <p:spPr/>
        <p:txBody>
          <a:bodyPr/>
          <a:lstStyle/>
          <a:p>
            <a:r>
              <a:rPr lang="el-GR" altLang="el-GR" smtClean="0"/>
              <a:t>Η υποκλάση μίας αφηρημένης κλάσης κληρονομεί τη δημόσια διεπαφή και την υλοποίηση που ίσως η αφηρημένη κλάση παρέχει, έχοντας ταυτόχρονα τη δυνατότητα επαναορισμού (overriding) των μεθόδων της. </a:t>
            </a:r>
          </a:p>
          <a:p>
            <a:r>
              <a:rPr lang="el-GR" altLang="el-GR" smtClean="0"/>
              <a:t>Μία κλάση μπορεί να υλοποιεί (και δεν κληρονομεί) μία ή περισσότερες διεπαφές.</a:t>
            </a:r>
          </a:p>
          <a:p>
            <a:r>
              <a:rPr lang="el-GR" altLang="el-GR" smtClean="0"/>
              <a:t> Η κλάση θα πρέπει να παρέχει την υλοποίηση για τις μεθόδους που δηλώνει μία διεπαφή, να παρέχει δηλαδή την υλοποίηση της διεπαφής. </a:t>
            </a:r>
          </a:p>
          <a:p>
            <a:endParaRPr lang="en-US" altLang="el-GR" smtClean="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1 - Τίτλος"/>
          <p:cNvSpPr>
            <a:spLocks noGrp="1"/>
          </p:cNvSpPr>
          <p:nvPr>
            <p:ph type="title"/>
          </p:nvPr>
        </p:nvSpPr>
        <p:spPr/>
        <p:txBody>
          <a:bodyPr/>
          <a:lstStyle/>
          <a:p>
            <a:r>
              <a:rPr lang="el-GR" altLang="el-GR" smtClean="0"/>
              <a:t>διεπαφές</a:t>
            </a:r>
            <a:endParaRPr lang="en-US" altLang="el-GR" smtClean="0"/>
          </a:p>
        </p:txBody>
      </p:sp>
      <p:sp>
        <p:nvSpPr>
          <p:cNvPr id="36867" name="2 - Θέση περιεχομένου"/>
          <p:cNvSpPr>
            <a:spLocks noGrp="1"/>
          </p:cNvSpPr>
          <p:nvPr>
            <p:ph idx="1"/>
          </p:nvPr>
        </p:nvSpPr>
        <p:spPr/>
        <p:txBody>
          <a:bodyPr/>
          <a:lstStyle/>
          <a:p>
            <a:r>
              <a:rPr lang="el-GR" altLang="el-GR" smtClean="0"/>
              <a:t>Επομένως, μία διεπαφή έχει περισσότερο το χαρακτήρα μίας δήλωσης. Δηλώνει υπογραφές (signatures) μεθόδων στις οποίες μία κλάση θα πρέπει να συμμορφώνεται σε περίπτωση που υλοποιεί τη διεπαφή.</a:t>
            </a:r>
          </a:p>
          <a:p>
            <a:r>
              <a:rPr lang="el-GR" altLang="el-GR" smtClean="0"/>
              <a:t>Οι διεπαφές είναι και το βασικό αντίδοτο για τις γλώσσες προγραμματισμού που δεν υποστηρίζουν την πολλαπλή κληρονομικότητα. Μία κλάση μπορεί να είναι υποκλάση μίας και μόνο κλάσης, ενώ μπορεί να υλοποιεί πολλές διεπαφές.</a:t>
            </a:r>
          </a:p>
          <a:p>
            <a:endParaRPr lang="en-US" altLang="el-GR" smtClean="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1 - Τίτλος"/>
          <p:cNvSpPr>
            <a:spLocks noGrp="1"/>
          </p:cNvSpPr>
          <p:nvPr>
            <p:ph type="title"/>
          </p:nvPr>
        </p:nvSpPr>
        <p:spPr/>
        <p:txBody>
          <a:bodyPr/>
          <a:lstStyle/>
          <a:p>
            <a:r>
              <a:rPr lang="el-GR" altLang="el-GR" smtClean="0"/>
              <a:t>διεπαφές στη </a:t>
            </a:r>
            <a:r>
              <a:rPr lang="en-US" altLang="el-GR" smtClean="0"/>
              <a:t>UML</a:t>
            </a:r>
          </a:p>
        </p:txBody>
      </p:sp>
      <p:pic>
        <p:nvPicPr>
          <p:cNvPr id="37891" name="7 - Θέση περιεχομένου" descr="08_024_ΔΤΔιεπαφές.jpg"/>
          <p:cNvPicPr>
            <a:picLocks noGrp="1" noChangeAspect="1"/>
          </p:cNvPicPr>
          <p:nvPr>
            <p:ph idx="1"/>
          </p:nvPr>
        </p:nvPicPr>
        <p:blipFill>
          <a:blip r:embed="rId2">
            <a:extLst>
              <a:ext uri="{28A0092B-C50C-407E-A947-70E740481C1C}">
                <a14:useLocalDpi xmlns:a14="http://schemas.microsoft.com/office/drawing/2010/main" val="0"/>
              </a:ext>
            </a:extLst>
          </a:blip>
          <a:srcRect/>
          <a:stretch>
            <a:fillRect/>
          </a:stretch>
        </p:blipFill>
        <p:spPr>
          <a:xfrm>
            <a:off x="1187450" y="1628775"/>
            <a:ext cx="6337300" cy="2879725"/>
          </a:xfrm>
          <a:noFill/>
        </p:spPr>
      </p:pic>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1 - Τίτλος"/>
          <p:cNvSpPr>
            <a:spLocks noGrp="1"/>
          </p:cNvSpPr>
          <p:nvPr>
            <p:ph type="title"/>
          </p:nvPr>
        </p:nvSpPr>
        <p:spPr/>
        <p:txBody>
          <a:bodyPr/>
          <a:lstStyle/>
          <a:p>
            <a:r>
              <a:rPr lang="el-GR" altLang="el-GR" smtClean="0"/>
              <a:t>παροχή και χρήση διεπαφής</a:t>
            </a:r>
            <a:endParaRPr lang="en-US" altLang="el-GR" smtClean="0"/>
          </a:p>
        </p:txBody>
      </p:sp>
      <p:pic>
        <p:nvPicPr>
          <p:cNvPr id="38915" name="8 - Θέση περιεχομένου" descr="08_025_ΔΤΑπαίτησηΔιεπαφής.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908175" y="1268413"/>
            <a:ext cx="3970338" cy="20748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8916" name="9 - Εικόνα" descr="08_026_ΔΤΑπαίτησηκαιΠαροχήΔιεπαφής.jp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924050" y="3868738"/>
            <a:ext cx="4611688" cy="1644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1 - Τίτλος"/>
          <p:cNvSpPr>
            <a:spLocks noGrp="1"/>
          </p:cNvSpPr>
          <p:nvPr>
            <p:ph type="title"/>
          </p:nvPr>
        </p:nvSpPr>
        <p:spPr/>
        <p:txBody>
          <a:bodyPr/>
          <a:lstStyle/>
          <a:p>
            <a:r>
              <a:rPr lang="el-GR" altLang="el-GR" smtClean="0"/>
              <a:t>γενίκευση και υλοποίηση διεπαφών</a:t>
            </a:r>
            <a:endParaRPr lang="en-US" altLang="el-GR" smtClean="0"/>
          </a:p>
        </p:txBody>
      </p:sp>
      <p:pic>
        <p:nvPicPr>
          <p:cNvPr id="39939" name="7 - Θέση περιεχομένου" descr="08_027_ΔΤΓενίκευσηΔιεπαφής.jpg"/>
          <p:cNvPicPr>
            <a:picLocks noGrp="1" noChangeAspect="1"/>
          </p:cNvPicPr>
          <p:nvPr>
            <p:ph idx="1"/>
          </p:nvPr>
        </p:nvPicPr>
        <p:blipFill>
          <a:blip r:embed="rId2">
            <a:extLst>
              <a:ext uri="{28A0092B-C50C-407E-A947-70E740481C1C}">
                <a14:useLocalDpi xmlns:a14="http://schemas.microsoft.com/office/drawing/2010/main" val="0"/>
              </a:ext>
            </a:extLst>
          </a:blip>
          <a:srcRect/>
          <a:stretch>
            <a:fillRect/>
          </a:stretch>
        </p:blipFill>
        <p:spPr>
          <a:xfrm>
            <a:off x="2771775" y="1412875"/>
            <a:ext cx="2808288" cy="4165600"/>
          </a:xfrm>
          <a:noFill/>
        </p:spPr>
      </p:pic>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1 - Τίτλος"/>
          <p:cNvSpPr>
            <a:spLocks noGrp="1"/>
          </p:cNvSpPr>
          <p:nvPr>
            <p:ph type="title"/>
          </p:nvPr>
        </p:nvSpPr>
        <p:spPr/>
        <p:txBody>
          <a:bodyPr/>
          <a:lstStyle/>
          <a:p>
            <a:r>
              <a:rPr lang="el-GR" altLang="el-GR" smtClean="0"/>
              <a:t>διεπαφές και αφηρημένες κλάσεις</a:t>
            </a:r>
            <a:endParaRPr lang="en-US" altLang="el-GR" smtClean="0"/>
          </a:p>
        </p:txBody>
      </p:sp>
      <p:pic>
        <p:nvPicPr>
          <p:cNvPr id="40963" name="7 - Θέση περιεχομένου" descr="08_028_ΔΤΣυνύπαρξηΑφηρημένωνΤάξεωνκαιΔιεπαφών.jpg"/>
          <p:cNvPicPr>
            <a:picLocks noGrp="1" noChangeAspect="1"/>
          </p:cNvPicPr>
          <p:nvPr>
            <p:ph idx="1"/>
          </p:nvPr>
        </p:nvPicPr>
        <p:blipFill>
          <a:blip r:embed="rId2">
            <a:extLst>
              <a:ext uri="{28A0092B-C50C-407E-A947-70E740481C1C}">
                <a14:useLocalDpi xmlns:a14="http://schemas.microsoft.com/office/drawing/2010/main" val="0"/>
              </a:ext>
            </a:extLst>
          </a:blip>
          <a:srcRect/>
          <a:stretch>
            <a:fillRect/>
          </a:stretch>
        </p:blipFill>
        <p:spPr>
          <a:xfrm>
            <a:off x="1116013" y="1628775"/>
            <a:ext cx="6635750" cy="2520950"/>
          </a:xfrm>
          <a:noFill/>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1 - Τίτλος"/>
          <p:cNvSpPr>
            <a:spLocks noGrp="1"/>
          </p:cNvSpPr>
          <p:nvPr>
            <p:ph type="title"/>
          </p:nvPr>
        </p:nvSpPr>
        <p:spPr/>
        <p:txBody>
          <a:bodyPr/>
          <a:lstStyle/>
          <a:p>
            <a:r>
              <a:rPr lang="el-GR" altLang="el-GR" smtClean="0"/>
              <a:t>αφηρημένες κλάσεις</a:t>
            </a:r>
            <a:endParaRPr lang="en-US" altLang="el-GR" smtClean="0"/>
          </a:p>
        </p:txBody>
      </p:sp>
      <p:pic>
        <p:nvPicPr>
          <p:cNvPr id="15363" name="7 - Θέση περιεχομένου" descr="08_013_ΔΤΓενίκευσηΑφηρημένηςΤάξης.jpg"/>
          <p:cNvPicPr>
            <a:picLocks noGrp="1" noChangeAspect="1"/>
          </p:cNvPicPr>
          <p:nvPr>
            <p:ph idx="1"/>
          </p:nvPr>
        </p:nvPicPr>
        <p:blipFill>
          <a:blip r:embed="rId2">
            <a:extLst>
              <a:ext uri="{28A0092B-C50C-407E-A947-70E740481C1C}">
                <a14:useLocalDpi xmlns:a14="http://schemas.microsoft.com/office/drawing/2010/main" val="0"/>
              </a:ext>
            </a:extLst>
          </a:blip>
          <a:srcRect/>
          <a:stretch>
            <a:fillRect/>
          </a:stretch>
        </p:blipFill>
        <p:spPr>
          <a:xfrm>
            <a:off x="1835150" y="1341438"/>
            <a:ext cx="4537075" cy="3103562"/>
          </a:xfrm>
          <a:noFill/>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1 - Τίτλος"/>
          <p:cNvSpPr>
            <a:spLocks noGrp="1"/>
          </p:cNvSpPr>
          <p:nvPr>
            <p:ph type="title"/>
          </p:nvPr>
        </p:nvSpPr>
        <p:spPr/>
        <p:txBody>
          <a:bodyPr/>
          <a:lstStyle/>
          <a:p>
            <a:r>
              <a:rPr lang="el-GR" altLang="el-GR" smtClean="0"/>
              <a:t>ιδιότητες</a:t>
            </a:r>
            <a:endParaRPr lang="en-US" altLang="el-GR" smtClean="0"/>
          </a:p>
        </p:txBody>
      </p:sp>
      <p:sp>
        <p:nvSpPr>
          <p:cNvPr id="16387" name="2 - Θέση περιεχομένου"/>
          <p:cNvSpPr>
            <a:spLocks noGrp="1"/>
          </p:cNvSpPr>
          <p:nvPr>
            <p:ph idx="1"/>
          </p:nvPr>
        </p:nvSpPr>
        <p:spPr/>
        <p:txBody>
          <a:bodyPr/>
          <a:lstStyle/>
          <a:p>
            <a:r>
              <a:rPr lang="el-GR" altLang="el-GR" smtClean="0"/>
              <a:t>Οι ιδιότητες μίας κλάσης αφορούν τα δεδομένα που διατηρούν τα αντικείμενά της. </a:t>
            </a:r>
          </a:p>
          <a:p>
            <a:r>
              <a:rPr lang="el-GR" altLang="el-GR" smtClean="0"/>
              <a:t>Τα δύο νέα στοιχεία των ιδιοτήτων, που είναι χρήσιμα στη σχεδίαση, είναι η </a:t>
            </a:r>
            <a:r>
              <a:rPr lang="el-GR" altLang="el-GR" b="1" smtClean="0"/>
              <a:t>ορατότητα</a:t>
            </a:r>
            <a:r>
              <a:rPr lang="el-GR" altLang="el-GR" smtClean="0"/>
              <a:t> (visibility) και η </a:t>
            </a:r>
            <a:r>
              <a:rPr lang="el-GR" altLang="el-GR" b="1" smtClean="0"/>
              <a:t>πολλαπλότητα</a:t>
            </a:r>
            <a:r>
              <a:rPr lang="el-GR" altLang="el-GR" smtClean="0"/>
              <a:t> (multiplicity). </a:t>
            </a:r>
          </a:p>
          <a:p>
            <a:r>
              <a:rPr lang="el-GR" altLang="el-GR" smtClean="0"/>
              <a:t>Έτσι, η πλήρης περιγραφή μίας ιδιότητας με τη UML είναι:</a:t>
            </a:r>
          </a:p>
          <a:p>
            <a:r>
              <a:rPr lang="el-GR" altLang="el-GR" smtClean="0"/>
              <a:t>ορατότητα / όνομα: τύπος [πολλαπλότητα] = αρχική τιμή {συμβολοσειρά ιδιοτήτων</a:t>
            </a:r>
            <a:endParaRPr lang="en-US" altLang="el-GR" smtClean="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1 - Τίτλος"/>
          <p:cNvSpPr>
            <a:spLocks noGrp="1"/>
          </p:cNvSpPr>
          <p:nvPr>
            <p:ph type="title"/>
          </p:nvPr>
        </p:nvSpPr>
        <p:spPr/>
        <p:txBody>
          <a:bodyPr/>
          <a:lstStyle/>
          <a:p>
            <a:r>
              <a:rPr lang="el-GR" altLang="el-GR" smtClean="0"/>
              <a:t>ορατότητα ιδιοτήτων</a:t>
            </a:r>
            <a:endParaRPr lang="en-US" altLang="el-GR" smtClean="0"/>
          </a:p>
        </p:txBody>
      </p:sp>
      <p:sp>
        <p:nvSpPr>
          <p:cNvPr id="17411" name="2 - Θέση περιεχομένου"/>
          <p:cNvSpPr>
            <a:spLocks noGrp="1"/>
          </p:cNvSpPr>
          <p:nvPr>
            <p:ph idx="1"/>
          </p:nvPr>
        </p:nvSpPr>
        <p:spPr/>
        <p:txBody>
          <a:bodyPr/>
          <a:lstStyle/>
          <a:p>
            <a:pPr>
              <a:buFont typeface="Arial" panose="020B0604020202020204" pitchFamily="34" charset="0"/>
              <a:buNone/>
            </a:pPr>
            <a:r>
              <a:rPr lang="el-GR" altLang="el-GR" smtClean="0"/>
              <a:t>Η ορατότητα (visibility) συμβολίζεται ως εξής:</a:t>
            </a:r>
          </a:p>
          <a:p>
            <a:r>
              <a:rPr lang="el-GR" altLang="el-GR" smtClean="0"/>
              <a:t>Με το σύμβολο + που συμβολίζει τη δημόσια (public) ορατότητα. Οι ιδιότητες με δημόσια ορατότητα είναι προσβάσιμες σε όσες κλάσεις έχουν πρόσβαση στην κλάση που τις περιέχει.</a:t>
            </a:r>
          </a:p>
          <a:p>
            <a:r>
              <a:rPr lang="el-GR" altLang="el-GR" smtClean="0"/>
              <a:t>Με το σύμβολο ∼ που συμβολίζει ορατότητα πακέτου. Οι ιδιότητες με ορατότητα πακέτου είναι προσβάσιμες στις κλάσεις που είναι στο ίδιο πακέτο με τη συγκεκριμένη κλάση.</a:t>
            </a:r>
          </a:p>
          <a:p>
            <a:r>
              <a:rPr lang="el-GR" altLang="el-GR" smtClean="0"/>
              <a:t>Με το σύμβολο # που συμβολίζει την προστατευμένη (protected) ορατότητα. Οι ιδιότητες με προστατευμένη ορατότητα είναι προσβάσιμες από τις υποκλάσεις  και από την κλάση που τις περιέχει.</a:t>
            </a:r>
          </a:p>
          <a:p>
            <a:r>
              <a:rPr lang="el-GR" altLang="el-GR" smtClean="0"/>
              <a:t>Με το σύμβολο – που συμβολίζει την ιδιωτική (private) ορατότητα. Οι ιδιότητες με ιδιωτική ορατότητα είναι προσβάσιμες μόνο από την κλάση που τις περιέχει.</a:t>
            </a:r>
          </a:p>
          <a:p>
            <a:endParaRPr lang="en-US" altLang="el-GR" smtClean="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1 - Τίτλος"/>
          <p:cNvSpPr>
            <a:spLocks noGrp="1"/>
          </p:cNvSpPr>
          <p:nvPr>
            <p:ph type="title"/>
          </p:nvPr>
        </p:nvSpPr>
        <p:spPr/>
        <p:txBody>
          <a:bodyPr/>
          <a:lstStyle/>
          <a:p>
            <a:r>
              <a:rPr lang="el-GR" altLang="el-GR" smtClean="0"/>
              <a:t>τύποι ιδιοτήτων</a:t>
            </a:r>
            <a:endParaRPr lang="en-US" altLang="el-GR" smtClean="0"/>
          </a:p>
        </p:txBody>
      </p:sp>
      <p:sp>
        <p:nvSpPr>
          <p:cNvPr id="18435" name="2 - Θέση περιεχομένου"/>
          <p:cNvSpPr>
            <a:spLocks noGrp="1"/>
          </p:cNvSpPr>
          <p:nvPr>
            <p:ph idx="1"/>
          </p:nvPr>
        </p:nvSpPr>
        <p:spPr>
          <a:xfrm>
            <a:off x="4284663" y="1052513"/>
            <a:ext cx="4402137" cy="5256212"/>
          </a:xfrm>
        </p:spPr>
        <p:txBody>
          <a:bodyPr/>
          <a:lstStyle/>
          <a:p>
            <a:r>
              <a:rPr lang="el-GR" altLang="el-GR" smtClean="0"/>
              <a:t>Ο τύπος μίας ιδιότητας μπορεί να είναι:</a:t>
            </a:r>
          </a:p>
          <a:p>
            <a:pPr lvl="1"/>
            <a:r>
              <a:rPr lang="el-GR" altLang="el-GR" smtClean="0"/>
              <a:t>κάποιος από τους πρωταρχικούς τύπους δεδομένων της UML, </a:t>
            </a:r>
          </a:p>
          <a:p>
            <a:pPr lvl="1"/>
            <a:r>
              <a:rPr lang="el-GR" altLang="el-GR" smtClean="0"/>
              <a:t>κάποιος τύπος της γλώσσας προγραμματισμού ή κάποια</a:t>
            </a:r>
          </a:p>
          <a:p>
            <a:pPr lvl="1"/>
            <a:r>
              <a:rPr lang="el-GR" altLang="el-GR" smtClean="0"/>
              <a:t>άλλη κλάση. Μπορεί επίσης να είναι μία διεπαφή  </a:t>
            </a:r>
          </a:p>
          <a:p>
            <a:pPr lvl="1"/>
            <a:r>
              <a:rPr lang="el-GR" altLang="el-GR" smtClean="0"/>
              <a:t>μία απαρίθμηση (enumeration).</a:t>
            </a:r>
            <a:endParaRPr lang="en-US" altLang="el-GR" smtClean="0"/>
          </a:p>
        </p:txBody>
      </p:sp>
      <p:pic>
        <p:nvPicPr>
          <p:cNvPr id="18436" name="7 - Θέση περιεχομένου" descr="08_014_ΔΤΑπαρίθμηση.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258888" y="1412875"/>
            <a:ext cx="1276350" cy="2697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1 - Τίτλος"/>
          <p:cNvSpPr>
            <a:spLocks noGrp="1"/>
          </p:cNvSpPr>
          <p:nvPr>
            <p:ph type="title"/>
          </p:nvPr>
        </p:nvSpPr>
        <p:spPr/>
        <p:txBody>
          <a:bodyPr/>
          <a:lstStyle/>
          <a:p>
            <a:r>
              <a:rPr lang="el-GR" altLang="el-GR" smtClean="0"/>
              <a:t>ιδιότητες</a:t>
            </a:r>
            <a:endParaRPr lang="en-US" altLang="el-GR" smtClean="0"/>
          </a:p>
        </p:txBody>
      </p:sp>
      <p:sp>
        <p:nvSpPr>
          <p:cNvPr id="19459" name="2 - Θέση περιεχομένου"/>
          <p:cNvSpPr>
            <a:spLocks noGrp="1"/>
          </p:cNvSpPr>
          <p:nvPr>
            <p:ph idx="1"/>
          </p:nvPr>
        </p:nvSpPr>
        <p:spPr/>
        <p:txBody>
          <a:bodyPr/>
          <a:lstStyle/>
          <a:p>
            <a:r>
              <a:rPr lang="el-GR" altLang="el-GR" smtClean="0"/>
              <a:t>Η συμβολοσειρά ιδιοτήτων ρυθμίζει πρόσθετες ιδιότητες της ιδιότητας. Για παράδειγμα, η ένδειξη readOnly δείχνει ότι η ιδιότητα είναι μόνο για ανάγνωση και όχι για τροποποίηση.</a:t>
            </a:r>
          </a:p>
          <a:p>
            <a:r>
              <a:rPr lang="el-GR" altLang="el-GR" smtClean="0"/>
              <a:t>Η πολλαπλότητα αναφέρεται στον αριθμό των αντικειμένων της ιδιότητας. Συνήθως οι περισσότερες ιδιότητες παίρνουν μία τιμή. Χρησιμοποιούμε την πολλαπλότητα, εάν θέλουμε να δείξουμε ότι η ιδιότητα λαμβάνει περισσότερες από μία τιμές.</a:t>
            </a:r>
          </a:p>
          <a:p>
            <a:r>
              <a:rPr lang="el-GR" altLang="el-GR" smtClean="0"/>
              <a:t>Εκτός από τις απλές ιδιότητες που αφορούν τα δεδομένα των αντικειμένων μίας κλάσης, με τη UML μπορούμε να ορίσουμε και στατικές ιδιότητες (static attributes), οι οποίες ανήκουν στην κλάση και όχι στα αντικείμενά της. Οι στατικές ιδιότητες παραπέμπουν στα στατικά πεδία της Java. Ο συμβολισμός των στατικών ιδιοτήτων είναι όμοιος με τις απλές ιδιότητες με τη διαφορά ότι η σύνταξή τους υπογραμμίζεται.</a:t>
            </a:r>
          </a:p>
          <a:p>
            <a:endParaRPr lang="en-US" altLang="el-GR" smtClean="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1 - Τίτλος"/>
          <p:cNvSpPr>
            <a:spLocks noGrp="1"/>
          </p:cNvSpPr>
          <p:nvPr>
            <p:ph type="title"/>
          </p:nvPr>
        </p:nvSpPr>
        <p:spPr/>
        <p:txBody>
          <a:bodyPr/>
          <a:lstStyle/>
          <a:p>
            <a:r>
              <a:rPr lang="el-GR" altLang="el-GR" smtClean="0"/>
              <a:t>παράδειγμα: ιδιότητες</a:t>
            </a:r>
            <a:endParaRPr lang="en-US" altLang="el-GR" smtClean="0"/>
          </a:p>
        </p:txBody>
      </p:sp>
      <p:pic>
        <p:nvPicPr>
          <p:cNvPr id="20483" name="7 - Θέση περιεχομένου" descr="08_015_ΔΤΙδιότητεςEmployee.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051050" y="1484313"/>
            <a:ext cx="4500563" cy="1965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1 - Τίτλος"/>
          <p:cNvSpPr>
            <a:spLocks noGrp="1"/>
          </p:cNvSpPr>
          <p:nvPr>
            <p:ph type="title"/>
          </p:nvPr>
        </p:nvSpPr>
        <p:spPr/>
        <p:txBody>
          <a:bodyPr/>
          <a:lstStyle/>
          <a:p>
            <a:r>
              <a:rPr lang="el-GR" altLang="el-GR" smtClean="0"/>
              <a:t>λειτουργίες</a:t>
            </a:r>
            <a:endParaRPr lang="en-US" altLang="el-GR" smtClean="0"/>
          </a:p>
        </p:txBody>
      </p:sp>
      <p:sp>
        <p:nvSpPr>
          <p:cNvPr id="21507" name="2 - Θέση περιεχομένου"/>
          <p:cNvSpPr>
            <a:spLocks noGrp="1"/>
          </p:cNvSpPr>
          <p:nvPr>
            <p:ph idx="1"/>
          </p:nvPr>
        </p:nvSpPr>
        <p:spPr/>
        <p:txBody>
          <a:bodyPr/>
          <a:lstStyle/>
          <a:p>
            <a:r>
              <a:rPr lang="el-GR" altLang="el-GR" smtClean="0"/>
              <a:t>Η σύνταξη μίας λειτουργίας με τη UML είναι: </a:t>
            </a:r>
            <a:br>
              <a:rPr lang="el-GR" altLang="el-GR" smtClean="0"/>
            </a:br>
            <a:r>
              <a:rPr lang="el-GR" altLang="el-GR" smtClean="0"/>
              <a:t>ορατότητα όνομα ( κατάλογος-παραμέτρων ): τύπος-επιστροφής {συμβολοσειρά ιδιοτήτων}</a:t>
            </a:r>
          </a:p>
          <a:p>
            <a:r>
              <a:rPr lang="el-GR" altLang="el-GR" smtClean="0"/>
              <a:t>Η ορατότητα των λειτουργιών συμβολίζεται όμοια με την ορατότητα των ιδιοτήτων. Μία συχνή σύμβαση που ακολουθούν οι μηχανικοί λογισμικού είναι ότι, όταν δεν ορίζεται η ορατότητα της λειτουργίας, τότε θεωρείται δημόσια. Ο κατάλογος παραμέτρων είναι οι παράμετροι της λειτουργίας οι οποίες χωρίζονται με κόμμα.</a:t>
            </a:r>
          </a:p>
          <a:p>
            <a:r>
              <a:rPr lang="el-GR" altLang="el-GR" smtClean="0"/>
              <a:t>Κάθε παράμετρος έχει την ακόλουθη σύνταξη: </a:t>
            </a:r>
            <a:br>
              <a:rPr lang="el-GR" altLang="el-GR" smtClean="0"/>
            </a:br>
            <a:r>
              <a:rPr lang="el-GR" altLang="el-GR" smtClean="0"/>
              <a:t>κατεύθυνση όνομα: τύπος [πολλαπλότητα] = προκαθορισμένη-τιμή {συμβολοσειρά ιδιοτήτων}</a:t>
            </a:r>
          </a:p>
          <a:p>
            <a:endParaRPr lang="en-US" altLang="el-GR" smtClean="0"/>
          </a:p>
        </p:txBody>
      </p:sp>
    </p:spTree>
  </p:cSld>
  <p:clrMapOvr>
    <a:masterClrMapping/>
  </p:clrMapOvr>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41</TotalTime>
  <Words>1506</Words>
  <Application>Microsoft Office PowerPoint</Application>
  <PresentationFormat>Προβολή στην οθόνη (4:3)</PresentationFormat>
  <Paragraphs>88</Paragraphs>
  <Slides>28</Slides>
  <Notes>0</Notes>
  <HiddenSlides>0</HiddenSlides>
  <MMClips>0</MMClips>
  <ScaleCrop>false</ScaleCrop>
  <HeadingPairs>
    <vt:vector size="6" baseType="variant">
      <vt:variant>
        <vt:lpstr>Γραμματοσειρές που χρησιμοποιούνται</vt:lpstr>
      </vt:variant>
      <vt:variant>
        <vt:i4>2</vt:i4>
      </vt:variant>
      <vt:variant>
        <vt:lpstr>Θέμα</vt:lpstr>
      </vt:variant>
      <vt:variant>
        <vt:i4>1</vt:i4>
      </vt:variant>
      <vt:variant>
        <vt:lpstr>Τίτλοι διαφανειών</vt:lpstr>
      </vt:variant>
      <vt:variant>
        <vt:i4>28</vt:i4>
      </vt:variant>
    </vt:vector>
  </HeadingPairs>
  <TitlesOfParts>
    <vt:vector size="31" baseType="lpstr">
      <vt:lpstr>Arial</vt:lpstr>
      <vt:lpstr>Calibri</vt:lpstr>
      <vt:lpstr>Θέμα του Office</vt:lpstr>
      <vt:lpstr>Διαγράμματα Κλάσεων στη Σχεδίαση</vt:lpstr>
      <vt:lpstr>αφηρημένες κλάσεις</vt:lpstr>
      <vt:lpstr>αφηρημένες κλάσεις</vt:lpstr>
      <vt:lpstr>ιδιότητες</vt:lpstr>
      <vt:lpstr>ορατότητα ιδιοτήτων</vt:lpstr>
      <vt:lpstr>τύποι ιδιοτήτων</vt:lpstr>
      <vt:lpstr>ιδιότητες</vt:lpstr>
      <vt:lpstr>παράδειγμα: ιδιότητες</vt:lpstr>
      <vt:lpstr>λειτουργίες</vt:lpstr>
      <vt:lpstr>λειτουργίες</vt:lpstr>
      <vt:lpstr>παράδειγμα: λειτουργίες</vt:lpstr>
      <vt:lpstr>απλοί τύποι</vt:lpstr>
      <vt:lpstr>απλοί τύποι</vt:lpstr>
      <vt:lpstr>συσχετίσεις</vt:lpstr>
      <vt:lpstr>πλοηγησιμότητα συσχετίσεων</vt:lpstr>
      <vt:lpstr>ισοδυναμία συσχετίσεων - ιδιοτήτων</vt:lpstr>
      <vt:lpstr>συμβολισμοί πλοηγησιμότητας</vt:lpstr>
      <vt:lpstr>συσχετίσεις</vt:lpstr>
      <vt:lpstr>πλοηγησιμότητα στο σύστημα δανεισμού</vt:lpstr>
      <vt:lpstr>εξάρτηση</vt:lpstr>
      <vt:lpstr>διεπαφές</vt:lpstr>
      <vt:lpstr>διεπαφές</vt:lpstr>
      <vt:lpstr>διεπαφές</vt:lpstr>
      <vt:lpstr>διεπαφές</vt:lpstr>
      <vt:lpstr>διεπαφές στη UML</vt:lpstr>
      <vt:lpstr>παροχή και χρήση διεπαφής</vt:lpstr>
      <vt:lpstr>γενίκευση και υλοποίηση διεπαφών</vt:lpstr>
      <vt:lpstr>διεπαφές και αφηρημένες κλάσεις</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Διαφάνεια 1</dc:title>
  <dc:creator>Admin</dc:creator>
  <cp:lastModifiedBy>ndia</cp:lastModifiedBy>
  <cp:revision>17</cp:revision>
  <dcterms:created xsi:type="dcterms:W3CDTF">2012-08-02T15:55:49Z</dcterms:created>
  <dcterms:modified xsi:type="dcterms:W3CDTF">2021-10-17T14:13:15Z</dcterms:modified>
</cp:coreProperties>
</file>