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4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8" autoAdjust="0"/>
    <p:restoredTop sz="94660"/>
  </p:normalViewPr>
  <p:slideViewPr>
    <p:cSldViewPr>
      <p:cViewPr varScale="1">
        <p:scale>
          <a:sx n="87" d="100"/>
          <a:sy n="87" d="100"/>
        </p:scale>
        <p:origin x="94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61BA8A8-D10D-4A5E-8EF9-92762C0A19C1}" type="datetimeFigureOut">
              <a:rPr lang="el-GR"/>
              <a:pPr>
                <a:defRPr/>
              </a:pPr>
              <a:t>17/10/2021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CE58FCE-04A0-471C-B0F1-CBC98B15376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85529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3AE8102-E382-4573-9582-66F14227F155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1DF3445-9C3F-4927-B4DC-F2EBC4CB105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7693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9DE72A6-17F8-45A3-A374-DDB2DB92F749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7520C78-C0AA-4A4A-913A-1AE47D16A9E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21727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04A6F89-9502-4288-B312-C480CDCB1F88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6339FE7-1757-49C6-8175-A73F1D63FFD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22125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7B4B34C-FC9D-467E-8BE3-11A685D576E8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C0941A1-5BDA-4F28-8AFD-EBDDD30EB49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92352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6D41657-281D-4457-97AA-2BFACF326F42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EC70FA5-251C-445A-827C-B22A64F49AE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5067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5B3B0CB-09A8-4681-AE36-0F93C3175A19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D39543E-62E8-492C-A482-0162AD58FA8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719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D4C9CEC-8188-425A-893C-279D91A68F9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E6DEB21-37D4-415D-88B8-713908094C5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9813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E63ACF1-D07F-43CB-8B69-705AC7CB03EF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6404114-C23F-4665-804F-75F28CEE80A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4804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B2CB924-7475-49F4-8073-5F6622CBC26C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77AF06A-277C-42D1-BB78-68F7F1F4AEA7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25354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3BE7881-51B6-4611-BA88-C8DA16BB1DF4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D0EC8B6-8702-4129-ACB4-0670D3F0EFA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40776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62C27AD-6F3C-4698-A7E2-F014A6C4A827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69ED09C-29A5-4E84-B4B0-FEC90EE6B8B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84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b="1" smtClean="0"/>
              <a:t>Υπηρεσιοστρεφείς Αρχιτεκτονικές</a:t>
            </a:r>
            <a:r>
              <a:rPr lang="en-US" altLang="el-GR" b="1" smtClean="0"/>
              <a:t/>
            </a:r>
            <a:br>
              <a:rPr lang="en-US" altLang="el-GR" b="1" smtClean="0"/>
            </a:br>
            <a:r>
              <a:rPr lang="en-US" altLang="el-GR" b="1" smtClean="0"/>
              <a:t>Service Oriented Architectures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SOA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Microservices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κατάταξη υπηρεσιών</a:t>
            </a:r>
          </a:p>
        </p:txBody>
      </p:sp>
      <p:sp>
        <p:nvSpPr>
          <p:cNvPr id="2355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b="1" smtClean="0"/>
              <a:t>Βασικές υπηρεσίες</a:t>
            </a:r>
            <a:r>
              <a:rPr lang="el-GR" altLang="el-GR" smtClean="0"/>
              <a:t>. Υπηρεσίες χωρίς κατάσταση (</a:t>
            </a:r>
            <a:r>
              <a:rPr lang="en-US" altLang="el-GR" smtClean="0"/>
              <a:t>stateless)</a:t>
            </a:r>
            <a:r>
              <a:rPr lang="el-GR" altLang="el-GR" smtClean="0"/>
              <a:t> των οποίων η εκτέλεση ολοκληρώνεται «άμεσα». Συνήθως υλοποιούνται με γλώσσες προγραμματισμού. Π.χ. Υπηρεσίες διαχείρισης δεδομένων (δημιουργία πελάτη, αλλαγή διεύθυνσης κλπ)</a:t>
            </a:r>
          </a:p>
          <a:p>
            <a:pPr>
              <a:lnSpc>
                <a:spcPct val="80000"/>
              </a:lnSpc>
            </a:pPr>
            <a:r>
              <a:rPr lang="el-GR" altLang="el-GR" b="1" smtClean="0"/>
              <a:t>Σύνθετες υπηρεσίες</a:t>
            </a:r>
            <a:r>
              <a:rPr lang="el-GR" altLang="el-GR" smtClean="0"/>
              <a:t>. Υπηρεσίες που συντίθενται από άλλες απλούστερες και ολοκληρώνονται άμεσα.  Υλοποιούνται συνήθως μέσω ενορχήστρωσης (</a:t>
            </a:r>
            <a:r>
              <a:rPr lang="en-US" altLang="el-GR" smtClean="0"/>
              <a:t>orchestration)</a:t>
            </a:r>
          </a:p>
          <a:p>
            <a:pPr>
              <a:lnSpc>
                <a:spcPct val="80000"/>
              </a:lnSpc>
            </a:pPr>
            <a:r>
              <a:rPr lang="el-GR" altLang="el-GR" b="1" smtClean="0"/>
              <a:t>Υπηρεσίες επιχειρησιακών διαδικασιών</a:t>
            </a:r>
            <a:r>
              <a:rPr lang="el-GR" altLang="el-GR" smtClean="0"/>
              <a:t>. Υπηρεσίες που έχουν κατάσταση, και διάρκεια και πιθανά συμμετέχει ο άνθρωπος (πχ ο χειρισμός μίας νέας παραγγελίας). Υλοποιούνται μέσω ενορχήστρωσης.</a:t>
            </a:r>
            <a:endParaRPr lang="en-US" altLang="el-GR" smtClean="0"/>
          </a:p>
          <a:p>
            <a:pPr>
              <a:lnSpc>
                <a:spcPct val="80000"/>
              </a:lnSpc>
              <a:buFontTx/>
              <a:buNone/>
            </a:pPr>
            <a:endParaRPr lang="el-GR" altLang="el-GR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mtClean="0"/>
              <a:t>Συνήθως συμπεριλαμβάνουμε και τεχνικές υπηρεσίες δεν παρέχουν επιχειρησιακή αλλά τεχνική λειτουργικότητα (</a:t>
            </a:r>
            <a:r>
              <a:rPr lang="en-US" altLang="el-GR" smtClean="0"/>
              <a:t>monitoring, logging </a:t>
            </a:r>
            <a:r>
              <a:rPr lang="el-GR" altLang="el-GR" smtClean="0"/>
              <a:t>κλπ)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SOA </a:t>
            </a:r>
            <a:r>
              <a:rPr lang="el-GR" altLang="el-GR" smtClean="0"/>
              <a:t>και υπηρεσίες Ιστού</a:t>
            </a:r>
          </a:p>
        </p:txBody>
      </p:sp>
      <p:sp>
        <p:nvSpPr>
          <p:cNvPr id="2457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Δεν είναι υποχρεωτική η χρήση των υπηρεσιών ιστού (</a:t>
            </a:r>
            <a:r>
              <a:rPr lang="en-US" altLang="el-GR" smtClean="0"/>
              <a:t>web services</a:t>
            </a:r>
            <a:r>
              <a:rPr lang="el-GR" altLang="el-GR" smtClean="0"/>
              <a:t>) για μία </a:t>
            </a:r>
            <a:r>
              <a:rPr lang="en-US" altLang="el-GR" smtClean="0"/>
              <a:t>SOA </a:t>
            </a:r>
            <a:r>
              <a:rPr lang="el-GR" altLang="el-GR" smtClean="0"/>
              <a:t>αρχιτεκτονική είναι όμως πολύ διαδεδομένη. </a:t>
            </a:r>
          </a:p>
          <a:p>
            <a:r>
              <a:rPr lang="el-GR" altLang="el-GR" smtClean="0"/>
              <a:t>Τυπικά οι υπηρεσίες ιστού χρησιμοποιούνται ως μία εξωστρεφή παροχή υπηρεσιών του οργανισμού προς εξωτερικό του περιβάλλον.</a:t>
            </a:r>
          </a:p>
          <a:p>
            <a:r>
              <a:rPr lang="el-GR" altLang="el-GR" smtClean="0"/>
              <a:t>Στο </a:t>
            </a:r>
            <a:r>
              <a:rPr lang="en-US" altLang="el-GR" smtClean="0"/>
              <a:t>SOA</a:t>
            </a:r>
            <a:r>
              <a:rPr lang="el-GR" altLang="el-GR" smtClean="0"/>
              <a:t> οι υπηρεσίες ιστού χρησιμοποιούνται από το εσωτερικό του οργανισμού.</a:t>
            </a:r>
          </a:p>
          <a:p>
            <a:endParaRPr lang="el-GR" altLang="el-GR" smtClean="0"/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σύνθεση υπηρεσιών</a:t>
            </a:r>
          </a:p>
        </p:txBody>
      </p:sp>
      <p:sp>
        <p:nvSpPr>
          <p:cNvPr id="2560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mtClean="0"/>
              <a:t>Κτίζονται νέες υπηρεσίες βασισμένες σε υφιστάμενες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Η σύνθεση υπηρεσιών μπορεί να υλοποιηθεί με κάποια γλώσσα προγραμματισμού με το προφανές μειονέκτημα της δυσκαμψίας στην προσαρμογή στις αλλαγές.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Η σύνθεση συνήθως υλοποιείται με ειδικές γλώσσες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εκδοχές σύνθεσης</a:t>
            </a:r>
          </a:p>
        </p:txBody>
      </p:sp>
      <p:sp>
        <p:nvSpPr>
          <p:cNvPr id="26627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b="1" smtClean="0"/>
              <a:t>Ενορχήστρωση</a:t>
            </a:r>
            <a:r>
              <a:rPr lang="el-GR" altLang="el-GR" smtClean="0"/>
              <a:t> (</a:t>
            </a:r>
            <a:r>
              <a:rPr lang="en-US" altLang="el-GR" smtClean="0"/>
              <a:t>orchestration). </a:t>
            </a:r>
            <a:r>
              <a:rPr lang="el-GR" altLang="el-GR" smtClean="0"/>
              <a:t>Η ροή των εργασιών συντονίζεται κεντρικά. Γνωστή γλώσσα ενορχήστρωσης είναι η </a:t>
            </a:r>
            <a:r>
              <a:rPr lang="en-US" altLang="el-GR" smtClean="0"/>
              <a:t>BPEL (Business Process Execution Language)</a:t>
            </a:r>
            <a:r>
              <a:rPr lang="el-GR" altLang="el-GR" smtClean="0"/>
              <a:t>. Οι ενορχηστρώσεις είναι και αυτές υπηρεσίες.</a:t>
            </a:r>
            <a:endParaRPr lang="en-US" altLang="el-GR" smtClean="0"/>
          </a:p>
          <a:p>
            <a:pPr>
              <a:lnSpc>
                <a:spcPct val="90000"/>
              </a:lnSpc>
            </a:pPr>
            <a:r>
              <a:rPr lang="el-GR" altLang="el-GR" b="1" smtClean="0"/>
              <a:t>Χορογραφία</a:t>
            </a:r>
            <a:r>
              <a:rPr lang="el-GR" altLang="el-GR" smtClean="0"/>
              <a:t> (</a:t>
            </a:r>
            <a:r>
              <a:rPr lang="en-US" altLang="el-GR" smtClean="0"/>
              <a:t>choreography). </a:t>
            </a:r>
            <a:r>
              <a:rPr lang="el-GR" altLang="el-GR" smtClean="0"/>
              <a:t>Δεν υπάρχει κεντρικός συντονισμός αλλά συνεργατική (</a:t>
            </a:r>
            <a:r>
              <a:rPr lang="en-US" altLang="el-GR" smtClean="0"/>
              <a:t>collaborative) </a:t>
            </a:r>
            <a:r>
              <a:rPr lang="el-GR" altLang="el-GR" smtClean="0"/>
              <a:t>επικοινωνία. Οι υπηρεσίες είναι ομότιμες και ανταλλάσουν μηνύματα. Γνωστότερη γλώσσα χορογραφίας είναι η </a:t>
            </a:r>
            <a:r>
              <a:rPr lang="en-US" altLang="el-GR" smtClean="0"/>
              <a:t>WS-CDL (Choreography Description Language)</a:t>
            </a:r>
            <a:r>
              <a:rPr lang="el-GR" altLang="el-GR" smtClean="0"/>
              <a:t>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Η ενορχήστρωση αφορά περισσότερο διαδικασίες εντός του οργανισμού ενώ η χορογραφία αφορά συνεργαζόμενα μέρη εκτός του οργανισμού.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ενορχήστρωση</a:t>
            </a:r>
          </a:p>
        </p:txBody>
      </p:sp>
      <p:sp>
        <p:nvSpPr>
          <p:cNvPr id="2765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mtClean="0"/>
              <a:t>Μία κεντρική διεργασία έχει τον έλεγχο εκτέλεσης.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Η διεργασία αυτή συντονίζει διαφορετικές υπηρεσίες.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Οι υπηρεσίες που συμμετέχουν στην ενορχήστρωση δεν το γνωρίζουν (και ούτε θα πρέπει να το γνωρίζουν).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Η ενορχήστρωση προσανατολίζεται περισσότερο σε χρήση λειτουργιών.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χορογραφία</a:t>
            </a:r>
          </a:p>
        </p:txBody>
      </p:sp>
      <p:sp>
        <p:nvSpPr>
          <p:cNvPr id="2867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Δεν υπάρχει κεντρικός συντονιστής.</a:t>
            </a:r>
          </a:p>
          <a:p>
            <a:r>
              <a:rPr lang="el-GR" altLang="el-GR" smtClean="0"/>
              <a:t>Κάθε υπηρεσία γνωρίζει με ποιες υπηρεσίες επικοινωνεί.</a:t>
            </a:r>
          </a:p>
          <a:p>
            <a:r>
              <a:rPr lang="el-GR" altLang="el-GR" smtClean="0"/>
              <a:t>Η επικοινωνία προσανατολίζεται σε ανταλλαγή μηνυμάτων.</a:t>
            </a:r>
          </a:p>
          <a:p>
            <a:r>
              <a:rPr lang="el-GR" altLang="el-GR" smtClean="0"/>
              <a:t>Κάθε υπηρεσία γνωρίζει σε ποια διαδικασία συμμετέχει.</a:t>
            </a:r>
          </a:p>
          <a:p>
            <a:r>
              <a:rPr lang="el-GR" altLang="el-GR" smtClean="0"/>
              <a:t>Αφορά ομότιμους συμμετέχοντες.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smtClean="0"/>
              <a:t>παραδείγματα ενορχήστρωσης και χορογραφίας</a:t>
            </a:r>
            <a:endParaRPr lang="el-GR" altLang="el-GR" smtClean="0"/>
          </a:p>
        </p:txBody>
      </p:sp>
      <p:sp>
        <p:nvSpPr>
          <p:cNvPr id="2969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b="1" smtClean="0"/>
              <a:t>Ενορχήστρωση Αποφοίτησης</a:t>
            </a:r>
            <a:r>
              <a:rPr lang="el-GR" altLang="el-GR" smtClean="0"/>
              <a:t>. Για να αποφοιτήσει ένας φοιτητής εκτός από τις ακαδημαϊκές υποχρεώσεις θα πρέπει να έχει επιστρέψει όλα τα αντίτυπα που έχει δανειστεί και να έχει πληρώσει όλα τα πρόστιμα. Η αποφοίτηση ενός μεταπτυχιακού φοιτητή απαιτεί και την αποπληρωμή των διδάκτρων. </a:t>
            </a:r>
          </a:p>
          <a:p>
            <a:pPr>
              <a:lnSpc>
                <a:spcPct val="80000"/>
              </a:lnSpc>
            </a:pPr>
            <a:r>
              <a:rPr lang="el-GR" altLang="el-GR" b="1" smtClean="0"/>
              <a:t>Ενορχήστρωση Δανεισμού</a:t>
            </a:r>
            <a:r>
              <a:rPr lang="el-GR" altLang="el-GR" smtClean="0"/>
              <a:t>. Ο δανεισμός ενός αντιτύπου προϋποθέτει ο φοιτητής να είναι ενεργός (να μην έχει αποφοιτήσει ή να μην έχει χάσει τα φοιτητικά δικαιώματα).</a:t>
            </a:r>
          </a:p>
          <a:p>
            <a:pPr>
              <a:lnSpc>
                <a:spcPct val="80000"/>
              </a:lnSpc>
            </a:pPr>
            <a:r>
              <a:rPr lang="el-GR" altLang="el-GR" b="1" smtClean="0"/>
              <a:t>Ενορχήστρωση επιβολής προστίμου</a:t>
            </a:r>
            <a:r>
              <a:rPr lang="el-GR" altLang="el-GR" smtClean="0"/>
              <a:t>. Μία καθυστερημένη επιστροφή αντιτύπου ενημερώνει τις οικονομικές υπηρεσίες για το ποσό του προστίμου το οποίο και χρεώνεται στον δανειζόμενο  </a:t>
            </a:r>
          </a:p>
          <a:p>
            <a:pPr>
              <a:lnSpc>
                <a:spcPct val="80000"/>
              </a:lnSpc>
            </a:pPr>
            <a:r>
              <a:rPr lang="el-GR" altLang="el-GR" b="1" smtClean="0"/>
              <a:t>Χορογραφία Διαδανεισμού</a:t>
            </a:r>
            <a:r>
              <a:rPr lang="el-GR" altLang="el-GR" smtClean="0"/>
              <a:t>. Εάν ένα αντίτυπο δεν υπάρχει στη δανειστική βιβλιοθήκη τότε μπορεί να το αποστείλει μία συνεργαζόμενη βιβλιοθήκη. Τα αιτήματα διαδανεισμού αλλά και ο δανεισμός θεωρούνται ως χορογραφία ομότιμων οντοτήτων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800" smtClean="0"/>
              <a:t>ενορχήστρωση αναζήτησης στοιχείων δανειζομένου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  <a:buFontTx/>
              <a:buNone/>
              <a:defRPr/>
            </a:pPr>
            <a:r>
              <a:rPr lang="el-GR" altLang="el-GR" dirty="0" smtClean="0"/>
              <a:t>Στο πλαίσιο επικοινωνίας δανειστικής βιβλιοθήκης και Γραμματείας τα στοιχεία ενός </a:t>
            </a:r>
            <a:r>
              <a:rPr lang="el-GR" altLang="el-GR" dirty="0" err="1" smtClean="0"/>
              <a:t>δανειζομένου</a:t>
            </a:r>
            <a:r>
              <a:rPr lang="el-GR" altLang="el-GR" dirty="0" smtClean="0"/>
              <a:t> μπορεί να αντλούνται από το λογισμικό της Γραμματείας. Τα βήματα είναι</a:t>
            </a:r>
            <a:r>
              <a:rPr lang="en-US" altLang="el-GR" dirty="0" smtClean="0"/>
              <a:t>:</a:t>
            </a:r>
            <a:endParaRPr lang="el-GR" altLang="el-GR" dirty="0" smtClean="0"/>
          </a:p>
          <a:p>
            <a:pPr marL="533400" indent="-533400">
              <a:lnSpc>
                <a:spcPct val="80000"/>
              </a:lnSpc>
              <a:buFontTx/>
              <a:buAutoNum type="arabicPeriod"/>
              <a:defRPr/>
            </a:pPr>
            <a:r>
              <a:rPr lang="el-GR" altLang="el-GR" dirty="0" smtClean="0"/>
              <a:t>Αναζήτηση του αριθμού μητρώου του φοιτητή από τον αριθμό </a:t>
            </a:r>
            <a:r>
              <a:rPr lang="el-GR" altLang="el-GR" dirty="0" err="1" smtClean="0"/>
              <a:t>δανειζομένου</a:t>
            </a:r>
            <a:endParaRPr lang="el-GR" altLang="el-GR" dirty="0" smtClean="0"/>
          </a:p>
          <a:p>
            <a:pPr marL="533400" indent="-533400">
              <a:lnSpc>
                <a:spcPct val="80000"/>
              </a:lnSpc>
              <a:buFontTx/>
              <a:buAutoNum type="arabicPeriod"/>
              <a:defRPr/>
            </a:pPr>
            <a:r>
              <a:rPr lang="el-GR" altLang="el-GR" dirty="0" smtClean="0"/>
              <a:t>Εάν βρεθεί ο αριθμός μητρώου τότε η αναζήτηση των στοιχείων γίνεται από το μητρώο φοιτητών</a:t>
            </a:r>
          </a:p>
          <a:p>
            <a:pPr marL="533400" indent="-533400">
              <a:lnSpc>
                <a:spcPct val="80000"/>
              </a:lnSpc>
              <a:buFontTx/>
              <a:buAutoNum type="arabicPeriod"/>
              <a:defRPr/>
            </a:pPr>
            <a:r>
              <a:rPr lang="el-GR" altLang="el-GR" dirty="0" smtClean="0"/>
              <a:t>Εάν δεν βρεθεί τότε πραγματοποιείται η αναζήτηση από την τοπική βάση δεδομένων </a:t>
            </a:r>
            <a:r>
              <a:rPr lang="el-GR" altLang="el-GR" dirty="0" err="1" smtClean="0"/>
              <a:t>δανειζομένων</a:t>
            </a:r>
            <a:endParaRPr lang="el-GR" altLang="el-GR" dirty="0" smtClean="0"/>
          </a:p>
          <a:p>
            <a:pPr marL="533400" indent="-533400">
              <a:lnSpc>
                <a:spcPct val="80000"/>
              </a:lnSpc>
              <a:buFontTx/>
              <a:buNone/>
              <a:defRPr/>
            </a:pPr>
            <a:r>
              <a:rPr lang="el-GR" altLang="el-GR" dirty="0" smtClean="0"/>
              <a:t>Το αποτέλεσμα είναι μία νέα υπηρεσία που κατατάσσεται στις σύνθετες υπηρεσίες (και όχι επιχειρησιακών διαδικασιών)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l-GR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μία εναλλακτική λύση …</a:t>
            </a:r>
          </a:p>
        </p:txBody>
      </p:sp>
      <p:sp>
        <p:nvSpPr>
          <p:cNvPr id="31747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smtClean="0"/>
              <a:t>Αντί να ζητάμε κάθε φορά τα στοιχεία του φοιτητή από το λογισμικό της γραμματείας μπορούν να αποστέλλονται οι αλλαγές σε κάθε ενδιαφερόμενο (</a:t>
            </a:r>
            <a:r>
              <a:rPr lang="en-US" altLang="el-GR" smtClean="0"/>
              <a:t>publish/subscribe)</a:t>
            </a:r>
            <a:endParaRPr lang="el-GR" altLang="el-GR" smtClean="0"/>
          </a:p>
          <a:p>
            <a:pPr>
              <a:lnSpc>
                <a:spcPct val="80000"/>
              </a:lnSpc>
            </a:pPr>
            <a:r>
              <a:rPr lang="el-GR" altLang="el-GR" smtClean="0"/>
              <a:t>Η δανειστική βιβλιοθήκη έχει ένα τοπικό αντίγραφο όλων των στοιχείων που όμως ενημερώνεται κάθε φορά που αλλάζουν στην πηγή τους.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Αντίστοιχα θα μπορούσε και το λογισμικό της οικονομικής υπηρεσίας να λαμβάνει τις αλλαγές και να ενημερώνει το αντίστοιχο τοπικό αντίγραφο.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800" smtClean="0"/>
              <a:t>ενορχήστρωση αναζήτησης στοιχείων δανειζομένου</a:t>
            </a:r>
          </a:p>
        </p:txBody>
      </p:sp>
      <p:sp>
        <p:nvSpPr>
          <p:cNvPr id="32771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4581525"/>
            <a:ext cx="8229600" cy="1727200"/>
          </a:xfrm>
        </p:spPr>
        <p:txBody>
          <a:bodyPr/>
          <a:lstStyle/>
          <a:p>
            <a:endParaRPr lang="el-GR" altLang="el-GR" smtClean="0"/>
          </a:p>
        </p:txBody>
      </p:sp>
      <p:pic>
        <p:nvPicPr>
          <p:cNvPr id="32772" name="Picture 4" descr="ActivityDiagramΑναζήτησηΣτοιχείωνΔανειζομένο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196975"/>
            <a:ext cx="5759450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o</a:t>
            </a:r>
            <a:r>
              <a:rPr lang="el-GR" altLang="el-GR" smtClean="0"/>
              <a:t>ρισμός </a:t>
            </a:r>
            <a:r>
              <a:rPr lang="en-US" altLang="el-GR" smtClean="0"/>
              <a:t>SOA</a:t>
            </a:r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l-GR" smtClean="0"/>
              <a:t>SOA</a:t>
            </a:r>
            <a:r>
              <a:rPr lang="el-GR" altLang="el-GR" smtClean="0"/>
              <a:t> είναι ένα υπόδειγμα σύμφωνα με το οποίο η αρχιτεκτονική συστημάτων λογισμικού κτίζεται γύρω από ανεξάρτητες υπηρεσίες οι οποίες επικοινωνούν μεταξύ τους.</a:t>
            </a:r>
          </a:p>
          <a:p>
            <a:r>
              <a:rPr lang="el-GR" altLang="el-GR" smtClean="0"/>
              <a:t>Είναι περισσότερο ένας τρόπος να προσεγγίζουμε τα συστήματα και λιγότερο τεχνολογική λύση.</a:t>
            </a:r>
          </a:p>
          <a:p>
            <a:r>
              <a:rPr lang="el-GR" altLang="el-GR" smtClean="0"/>
              <a:t>Στοχεύει στη γρήγορη απόκριση των συστημάτων σε επιχειρησιακές αλλαγές.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Συμμετέχοντες στην ενορχήστρωση</a:t>
            </a:r>
          </a:p>
        </p:txBody>
      </p:sp>
      <p:sp>
        <p:nvSpPr>
          <p:cNvPr id="3379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smtClean="0"/>
              <a:t>Μία υπηρεσία που δημοσιεύει τα στοιχεία των φοιτητών και που δέχεται ως είσοδο τον αριθμό μητρώου (ιδιοκτησία της γραμματείας του πανεπιστημίου)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Μία υπηρεσία που βρίσκει τον αριθμό μητρώου ενός φοιτητή και δέχεται ως είσοδο τον αριθμό δανειζομένου (ιδιοκτησία της δανειστικής βιβλιοθήκης)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Μία υπηρεσία που αναζητά δανειζομένους στη ΒΔ της βιβλιοθήκης για όλους τους δανειζομένους που δεν είναι φοιτητές (ιδιοκτησία δανειστικής βιβλιοθήκης)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διασύνδεση υπηρεσιών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5364163"/>
            <a:ext cx="8229600" cy="9445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l-GR" altLang="el-GR" dirty="0" smtClean="0"/>
              <a:t>Η διασύνδεση υπηρεσιών σημείο-προς-σημείο προκαλεί αστάθεια και δυσκαμψία </a:t>
            </a:r>
            <a:endParaRPr lang="en-US" altLang="el-GR" dirty="0" smtClean="0"/>
          </a:p>
          <a:p>
            <a:pPr>
              <a:defRPr/>
            </a:pPr>
            <a:endParaRPr lang="el-GR" dirty="0"/>
          </a:p>
        </p:txBody>
      </p:sp>
      <p:pic>
        <p:nvPicPr>
          <p:cNvPr id="34820" name="Picture 4" descr="ΥπηρεσίεςΣημείοΠροςΣημεί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125538"/>
            <a:ext cx="4535487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διασύνδεση σημείο-προς-σημείο</a:t>
            </a:r>
          </a:p>
        </p:txBody>
      </p:sp>
      <p:sp>
        <p:nvSpPr>
          <p:cNvPr id="3584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mtClean="0"/>
              <a:t>Αστάθεια επειδή ένας υπολογιστικός κόμβος μπορεί να τεθεί εκτός λειτουργίας και οι υπηρεσίες να μην είναι διαθέσιμες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Δυσκαμψία μιας και ο πιθανός αριθμός μονοπατιών επικοινωνίας είναι n(n-1)/2 (όπου </a:t>
            </a:r>
            <a:r>
              <a:rPr lang="en-US" altLang="el-GR" smtClean="0"/>
              <a:t>n </a:t>
            </a:r>
            <a:r>
              <a:rPr lang="el-GR" altLang="el-GR" smtClean="0"/>
              <a:t>ο αριθμός υπηρεσιών).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Δυσκαμψία εφόσον χρησιμοποιούνται διαφορετικές τεχνολογίες για τη δημοσίευση υπηρεσιών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επιχειρησιακός δίαυλος υπηρεσιών</a:t>
            </a:r>
          </a:p>
        </p:txBody>
      </p:sp>
      <p:sp>
        <p:nvSpPr>
          <p:cNvPr id="36867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4581525"/>
            <a:ext cx="8229600" cy="172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smtClean="0"/>
              <a:t>Ο Επιχειρησιακός Δίαυλος Υπηρεσιών (</a:t>
            </a:r>
            <a:r>
              <a:rPr lang="en-US" altLang="el-GR" smtClean="0"/>
              <a:t>Enterprise Service Bus</a:t>
            </a:r>
            <a:r>
              <a:rPr lang="el-GR" altLang="el-GR" smtClean="0"/>
              <a:t> - </a:t>
            </a:r>
            <a:r>
              <a:rPr lang="en-US" altLang="el-GR" smtClean="0"/>
              <a:t>ESB)</a:t>
            </a:r>
            <a:r>
              <a:rPr lang="el-GR" altLang="el-GR" smtClean="0"/>
              <a:t> είναι το κοινό σημείο που συνδέονται όλες οι υπηρεσίες</a:t>
            </a:r>
            <a:r>
              <a:rPr lang="en-US" altLang="el-GR" smtClean="0"/>
              <a:t>. </a:t>
            </a:r>
            <a:r>
              <a:rPr lang="el-GR" altLang="el-GR" smtClean="0"/>
              <a:t>Αν και συμβολίζεται ως δίαυλος στην πραγματικότητα είναι (κατανεμημένο) ενδιάμεσο λογισμικό (</a:t>
            </a:r>
            <a:r>
              <a:rPr lang="en-US" altLang="el-GR" smtClean="0"/>
              <a:t>middleware).</a:t>
            </a:r>
            <a:endParaRPr lang="el-GR" altLang="el-GR" smtClean="0"/>
          </a:p>
          <a:p>
            <a:pPr>
              <a:lnSpc>
                <a:spcPct val="80000"/>
              </a:lnSpc>
            </a:pPr>
            <a:r>
              <a:rPr lang="el-GR" altLang="el-GR" smtClean="0"/>
              <a:t>Προτεινόμενη υποδομή για πολύπλοκες </a:t>
            </a:r>
            <a:r>
              <a:rPr lang="en-US" altLang="el-GR" smtClean="0"/>
              <a:t>SOA</a:t>
            </a:r>
            <a:r>
              <a:rPr lang="el-GR" altLang="el-GR" smtClean="0"/>
              <a:t> αρχιτεκτονικές</a:t>
            </a:r>
          </a:p>
          <a:p>
            <a:endParaRPr lang="el-GR" altLang="el-GR" smtClean="0"/>
          </a:p>
        </p:txBody>
      </p:sp>
      <p:pic>
        <p:nvPicPr>
          <p:cNvPr id="36868" name="Picture 4" descr="ΥπηρεσίεςΜεES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052513"/>
            <a:ext cx="511175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παροχές </a:t>
            </a:r>
            <a:r>
              <a:rPr lang="en-US" altLang="el-GR" smtClean="0"/>
              <a:t>ESB</a:t>
            </a:r>
            <a:endParaRPr lang="el-GR" altLang="el-GR" smtClean="0"/>
          </a:p>
        </p:txBody>
      </p:sp>
      <p:sp>
        <p:nvSpPr>
          <p:cNvPr id="3789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smtClean="0"/>
              <a:t>Συνδεσιμότητα (</a:t>
            </a:r>
            <a:r>
              <a:rPr lang="en-US" altLang="el-GR" smtClean="0"/>
              <a:t>connectivity). </a:t>
            </a:r>
            <a:r>
              <a:rPr lang="el-GR" altLang="el-GR" smtClean="0"/>
              <a:t>Ενιαία αντιμετώπιση διαφορετικών </a:t>
            </a:r>
            <a:r>
              <a:rPr lang="en-US" altLang="el-GR" smtClean="0"/>
              <a:t>integration</a:t>
            </a:r>
            <a:r>
              <a:rPr lang="el-GR" altLang="el-GR" smtClean="0"/>
              <a:t> τεχνολογιών</a:t>
            </a:r>
            <a:r>
              <a:rPr lang="en-US" altLang="el-GR" smtClean="0"/>
              <a:t> (files, JMS, JDBC, POP3 &amp;</a:t>
            </a:r>
            <a:r>
              <a:rPr lang="el-GR" altLang="el-GR" smtClean="0"/>
              <a:t> </a:t>
            </a:r>
            <a:r>
              <a:rPr lang="en-US" altLang="el-GR" smtClean="0"/>
              <a:t>SMTP, FTP, EJB</a:t>
            </a:r>
            <a:r>
              <a:rPr lang="el-GR" altLang="el-GR" smtClean="0"/>
              <a:t>)</a:t>
            </a:r>
            <a:r>
              <a:rPr lang="en-US" altLang="el-GR" smtClean="0"/>
              <a:t>.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Μετασχηματισμός δεδομένων (</a:t>
            </a:r>
            <a:r>
              <a:rPr lang="en-US" altLang="el-GR" smtClean="0"/>
              <a:t>data transformation). </a:t>
            </a:r>
            <a:r>
              <a:rPr lang="el-GR" altLang="el-GR" smtClean="0"/>
              <a:t>Επειδή ο στόχος είναι η διαλειτουργικότητα ο </a:t>
            </a:r>
            <a:r>
              <a:rPr lang="en-US" altLang="el-GR" smtClean="0"/>
              <a:t>ESB</a:t>
            </a:r>
            <a:r>
              <a:rPr lang="el-GR" altLang="el-GR" smtClean="0"/>
              <a:t> παρέχει μετασχηματισμό των δεδομένων για διαφορετικές ανάγκες.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Δρομολόγηση (</a:t>
            </a:r>
            <a:r>
              <a:rPr lang="en-US" altLang="el-GR" smtClean="0"/>
              <a:t>routing).</a:t>
            </a:r>
            <a:r>
              <a:rPr lang="el-GR" altLang="el-GR" smtClean="0"/>
              <a:t> Δρομολόγηση μηνυμάτων από τον αποστολέα στον παραλήπτη όπως επίσης και της απόκρισης. Επέκταση της δρομολόγησης είναι η ευφυής δρομολόγηση βάσει του περιεχομένου του μηνύματος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Ασφάλεια. Κοινό πλαίσιο ασφάλειας σε όλη την έκταση της αρχιτεκτονικής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Αξιοπιστία. Εξασφάλιση της παραλαβής ενός μηνύματος από τον παραλήπτη του.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παροχές </a:t>
            </a:r>
            <a:r>
              <a:rPr lang="en-US" altLang="el-GR" smtClean="0"/>
              <a:t>ESB (2)</a:t>
            </a:r>
            <a:endParaRPr lang="el-GR" altLang="el-GR" smtClean="0"/>
          </a:p>
        </p:txBody>
      </p:sp>
      <p:sp>
        <p:nvSpPr>
          <p:cNvPr id="3891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mtClean="0"/>
              <a:t>Μηχανή ενορχήστρωσης.</a:t>
            </a:r>
            <a:endParaRPr lang="en-US" altLang="el-GR" smtClean="0"/>
          </a:p>
          <a:p>
            <a:pPr>
              <a:lnSpc>
                <a:spcPct val="90000"/>
              </a:lnSpc>
            </a:pPr>
            <a:r>
              <a:rPr lang="el-GR" altLang="el-GR" smtClean="0"/>
              <a:t>Μητρώο (</a:t>
            </a:r>
            <a:r>
              <a:rPr lang="en-US" altLang="el-GR" smtClean="0"/>
              <a:t>registry</a:t>
            </a:r>
            <a:r>
              <a:rPr lang="el-GR" altLang="el-GR" smtClean="0"/>
              <a:t>). Αυτόματος εντοπισμός (</a:t>
            </a:r>
            <a:r>
              <a:rPr lang="en-US" altLang="el-GR" smtClean="0"/>
              <a:t>discovery) </a:t>
            </a:r>
            <a:r>
              <a:rPr lang="el-GR" altLang="el-GR" smtClean="0"/>
              <a:t>των υπηρεσιών. Το μητρώο μπορεί να παρέχεται και εκτός </a:t>
            </a:r>
            <a:r>
              <a:rPr lang="en-US" altLang="el-GR" smtClean="0"/>
              <a:t>ESB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Αποθετήριο (</a:t>
            </a:r>
            <a:r>
              <a:rPr lang="en-US" altLang="el-GR" smtClean="0"/>
              <a:t>repository)</a:t>
            </a:r>
            <a:r>
              <a:rPr lang="el-GR" altLang="el-GR" smtClean="0"/>
              <a:t>. Διαχείριση υπηρεσιών από επιχειρησιακή σκοπιά. Περιλαμβάνει όλη την πληροφορία για τη διεπαφή και συμπεριφορά της υπηρεσίας ανεξάρτητα από τεχνικές λεπτομέρειες. Το αποθετήριο μπορεί να παρέχεται και εκτός </a:t>
            </a:r>
            <a:r>
              <a:rPr lang="en-US" altLang="el-GR" smtClean="0"/>
              <a:t>ESB.</a:t>
            </a:r>
            <a:endParaRPr lang="el-GR" altLang="el-GR" smtClean="0"/>
          </a:p>
          <a:p>
            <a:pPr>
              <a:lnSpc>
                <a:spcPct val="90000"/>
              </a:lnSpc>
            </a:pPr>
            <a:r>
              <a:rPr lang="el-GR" altLang="el-GR" smtClean="0"/>
              <a:t>Διαχείριση υπηρεσιών.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Παρακολούθηση εκτέλεσης υπηρεσιών (</a:t>
            </a:r>
            <a:r>
              <a:rPr lang="en-US" altLang="el-GR" smtClean="0"/>
              <a:t>Monitoring, logging).</a:t>
            </a:r>
            <a:endParaRPr lang="el-GR" altLang="el-GR" smtClean="0"/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Μετάβαση σε </a:t>
            </a:r>
            <a:r>
              <a:rPr lang="en-US" altLang="el-GR" smtClean="0"/>
              <a:t>SOA</a:t>
            </a:r>
            <a:endParaRPr lang="el-GR" altLang="el-GR" smtClean="0"/>
          </a:p>
        </p:txBody>
      </p:sp>
      <p:sp>
        <p:nvSpPr>
          <p:cNvPr id="3993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l-GR" smtClean="0"/>
              <a:t>SOA</a:t>
            </a:r>
            <a:r>
              <a:rPr lang="el-GR" altLang="el-GR" smtClean="0"/>
              <a:t> εφαρμόζεται κυρίως σε υφιστάμενα συστήματα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Μπορεί να εκτελεστεί σταδιακά μέσω επαυξητικής μετατροπής υφιστάμενης λειτουργικότητας σε υπηρεσίες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Είναι ένας τρόπος να εκσυγχρονιστούν απαρχαιωμένες (</a:t>
            </a:r>
            <a:r>
              <a:rPr lang="en-US" altLang="el-GR" smtClean="0"/>
              <a:t>legacy)</a:t>
            </a:r>
            <a:r>
              <a:rPr lang="el-GR" altLang="el-GR" smtClean="0"/>
              <a:t> εφαρμογές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Με το </a:t>
            </a:r>
            <a:r>
              <a:rPr lang="en-US" altLang="el-GR" smtClean="0"/>
              <a:t>SOA</a:t>
            </a:r>
            <a:r>
              <a:rPr lang="el-GR" altLang="el-GR" smtClean="0"/>
              <a:t> αυξάνουμε το χρόνο ζωής των υφιστάμενων συστημάτων και δεν επωμίζεται ο οργανισμός αυξημένο κόστος αντικατάστασης συστημάτων λόγω παλαιότητας ή λόγω αλλαγής διαδικασιών </a:t>
            </a:r>
            <a:endParaRPr lang="en-US" altLang="el-GR" smtClean="0"/>
          </a:p>
          <a:p>
            <a:pPr>
              <a:lnSpc>
                <a:spcPct val="80000"/>
              </a:lnSpc>
            </a:pPr>
            <a:r>
              <a:rPr lang="el-GR" altLang="el-GR" smtClean="0"/>
              <a:t>Με τη μετάβαση σε </a:t>
            </a:r>
            <a:r>
              <a:rPr lang="en-US" altLang="el-GR" smtClean="0"/>
              <a:t>SOA</a:t>
            </a:r>
            <a:r>
              <a:rPr lang="el-GR" altLang="el-GR" smtClean="0"/>
              <a:t> τα επιχειρησιακά μοντέλα (επιχειρησιακές περιπτώσεις χρήσης, διαγράμματα δραστηριότητας επιχειρησιακών διαδικασιών κλπ) αποκτούν μία πρόσθετη χρήση. Χρησιμοποιούνται όχι μόνο για την κατανόηση του οργανισμού αλλά και για τη σχεδίαση των υπηρεσιών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αρχιτεκτονική </a:t>
            </a:r>
            <a:r>
              <a:rPr lang="en-US" altLang="el-GR" smtClean="0"/>
              <a:t>microservices</a:t>
            </a:r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1800" indent="-323850" eaLnBrk="1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dirty="0" smtClean="0">
                <a:cs typeface="Calibri" panose="020F0502020204030204" pitchFamily="34" charset="0"/>
              </a:rPr>
              <a:t>Αρχιτεκτονική προσέγγιση</a:t>
            </a:r>
            <a:r>
              <a:rPr lang="de-CH" altLang="el-GR" dirty="0" smtClean="0">
                <a:cs typeface="Calibri" panose="020F0502020204030204" pitchFamily="34" charset="0"/>
              </a:rPr>
              <a:t> </a:t>
            </a:r>
            <a:r>
              <a:rPr lang="de-CH" altLang="el-GR" dirty="0">
                <a:cs typeface="Calibri" panose="020F0502020204030204" pitchFamily="34" charset="0"/>
              </a:rPr>
              <a:t>σύμφωνα με την οποία μια εφαρμογή υλοποιείται από ένα σύνολο </a:t>
            </a:r>
            <a:r>
              <a:rPr lang="el-GR" altLang="el-GR" dirty="0" smtClean="0">
                <a:cs typeface="Calibri" panose="020F0502020204030204" pitchFamily="34" charset="0"/>
              </a:rPr>
              <a:t>«μικρών»</a:t>
            </a:r>
            <a:r>
              <a:rPr lang="de-CH" altLang="el-GR" dirty="0" smtClean="0">
                <a:cs typeface="Calibri" panose="020F0502020204030204" pitchFamily="34" charset="0"/>
              </a:rPr>
              <a:t> </a:t>
            </a:r>
            <a:r>
              <a:rPr lang="el-GR" altLang="el-GR" dirty="0" smtClean="0">
                <a:cs typeface="Calibri" panose="020F0502020204030204" pitchFamily="34" charset="0"/>
              </a:rPr>
              <a:t>υπηρεσιών οι </a:t>
            </a:r>
            <a:r>
              <a:rPr lang="de-CH" altLang="el-GR" dirty="0" smtClean="0">
                <a:cs typeface="Calibri" panose="020F0502020204030204" pitchFamily="34" charset="0"/>
              </a:rPr>
              <a:t>οπ</a:t>
            </a:r>
            <a:r>
              <a:rPr lang="de-CH" altLang="el-GR" dirty="0" err="1" smtClean="0">
                <a:cs typeface="Calibri" panose="020F0502020204030204" pitchFamily="34" charset="0"/>
              </a:rPr>
              <a:t>οίες</a:t>
            </a:r>
            <a:endParaRPr lang="de-CH" altLang="el-GR" dirty="0">
              <a:cs typeface="Calibri" panose="020F0502020204030204" pitchFamily="34" charset="0"/>
            </a:endParaRPr>
          </a:p>
          <a:p>
            <a:pPr marL="863600" lvl="1" indent="-323850" eaLnBrk="1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sz="2200" dirty="0" smtClean="0">
                <a:cs typeface="Calibri" panose="020F0502020204030204" pitchFamily="34" charset="0"/>
              </a:rPr>
              <a:t>εκτελούνται</a:t>
            </a:r>
            <a:r>
              <a:rPr lang="de-CH" altLang="el-GR" sz="2200" dirty="0" smtClean="0">
                <a:cs typeface="Calibri" panose="020F0502020204030204" pitchFamily="34" charset="0"/>
              </a:rPr>
              <a:t> σε διαφορετικές διεργασίες,</a:t>
            </a:r>
          </a:p>
          <a:p>
            <a:pPr marL="863600" lvl="1" indent="-323850" eaLnBrk="1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sz="2200" dirty="0" smtClean="0">
                <a:cs typeface="Calibri" panose="020F0502020204030204" pitchFamily="34" charset="0"/>
              </a:rPr>
              <a:t>Επικοινωνούν μεταξύ τους με </a:t>
            </a:r>
            <a:r>
              <a:rPr lang="el-GR" altLang="el-GR" sz="2200" dirty="0">
                <a:cs typeface="Calibri" panose="020F0502020204030204" pitchFamily="34" charset="0"/>
              </a:rPr>
              <a:t>έ</a:t>
            </a:r>
            <a:r>
              <a:rPr lang="de-CH" altLang="el-GR" sz="2200" dirty="0" smtClean="0">
                <a:cs typeface="Calibri" panose="020F0502020204030204" pitchFamily="34" charset="0"/>
              </a:rPr>
              <a:t>να</a:t>
            </a:r>
            <a:r>
              <a:rPr lang="el-GR" altLang="el-GR" sz="2200" dirty="0" smtClean="0">
                <a:cs typeface="Calibri" panose="020F0502020204030204" pitchFamily="34" charset="0"/>
              </a:rPr>
              <a:t>ν</a:t>
            </a:r>
            <a:r>
              <a:rPr lang="de-CH" altLang="el-GR" sz="2200" dirty="0" smtClean="0">
                <a:cs typeface="Calibri" panose="020F0502020204030204" pitchFamily="34" charset="0"/>
              </a:rPr>
              <a:t> απλό μηχανισμό ανταλλαγής μηνυμάτων ή κλήσης υπηρεσιών (συνήθως ένα API βασισμένο στο HTTP πρωτόκολλο).</a:t>
            </a:r>
          </a:p>
          <a:p>
            <a:pPr>
              <a:defRPr/>
            </a:pPr>
            <a:endParaRPr lang="en-US" altLang="el-GR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υπηρεσίες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82600" eaLnBrk="1"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dirty="0" smtClean="0">
                <a:cs typeface="Calibri" panose="020F0502020204030204" pitchFamily="34" charset="0"/>
              </a:rPr>
              <a:t>Σχεδιάζονται για </a:t>
            </a:r>
            <a:r>
              <a:rPr lang="de-CH" altLang="el-GR" dirty="0" smtClean="0">
                <a:cs typeface="Calibri" panose="020F0502020204030204" pitchFamily="34" charset="0"/>
              </a:rPr>
              <a:t>να υποστηρίξουν επιχειρησιακές δυνατότητες,</a:t>
            </a:r>
          </a:p>
          <a:p>
            <a:pPr marL="482600" eaLnBrk="1"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dirty="0" smtClean="0">
                <a:cs typeface="Calibri" panose="020F0502020204030204" pitchFamily="34" charset="0"/>
              </a:rPr>
              <a:t>Εγκαθίστανται ανεξάρτητα με </a:t>
            </a:r>
            <a:r>
              <a:rPr lang="de-CH" altLang="el-GR" dirty="0" smtClean="0">
                <a:cs typeface="Calibri" panose="020F0502020204030204" pitchFamily="34" charset="0"/>
              </a:rPr>
              <a:t>π</a:t>
            </a:r>
            <a:r>
              <a:rPr lang="de-CH" altLang="el-GR" dirty="0" err="1" smtClean="0">
                <a:cs typeface="Calibri" panose="020F0502020204030204" pitchFamily="34" charset="0"/>
              </a:rPr>
              <a:t>λήρως</a:t>
            </a:r>
            <a:r>
              <a:rPr lang="de-CH" altLang="el-GR" dirty="0" smtClean="0">
                <a:cs typeface="Calibri" panose="020F0502020204030204" pitchFamily="34" charset="0"/>
              </a:rPr>
              <a:t> αυτοματοποιημένες διαδικασίες,</a:t>
            </a:r>
          </a:p>
          <a:p>
            <a:pPr marL="482600" eaLnBrk="1"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dirty="0" smtClean="0">
                <a:cs typeface="Calibri" panose="020F0502020204030204" pitchFamily="34" charset="0"/>
              </a:rPr>
              <a:t>Υλοποιούνται </a:t>
            </a:r>
            <a:r>
              <a:rPr lang="de-CH" altLang="el-GR" dirty="0" smtClean="0">
                <a:cs typeface="Calibri" panose="020F0502020204030204" pitchFamily="34" charset="0"/>
              </a:rPr>
              <a:t>από μικρές ομάδες οι οποίες υπόκεινται σε ένα βασικό επίπεδο κεντρικής διαχείρισης,</a:t>
            </a:r>
          </a:p>
          <a:p>
            <a:pPr marL="482600" eaLnBrk="1"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dirty="0" smtClean="0">
                <a:cs typeface="Calibri" panose="020F0502020204030204" pitchFamily="34" charset="0"/>
              </a:rPr>
              <a:t>Μπορούν </a:t>
            </a:r>
            <a:r>
              <a:rPr lang="de-CH" altLang="el-GR" dirty="0" smtClean="0">
                <a:cs typeface="Calibri" panose="020F0502020204030204" pitchFamily="34" charset="0"/>
              </a:rPr>
              <a:t>να </a:t>
            </a:r>
            <a:r>
              <a:rPr lang="el-GR" altLang="el-GR" dirty="0" smtClean="0">
                <a:cs typeface="Calibri" panose="020F0502020204030204" pitchFamily="34" charset="0"/>
              </a:rPr>
              <a:t>υλοποιηθούν με </a:t>
            </a:r>
            <a:r>
              <a:rPr lang="de-CH" altLang="el-GR" dirty="0" err="1" smtClean="0">
                <a:cs typeface="Calibri" panose="020F0502020204030204" pitchFamily="34" charset="0"/>
              </a:rPr>
              <a:t>χρήση</a:t>
            </a:r>
            <a:r>
              <a:rPr lang="de-CH" altLang="el-GR" dirty="0" smtClean="0">
                <a:cs typeface="Calibri" panose="020F0502020204030204" pitchFamily="34" charset="0"/>
              </a:rPr>
              <a:t> διαφορετικών γλωσσών προγραμματισμού και με αξιοποίηση διαφορετικών τεχνολογιών αποθήκευσης δεδομένων,</a:t>
            </a:r>
          </a:p>
          <a:p>
            <a:pPr marL="482600" eaLnBrk="1">
              <a:buSzPct val="7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dirty="0" smtClean="0">
                <a:cs typeface="Calibri" panose="020F0502020204030204" pitchFamily="34" charset="0"/>
              </a:rPr>
              <a:t>Αποτελούν αρχιτεκτονική επιλογή </a:t>
            </a:r>
            <a:r>
              <a:rPr lang="de-CH" altLang="el-GR" dirty="0" err="1" smtClean="0">
                <a:cs typeface="Calibri" panose="020F0502020204030204" pitchFamily="34" charset="0"/>
              </a:rPr>
              <a:t>γι</a:t>
            </a:r>
            <a:r>
              <a:rPr lang="de-CH" altLang="el-GR" dirty="0" smtClean="0">
                <a:cs typeface="Calibri" panose="020F0502020204030204" pitchFamily="34" charset="0"/>
              </a:rPr>
              <a:t>α υλοποίηση Software As A Service (SAAS) λύσεων σε υποδομές υπολογιστικού νέφους (Cloud Computing)</a:t>
            </a:r>
          </a:p>
          <a:p>
            <a:pPr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χαρακτηριστικά αρχιτεκτονικής </a:t>
            </a:r>
            <a:r>
              <a:rPr lang="en-US" altLang="el-GR" smtClean="0"/>
              <a:t>microservices</a:t>
            </a:r>
            <a:endParaRPr lang="el-GR" altLang="el-GR" smtClean="0"/>
          </a:p>
        </p:txBody>
      </p:sp>
      <p:sp>
        <p:nvSpPr>
          <p:cNvPr id="4301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Μικρές υπηρεσίες</a:t>
            </a:r>
          </a:p>
          <a:p>
            <a:r>
              <a:rPr lang="el-GR" altLang="el-GR" smtClean="0"/>
              <a:t>Η ευφυία του συστήματος στις υπηρεσίες</a:t>
            </a:r>
          </a:p>
          <a:p>
            <a:r>
              <a:rPr lang="el-GR" altLang="el-GR" smtClean="0"/>
              <a:t>Προϊόντα όχι έργα</a:t>
            </a:r>
          </a:p>
          <a:p>
            <a:r>
              <a:rPr lang="el-GR" altLang="el-GR" smtClean="0"/>
              <a:t>Αποκεντρωμένη διακυβέρνηση</a:t>
            </a:r>
          </a:p>
          <a:p>
            <a:r>
              <a:rPr lang="el-GR" altLang="el-GR" smtClean="0"/>
              <a:t>Αποκεντρωμένη διαχείριση δεδομένων</a:t>
            </a:r>
          </a:p>
          <a:p>
            <a:r>
              <a:rPr lang="el-GR" altLang="el-GR" smtClean="0"/>
              <a:t>Η αποτυχία ως παράγοντας σχεδίασης</a:t>
            </a:r>
          </a:p>
          <a:p>
            <a:r>
              <a:rPr lang="el-GR" altLang="el-GR" smtClean="0"/>
              <a:t>Αυτοματοποίηση υποδομών</a:t>
            </a:r>
          </a:p>
          <a:p>
            <a:r>
              <a:rPr lang="el-GR" altLang="el-GR" smtClean="0"/>
              <a:t>Εξελικτική σχεδίαση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επιδίωξη </a:t>
            </a:r>
            <a:r>
              <a:rPr lang="en-US" altLang="el-GR" smtClean="0"/>
              <a:t>SOA</a:t>
            </a:r>
            <a:endParaRPr lang="el-GR" altLang="el-GR" smtClean="0"/>
          </a:p>
        </p:txBody>
      </p:sp>
      <p:sp>
        <p:nvSpPr>
          <p:cNvPr id="16387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Σύνθεση του επιχειρησιακού και τεχνολογικού άξονα για καλύτερα συστήματα και γρήγορη προσαρμογή σε επιχειρησιακές αλλαγές.</a:t>
            </a:r>
          </a:p>
          <a:p>
            <a:r>
              <a:rPr lang="el-GR" altLang="el-GR" smtClean="0"/>
              <a:t>Ο επιχειρησιακός άξονας παρέχει τη στρατηγική και την οργάνωση (δομή και διαδικασίες).</a:t>
            </a:r>
          </a:p>
          <a:p>
            <a:r>
              <a:rPr lang="el-GR" altLang="el-GR" smtClean="0"/>
              <a:t>Ο τεχνολογικός άξονας παρέχει την απαιτούμενη ευελιξία για τη γρήγορη προσαρμογή.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μετάβαση σε </a:t>
            </a:r>
            <a:r>
              <a:rPr lang="en-US" altLang="el-GR" smtClean="0"/>
              <a:t>microservices</a:t>
            </a:r>
            <a:endParaRPr lang="el-GR" altLang="el-GR" smtClean="0"/>
          </a:p>
        </p:txBody>
      </p:sp>
      <p:sp>
        <p:nvSpPr>
          <p:cNvPr id="4403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Μετάβαση μονολιθικών εφαρμογών σε αρχιτεκτονική κατανεμημένης επεξεργασίας</a:t>
            </a:r>
          </a:p>
          <a:p>
            <a:r>
              <a:rPr lang="el-GR" altLang="el-GR" smtClean="0"/>
              <a:t>Επίτευξη οριζόντιας κλιμακωσιμότητας</a:t>
            </a:r>
          </a:p>
          <a:p>
            <a:r>
              <a:rPr lang="el-GR" altLang="el-GR" smtClean="0"/>
              <a:t>Ανεξαρτησία στην ανάπτυξη και εγκατάσταση των συστατικών της αρχιτεκτονικής</a:t>
            </a:r>
          </a:p>
          <a:p>
            <a:r>
              <a:rPr lang="el-GR" altLang="el-GR" smtClean="0"/>
              <a:t>Αποκεντρωμένη διακυβέρνηση έναντι κεντρικού σχεδιασμού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smtClean="0"/>
              <a:t>τεχνολογικές επιρροές του </a:t>
            </a:r>
            <a:r>
              <a:rPr lang="en-US" altLang="el-GR" sz="3200" smtClean="0"/>
              <a:t>SOA</a:t>
            </a:r>
            <a:endParaRPr lang="el-GR" altLang="el-GR" smtClean="0"/>
          </a:p>
        </p:txBody>
      </p:sp>
      <p:sp>
        <p:nvSpPr>
          <p:cNvPr id="17411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3860800"/>
            <a:ext cx="8229600" cy="2447925"/>
          </a:xfrm>
        </p:spPr>
        <p:txBody>
          <a:bodyPr/>
          <a:lstStyle/>
          <a:p>
            <a:endParaRPr lang="el-GR" altLang="el-GR" smtClean="0"/>
          </a:p>
        </p:txBody>
      </p:sp>
      <p:pic>
        <p:nvPicPr>
          <p:cNvPr id="17412" name="Picture 7" descr="SoaFor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8" y="1314450"/>
            <a:ext cx="6840537" cy="429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σχέση </a:t>
            </a:r>
            <a:r>
              <a:rPr lang="en-US" altLang="el-GR" smtClean="0"/>
              <a:t>SOA </a:t>
            </a:r>
            <a:r>
              <a:rPr lang="el-GR" altLang="el-GR" smtClean="0"/>
              <a:t>και Οργανισμού</a:t>
            </a:r>
          </a:p>
        </p:txBody>
      </p:sp>
      <p:sp>
        <p:nvSpPr>
          <p:cNvPr id="1843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mtClean="0"/>
              <a:t>Με το </a:t>
            </a:r>
            <a:r>
              <a:rPr lang="en-US" altLang="el-GR" smtClean="0"/>
              <a:t>SOA </a:t>
            </a:r>
            <a:r>
              <a:rPr lang="el-GR" altLang="el-GR" smtClean="0"/>
              <a:t>δεν βλέπουμε ξεκομμένα το λογισμικό.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Ανοίγουμε το βλέμμα μας συνολικά στα συστήματα.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Κυρίως όμως βλέπουμε τον οργανισμό που λειτουργεί και τις διαδικασίες που ακολουθούνται (επιχειρησιακές διαδικασίες - </a:t>
            </a:r>
            <a:r>
              <a:rPr lang="en-US" altLang="el-GR" smtClean="0"/>
              <a:t>business processes)</a:t>
            </a:r>
            <a:r>
              <a:rPr lang="el-GR" altLang="el-GR" smtClean="0"/>
              <a:t>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Πρέπει επομένως να δούμε πώς εντάσσουμε το λογισμικό σε κάποιον οργανισμό.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smtClean="0"/>
              <a:t>επικοινωνία συνιστωσών λογισμικού</a:t>
            </a:r>
            <a:endParaRPr lang="el-GR" altLang="el-GR" smtClean="0"/>
          </a:p>
        </p:txBody>
      </p:sp>
      <p:sp>
        <p:nvSpPr>
          <p:cNvPr id="19459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3213100"/>
            <a:ext cx="8229600" cy="3095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l-GR" smtClean="0"/>
              <a:t>Enterprise Application Integration</a:t>
            </a:r>
            <a:r>
              <a:rPr lang="el-GR" altLang="el-GR" smtClean="0"/>
              <a:t> (</a:t>
            </a:r>
            <a:r>
              <a:rPr lang="en-US" altLang="el-GR" smtClean="0"/>
              <a:t>EAI)</a:t>
            </a:r>
            <a:r>
              <a:rPr lang="el-GR" altLang="el-GR" smtClean="0"/>
              <a:t>: Οι εφαρμογές λογισμικού επικοινωνούν προκειμένου να επιτευχθεί χαλαρή σύζευξη αλλά και υποστήριξη οριζόντιων διαδικασιών</a:t>
            </a:r>
          </a:p>
          <a:p>
            <a:pPr>
              <a:lnSpc>
                <a:spcPct val="90000"/>
              </a:lnSpc>
            </a:pPr>
            <a:r>
              <a:rPr lang="en-US" altLang="el-GR" smtClean="0"/>
              <a:t>SOA: </a:t>
            </a:r>
            <a:r>
              <a:rPr lang="el-GR" altLang="el-GR" smtClean="0"/>
              <a:t>Το επόμενο βήμα είναι να μην παρέχουμε τη λειτουργικότητα μέσω εφαρμογών λογισμικού αλλά μέσω υπηρεσιών που επικοινωνούν. «Ιδανικά» δεν έχουμε διακριτές εφαρμογές </a:t>
            </a:r>
            <a:r>
              <a:rPr lang="en-US" altLang="el-GR" smtClean="0"/>
              <a:t>(applications) </a:t>
            </a:r>
            <a:r>
              <a:rPr lang="el-GR" altLang="el-GR" smtClean="0"/>
              <a:t>λογισμικού αλλά υπηρεσίες που επικοινωνούν</a:t>
            </a:r>
          </a:p>
        </p:txBody>
      </p:sp>
      <p:pic>
        <p:nvPicPr>
          <p:cNvPr id="19460" name="Picture 4" descr="ΓραμματείαΚαιΔανειστικήΒιβλιοθήκηΠουΕπικοινωνού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963" y="1763713"/>
            <a:ext cx="4410075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υπηρεσίες</a:t>
            </a:r>
          </a:p>
        </p:txBody>
      </p:sp>
      <p:sp>
        <p:nvSpPr>
          <p:cNvPr id="2048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smtClean="0"/>
              <a:t>Βασική συνιστώσα λογισμικού στο </a:t>
            </a:r>
            <a:r>
              <a:rPr lang="en-US" altLang="el-GR" smtClean="0"/>
              <a:t>SOA</a:t>
            </a:r>
            <a:r>
              <a:rPr lang="el-GR" altLang="el-GR" smtClean="0"/>
              <a:t> είναι η υπηρεσία: Μία συνιστώσα λογισμικού που αποτελεί μία αυτόνομη μονάδα που υλοποιεί ενθυλακωμένη επιχειρησιακή λογική (λειτουργικότητα) 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Οι υπηρεσίες αντιστοιχούν σε επιχειρησιακές δραστηριότητες. Οι υπηρεσίες οριοθετούνται περισσότερο γύρω από τη λειτουργία του οργανισμού και λιγότερο από λειτουργίες λογισμικού. Το σημείο εκκίνησης είναι ο οργανισμός</a:t>
            </a:r>
            <a:r>
              <a:rPr lang="en-US" altLang="el-GR" smtClean="0"/>
              <a:t>. </a:t>
            </a:r>
            <a:endParaRPr lang="el-GR" altLang="el-GR" smtClean="0"/>
          </a:p>
          <a:p>
            <a:pPr>
              <a:lnSpc>
                <a:spcPct val="80000"/>
              </a:lnSpc>
            </a:pPr>
            <a:r>
              <a:rPr lang="el-GR" altLang="el-GR" smtClean="0"/>
              <a:t>Μία υπηρεσία μπορεί να είναι «μικρή» πχ μία υπηρεσία δεδομένων με την οποία αναζητούμε πελάτες ή μεγαλύτερη πχ η υποβολή μίας νέας παραγγελίες </a:t>
            </a:r>
          </a:p>
          <a:p>
            <a:pPr>
              <a:lnSpc>
                <a:spcPct val="80000"/>
              </a:lnSpc>
            </a:pPr>
            <a:r>
              <a:rPr lang="el-GR" altLang="el-GR" smtClean="0"/>
              <a:t>Παραδείγματα υπηρεσιών: δημιουργία πελάτη, υποβολή παραγγελίας, κατάθεση χρημάτων στον τραπεζικό λογαριασμό κλπ.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smtClean="0"/>
              <a:t>χαρακτηριστικά υπηρεσιών σε </a:t>
            </a:r>
            <a:r>
              <a:rPr lang="en-US" altLang="el-GR" sz="3200" smtClean="0"/>
              <a:t>SOA</a:t>
            </a:r>
            <a:r>
              <a:rPr lang="el-GR" altLang="el-GR" sz="3200" smtClean="0"/>
              <a:t> περιβάλλον</a:t>
            </a:r>
            <a:endParaRPr lang="el-GR" altLang="el-GR" smtClean="0"/>
          </a:p>
        </p:txBody>
      </p:sp>
      <p:sp>
        <p:nvSpPr>
          <p:cNvPr id="21507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mtClean="0"/>
              <a:t>Χαλαρή σύζευξη υπηρεσιών.</a:t>
            </a:r>
            <a:r>
              <a:rPr lang="en-US" altLang="el-GR" smtClean="0"/>
              <a:t> </a:t>
            </a:r>
            <a:r>
              <a:rPr lang="el-GR" altLang="el-GR" smtClean="0"/>
              <a:t>Μικρές εξαρτήσεις ως προς την πλατφόρμα, τοποθεσία, διεπαφή / υλοποίηση, δεδομένων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Διαλειτουργικότητα</a:t>
            </a:r>
            <a:r>
              <a:rPr lang="en-US" altLang="el-GR" smtClean="0"/>
              <a:t>.</a:t>
            </a:r>
            <a:r>
              <a:rPr lang="el-GR" altLang="el-GR" smtClean="0"/>
              <a:t> </a:t>
            </a:r>
            <a:r>
              <a:rPr lang="en-US" altLang="el-GR" smtClean="0"/>
              <a:t>O</a:t>
            </a:r>
            <a:r>
              <a:rPr lang="el-GR" altLang="el-GR" smtClean="0"/>
              <a:t>ι υπηρεσίες συνεργάζονται ακόμα και αν υλοποιούνται με διαφορετικές τεχνολογικές επιλογές. Επικοινωνία με χρήση πρότυπων μορφοτύπων και πρωτοκόλλων </a:t>
            </a:r>
            <a:endParaRPr lang="en-US" altLang="el-GR" smtClean="0"/>
          </a:p>
          <a:p>
            <a:pPr>
              <a:lnSpc>
                <a:spcPct val="90000"/>
              </a:lnSpc>
            </a:pPr>
            <a:r>
              <a:rPr lang="el-GR" altLang="el-GR" smtClean="0"/>
              <a:t>Ενθυλάκωση. Διαχωρισμός το τι κάνει η υπηρεσία και το πώς το κάνει. Οι υπηρεσίες έχουν τον έλεγχο της λογικής που ενθυλακώνουν.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Διαχωρισμός των ευθυνών. Εκτελούν διακριτές εργασίες. 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χαρακτηριστικά υπηρεσιών σε </a:t>
            </a:r>
            <a:r>
              <a:rPr lang="en-US" altLang="el-GR" smtClean="0"/>
              <a:t>SOA</a:t>
            </a:r>
            <a:r>
              <a:rPr lang="el-GR" altLang="el-GR" smtClean="0"/>
              <a:t> περιβάλλον (2)</a:t>
            </a:r>
          </a:p>
        </p:txBody>
      </p:sp>
      <p:sp>
        <p:nvSpPr>
          <p:cNvPr id="2253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mtClean="0"/>
              <a:t>Αυτονομία. Εγκαθίστανται τροποποιούνται και συντηρούνται ανεξάρτητα από τις υπόλοιπες υπηρεσίες.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Επαναχρησιμότητα. Οι υπηρεσίες σχεδιάζονται έτσι ώστε να μπορούν να επαναχρησιμοποιηθούν.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Κλιμακωσιμότητα (</a:t>
            </a:r>
            <a:r>
              <a:rPr lang="en-US" altLang="el-GR" smtClean="0"/>
              <a:t>scalability)</a:t>
            </a:r>
            <a:r>
              <a:rPr lang="el-GR" altLang="el-GR" smtClean="0"/>
              <a:t>. Δυνατότητα διατήρησης της απόδοσης κατά την αύξηση του φορτίου.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Δυνατότητα σύνθεσης υπηρεσιών</a:t>
            </a:r>
            <a:r>
              <a:rPr lang="en-US" altLang="el-GR" smtClean="0"/>
              <a:t>. </a:t>
            </a:r>
            <a:r>
              <a:rPr lang="el-GR" altLang="el-GR" smtClean="0"/>
              <a:t>Έχουμε τη δυνατότητα να συνθέσουμε νέες υπηρεσίες από ήδη υπάρχουσες.</a:t>
            </a:r>
          </a:p>
          <a:p>
            <a:pPr>
              <a:lnSpc>
                <a:spcPct val="90000"/>
              </a:lnSpc>
            </a:pPr>
            <a:r>
              <a:rPr lang="el-GR" altLang="el-GR" smtClean="0"/>
              <a:t>Ευελιξία. Οι αλλαγές στις διαδικασίες του οργανισμού συνοδεύονται από γρήγορη προσαρμογή σε αυτές.</a:t>
            </a:r>
          </a:p>
          <a:p>
            <a:endParaRPr lang="el-GR" altLang="el-G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1718</Words>
  <Application>Microsoft Office PowerPoint</Application>
  <PresentationFormat>Προβολή στην οθόνη (4:3)</PresentationFormat>
  <Paragraphs>136</Paragraphs>
  <Slides>30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5" baseType="lpstr">
      <vt:lpstr>Arial</vt:lpstr>
      <vt:lpstr>Calibri</vt:lpstr>
      <vt:lpstr>Wingdings</vt:lpstr>
      <vt:lpstr>Symbol</vt:lpstr>
      <vt:lpstr>Θέμα του Office</vt:lpstr>
      <vt:lpstr>Υπηρεσιοστρεφείς Αρχιτεκτονικές Service Oriented Architectures</vt:lpstr>
      <vt:lpstr>oρισμός SOA</vt:lpstr>
      <vt:lpstr>επιδίωξη SOA</vt:lpstr>
      <vt:lpstr>τεχνολογικές επιρροές του SOA</vt:lpstr>
      <vt:lpstr>σχέση SOA και Οργανισμού</vt:lpstr>
      <vt:lpstr>επικοινωνία συνιστωσών λογισμικού</vt:lpstr>
      <vt:lpstr>υπηρεσίες</vt:lpstr>
      <vt:lpstr>χαρακτηριστικά υπηρεσιών σε SOA περιβάλλον</vt:lpstr>
      <vt:lpstr>χαρακτηριστικά υπηρεσιών σε SOA περιβάλλον (2)</vt:lpstr>
      <vt:lpstr>κατάταξη υπηρεσιών</vt:lpstr>
      <vt:lpstr>SOA και υπηρεσίες Ιστού</vt:lpstr>
      <vt:lpstr>σύνθεση υπηρεσιών</vt:lpstr>
      <vt:lpstr>εκδοχές σύνθεσης</vt:lpstr>
      <vt:lpstr>ενορχήστρωση</vt:lpstr>
      <vt:lpstr>χορογραφία</vt:lpstr>
      <vt:lpstr>παραδείγματα ενορχήστρωσης και χορογραφίας</vt:lpstr>
      <vt:lpstr>ενορχήστρωση αναζήτησης στοιχείων δανειζομένου</vt:lpstr>
      <vt:lpstr>μία εναλλακτική λύση …</vt:lpstr>
      <vt:lpstr>ενορχήστρωση αναζήτησης στοιχείων δανειζομένου</vt:lpstr>
      <vt:lpstr>Συμμετέχοντες στην ενορχήστρωση</vt:lpstr>
      <vt:lpstr>διασύνδεση υπηρεσιών</vt:lpstr>
      <vt:lpstr>διασύνδεση σημείο-προς-σημείο</vt:lpstr>
      <vt:lpstr>επιχειρησιακός δίαυλος υπηρεσιών</vt:lpstr>
      <vt:lpstr>παροχές ESB</vt:lpstr>
      <vt:lpstr>παροχές ESB (2)</vt:lpstr>
      <vt:lpstr>Μετάβαση σε SOA</vt:lpstr>
      <vt:lpstr>αρχιτεκτονική microservices</vt:lpstr>
      <vt:lpstr>υπηρεσίες</vt:lpstr>
      <vt:lpstr>χαρακτηριστικά αρχιτεκτονικής microservices</vt:lpstr>
      <vt:lpstr>μετάβαση σε microservices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182</cp:revision>
  <dcterms:created xsi:type="dcterms:W3CDTF">2012-08-02T15:55:49Z</dcterms:created>
  <dcterms:modified xsi:type="dcterms:W3CDTF">2021-10-17T14:12:43Z</dcterms:modified>
</cp:coreProperties>
</file>