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09" r:id="rId2"/>
    <p:sldId id="281" r:id="rId3"/>
    <p:sldId id="293" r:id="rId4"/>
    <p:sldId id="282" r:id="rId5"/>
    <p:sldId id="283" r:id="rId6"/>
    <p:sldId id="284" r:id="rId7"/>
    <p:sldId id="294" r:id="rId8"/>
    <p:sldId id="287" r:id="rId9"/>
    <p:sldId id="285" r:id="rId10"/>
    <p:sldId id="286" r:id="rId11"/>
    <p:sldId id="288" r:id="rId12"/>
    <p:sldId id="289" r:id="rId13"/>
    <p:sldId id="290" r:id="rId14"/>
    <p:sldId id="304" r:id="rId15"/>
    <p:sldId id="310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68" autoAdjust="0"/>
    <p:restoredTop sz="94660"/>
  </p:normalViewPr>
  <p:slideViewPr>
    <p:cSldViewPr>
      <p:cViewPr varScale="1">
        <p:scale>
          <a:sx n="87" d="100"/>
          <a:sy n="87" d="100"/>
        </p:scale>
        <p:origin x="94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0E79ECD-7367-457C-9F6A-9DAF8044D774}" type="datetimeFigureOut">
              <a:rPr lang="el-GR"/>
              <a:pPr>
                <a:defRPr/>
              </a:pPr>
              <a:t>17/10/2021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05944D9-D542-4A33-AC47-57FF0C9A941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2373932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C0EEA8F-CFEF-4C3A-8DA2-8452C47A4EF5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1762D96-1EF0-4768-AA8B-E57C1A686ED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05617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4F1A2CC-1CE4-491D-85C1-6BF9B9D8A0E1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B5E5E7C-4822-4FFD-8906-A86CA864EE65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245602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DA43871-E115-4FD3-B672-EBF4B4FE07D3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97E9F69-8F46-4B58-9C3A-8415A6E4D00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725808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16BF887-68E9-416F-BBC0-B6F30B05751D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DA87DC9-A7D1-45EC-AF08-14A2D9EEF298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80242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A9D1AF8-B198-48A6-9212-206C7D4028E3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3CED31-2263-4499-96EF-8A748633C08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335713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7A8E66D-864F-4100-9F6B-FE2D100F05B0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63D3D57-072A-4434-A3F9-C4F215EA5858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789285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BA73F8D-8008-4D84-AA28-CFAAE53E2565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8C27D2C-60E5-409A-9C00-59E37F64D2A9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54579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5F7A79E-2A9D-4D29-B28A-9F6A3358FA48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DC2EB11-1DE1-44AC-83F5-184D72372E9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21222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7B2C92B-A879-4AE2-B96B-DC3B335B7AD8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E3F4B97-90A9-458B-B3B0-A9A452932E6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85015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6BA1CBF-A8F8-4FF8-B2CC-18184C2E40F3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4C006AB-8C3D-4A95-BABD-976E249D2FB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11598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A8B1CCC-224E-45E4-AD00-5F0FAFBC8B59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330F46B-CF2A-4E31-99F6-9EEA3C0F163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99574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library.mgiandia.gr:8080/book?title=Engineeri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altLang="el-GR" smtClean="0"/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941888"/>
            <a:ext cx="8229600" cy="1366837"/>
          </a:xfrm>
        </p:spPr>
        <p:txBody>
          <a:bodyPr/>
          <a:lstStyle/>
          <a:p>
            <a:endParaRPr lang="el-GR" altLang="el-GR" smtClean="0"/>
          </a:p>
        </p:txBody>
      </p:sp>
      <p:sp>
        <p:nvSpPr>
          <p:cNvPr id="5" name="1 - Τίτλος"/>
          <p:cNvSpPr txBox="1">
            <a:spLocks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l-GR" sz="3600" dirty="0">
                <a:latin typeface="+mj-lt"/>
                <a:ea typeface="+mj-ea"/>
                <a:cs typeface="+mj-cs"/>
              </a:rPr>
              <a:t>Υπηρεσίες </a:t>
            </a:r>
            <a:r>
              <a:rPr lang="en-US" sz="3600" dirty="0">
                <a:latin typeface="+mj-lt"/>
                <a:ea typeface="+mj-ea"/>
                <a:cs typeface="+mj-cs"/>
              </a:rPr>
              <a:t>REST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ασφάλεια και ταυτοδυναμία</a:t>
            </a:r>
            <a:endParaRPr lang="en-US" altLang="el-GR" smtClean="0"/>
          </a:p>
        </p:txBody>
      </p:sp>
      <p:sp>
        <p:nvSpPr>
          <p:cNvPr id="2355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l-GR" smtClean="0"/>
              <a:t>GET: </a:t>
            </a:r>
            <a:r>
              <a:rPr lang="el-GR" altLang="el-GR" smtClean="0"/>
              <a:t>ταυτοδύναμη και ασφαλής</a:t>
            </a:r>
            <a:endParaRPr lang="en-US" altLang="el-GR" smtClean="0"/>
          </a:p>
          <a:p>
            <a:r>
              <a:rPr lang="en-US" altLang="el-GR" smtClean="0"/>
              <a:t>PUT: </a:t>
            </a:r>
            <a:r>
              <a:rPr lang="el-GR" altLang="el-GR" smtClean="0"/>
              <a:t>ταυτοδύναμη μη ασφαλής	</a:t>
            </a:r>
            <a:endParaRPr lang="en-US" altLang="el-GR" smtClean="0"/>
          </a:p>
          <a:p>
            <a:r>
              <a:rPr lang="en-US" altLang="el-GR" smtClean="0"/>
              <a:t>DELETE: </a:t>
            </a:r>
            <a:r>
              <a:rPr lang="el-GR" altLang="el-GR" smtClean="0"/>
              <a:t>ταυτοδύναμη μη ασφαλής</a:t>
            </a:r>
            <a:endParaRPr lang="en-US" altLang="el-GR" smtClean="0"/>
          </a:p>
          <a:p>
            <a:r>
              <a:rPr lang="en-US" altLang="el-GR" smtClean="0"/>
              <a:t>POST:</a:t>
            </a:r>
            <a:r>
              <a:rPr lang="el-GR" altLang="el-GR" smtClean="0"/>
              <a:t> μη ταυτοδύναμη και μη ασφαλής</a:t>
            </a:r>
            <a:endParaRPr lang="en-US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η κατάσταση της συνόδου στον πελάτη</a:t>
            </a:r>
            <a:endParaRPr lang="en-US" altLang="el-GR" smtClean="0"/>
          </a:p>
        </p:txBody>
      </p:sp>
      <p:sp>
        <p:nvSpPr>
          <p:cNvPr id="2457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Ο διακομιστής δεν «θυμάται» προηγούμενη επικοινωνία με τον </a:t>
            </a:r>
            <a:r>
              <a:rPr lang="en-US" altLang="el-GR" smtClean="0"/>
              <a:t>client. </a:t>
            </a:r>
            <a:endParaRPr lang="el-GR" altLang="el-GR" smtClean="0"/>
          </a:p>
          <a:p>
            <a:r>
              <a:rPr lang="el-GR" altLang="el-GR" smtClean="0"/>
              <a:t>«Μνήμη» έχει μόνο ο πελάτης. Η κατάσταση του πελάτη μεταφέρεται στο </a:t>
            </a:r>
            <a:r>
              <a:rPr lang="en-US" altLang="el-GR" smtClean="0"/>
              <a:t>server</a:t>
            </a:r>
            <a:r>
              <a:rPr lang="el-GR" altLang="el-GR" smtClean="0"/>
              <a:t> σε κάθε αίτημα. (Επιστροφή στον εμπλουτισμένο πελάτη).</a:t>
            </a:r>
          </a:p>
          <a:p>
            <a:r>
              <a:rPr lang="el-GR" altLang="el-GR" smtClean="0"/>
              <a:t>Κάθε </a:t>
            </a:r>
            <a:r>
              <a:rPr lang="en-US" altLang="el-GR" smtClean="0"/>
              <a:t>HTTP request </a:t>
            </a:r>
            <a:r>
              <a:rPr lang="el-GR" altLang="el-GR" smtClean="0"/>
              <a:t>πραγματοποιείται απομονωμένα από τα υπόλοιπα.</a:t>
            </a:r>
          </a:p>
          <a:p>
            <a:r>
              <a:rPr lang="el-GR" altLang="el-GR" smtClean="0"/>
              <a:t>Το σημαντικότερο όφελος: κλιμακωσιμότητα (</a:t>
            </a:r>
            <a:r>
              <a:rPr lang="en-US" altLang="el-GR" smtClean="0"/>
              <a:t>scalability).</a:t>
            </a:r>
            <a:endParaRPr lang="el-GR" altLang="el-GR" smtClean="0"/>
          </a:p>
          <a:p>
            <a:r>
              <a:rPr lang="el-GR" altLang="el-GR" smtClean="0"/>
              <a:t>Πολλοί κόμβοι φιλοξενούν την ίδια υπηρεσία. Επειδή ο πελάτης έχει την κατάσταση της συνόδου δεν έχουμε απώλεια της κατάστασης σε αστοχία υλικού ή δικτύου</a:t>
            </a:r>
          </a:p>
          <a:p>
            <a:r>
              <a:rPr lang="el-GR" altLang="el-GR" smtClean="0"/>
              <a:t>Δεν είναι αναγκαία η δημιουργία συστοιχιών κόμβων</a:t>
            </a:r>
            <a:endParaRPr lang="en-US" altLang="el-GR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2400" smtClean="0"/>
              <a:t>Hypermedia As The Engine of Application State (HATEOAS)</a:t>
            </a:r>
          </a:p>
        </p:txBody>
      </p:sp>
      <p:sp>
        <p:nvSpPr>
          <p:cNvPr id="2560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Χρήση </a:t>
            </a:r>
            <a:r>
              <a:rPr lang="en-US" altLang="el-GR" smtClean="0"/>
              <a:t>hyperlinks </a:t>
            </a:r>
            <a:r>
              <a:rPr lang="el-GR" altLang="el-GR" smtClean="0"/>
              <a:t>για διασύνδεση με άλλους πόρους (βλ. </a:t>
            </a:r>
            <a:r>
              <a:rPr lang="en-US" altLang="el-GR" smtClean="0"/>
              <a:t>Addressability)</a:t>
            </a:r>
            <a:endParaRPr lang="el-GR" altLang="el-GR" smtClean="0"/>
          </a:p>
          <a:p>
            <a:r>
              <a:rPr lang="el-GR" altLang="el-GR" smtClean="0"/>
              <a:t>Χρήση </a:t>
            </a:r>
            <a:r>
              <a:rPr lang="en-US" altLang="el-GR" smtClean="0"/>
              <a:t>hyperlinks</a:t>
            </a:r>
            <a:r>
              <a:rPr lang="el-GR" altLang="el-GR" smtClean="0"/>
              <a:t> για τις επιτρεπτές πράξεις </a:t>
            </a:r>
            <a:r>
              <a:rPr lang="en-US" altLang="el-GR" smtClean="0"/>
              <a:t>(</a:t>
            </a:r>
            <a:r>
              <a:rPr lang="el-GR" altLang="el-GR" smtClean="0"/>
              <a:t>πχ </a:t>
            </a:r>
            <a:r>
              <a:rPr lang="en-US" altLang="el-GR" smtClean="0"/>
              <a:t>navigation). </a:t>
            </a:r>
          </a:p>
          <a:p>
            <a:r>
              <a:rPr lang="en-US" altLang="el-GR" smtClean="0"/>
              <a:t>M</a:t>
            </a:r>
            <a:r>
              <a:rPr lang="el-GR" altLang="el-GR" smtClean="0"/>
              <a:t>ία κατανεμημένη εφαρμογή λειτουργεί ως μία μηχανή καταστάσεων με τη διαφορά ότι οι πιθανές καταστάσεις και μεταβάσεις δεν είναι γνωστές εκ των προτέρων. </a:t>
            </a:r>
            <a:endParaRPr lang="en-US" altLang="el-GR" smtClean="0"/>
          </a:p>
          <a:p>
            <a:r>
              <a:rPr lang="el-GR" altLang="el-GR" smtClean="0"/>
              <a:t>Κάθε φορά που η εφαρμογή φθάνει σε μία κατάσταση ανακαλύπτονται οι επόμενες μεταβάσεις.</a:t>
            </a:r>
          </a:p>
          <a:p>
            <a:endParaRPr lang="el-GR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REST API </a:t>
            </a:r>
            <a:r>
              <a:rPr lang="el-GR" altLang="el-GR" smtClean="0"/>
              <a:t>Βιβλιοθήκης</a:t>
            </a:r>
            <a:r>
              <a:rPr lang="en-US" altLang="el-GR" smtClean="0"/>
              <a:t> (http://library.mgiandia.com)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51101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3243808"/>
                <a:gridCol w="2242592"/>
              </a:tblGrid>
              <a:tr h="37079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/books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Κατάλογος βιβλίων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5790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/books/{</a:t>
                      </a:r>
                      <a:r>
                        <a:rPr lang="en-US" sz="1600" dirty="0" err="1" smtClean="0"/>
                        <a:t>isbn</a:t>
                      </a:r>
                      <a:r>
                        <a:rPr lang="en-US" sz="1600" dirty="0" smtClean="0"/>
                        <a:t>}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Το βιβλίο με </a:t>
                      </a:r>
                      <a:r>
                        <a:rPr lang="el-GR" sz="1600" dirty="0" err="1" smtClean="0"/>
                        <a:t>συγκεριμένο</a:t>
                      </a:r>
                      <a:r>
                        <a:rPr lang="el-GR" sz="1600" baseline="0" dirty="0" smtClean="0"/>
                        <a:t> </a:t>
                      </a:r>
                      <a:r>
                        <a:rPr lang="en-US" sz="1600" baseline="0" dirty="0" smtClean="0"/>
                        <a:t>ISBN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5790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PUT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/books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Δημιουργία νέου βιβλίου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37079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/items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Κατάλογος αντιτύπων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5790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/items/{</a:t>
                      </a:r>
                      <a:r>
                        <a:rPr lang="en-US" sz="1600" dirty="0" err="1" smtClean="0"/>
                        <a:t>itemNo</a:t>
                      </a:r>
                      <a:r>
                        <a:rPr lang="en-US" sz="1600" dirty="0" smtClean="0"/>
                        <a:t>}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Το αντίτυπο</a:t>
                      </a:r>
                      <a:r>
                        <a:rPr lang="el-GR" sz="1600" baseline="0" dirty="0" smtClean="0"/>
                        <a:t> με αριθμό εισαγωγής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err="1" smtClean="0"/>
                        <a:t>itemNo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131059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POST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/items/{</a:t>
                      </a:r>
                      <a:r>
                        <a:rPr lang="en-US" sz="1600" dirty="0" err="1" smtClean="0"/>
                        <a:t>itemNo</a:t>
                      </a:r>
                      <a:r>
                        <a:rPr lang="en-US" sz="1600" dirty="0" smtClean="0"/>
                        <a:t>}/loan/{</a:t>
                      </a:r>
                      <a:r>
                        <a:rPr lang="en-US" sz="1600" dirty="0" err="1" smtClean="0"/>
                        <a:t>borrowerNo</a:t>
                      </a:r>
                      <a:r>
                        <a:rPr lang="en-US" sz="1600" dirty="0" smtClean="0"/>
                        <a:t>}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Νέος δανεισμός</a:t>
                      </a:r>
                      <a:r>
                        <a:rPr lang="en-US" sz="1600" dirty="0" smtClean="0"/>
                        <a:t> </a:t>
                      </a:r>
                      <a:r>
                        <a:rPr lang="el-GR" sz="1600" dirty="0" smtClean="0"/>
                        <a:t>για το αντίτυπο</a:t>
                      </a:r>
                      <a:r>
                        <a:rPr lang="el-GR" sz="1600" baseline="0" dirty="0" smtClean="0"/>
                        <a:t> με αριθμό εισαγωγή </a:t>
                      </a:r>
                      <a:r>
                        <a:rPr lang="en-US" sz="1600" dirty="0" err="1" smtClean="0"/>
                        <a:t>itemNo</a:t>
                      </a:r>
                      <a:r>
                        <a:rPr lang="en-US" sz="1600" dirty="0" smtClean="0"/>
                        <a:t> </a:t>
                      </a:r>
                      <a:r>
                        <a:rPr lang="el-GR" sz="1600" dirty="0" smtClean="0"/>
                        <a:t>για τον δανειζόμενο</a:t>
                      </a:r>
                      <a:r>
                        <a:rPr lang="el-GR" sz="1600" baseline="0" dirty="0" smtClean="0"/>
                        <a:t> με αριθμό </a:t>
                      </a:r>
                      <a:r>
                        <a:rPr lang="en-US" sz="1600" baseline="0" dirty="0" err="1" smtClean="0"/>
                        <a:t>borrowerNo</a:t>
                      </a:r>
                      <a:r>
                        <a:rPr lang="en-US" sz="1600" baseline="0" dirty="0" smtClean="0"/>
                        <a:t>.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5790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/loans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Λίστα με</a:t>
                      </a:r>
                      <a:r>
                        <a:rPr lang="el-GR" sz="1600" baseline="0" dirty="0" smtClean="0"/>
                        <a:t> ενεργούς δανεισμούς</a:t>
                      </a:r>
                      <a:r>
                        <a:rPr lang="en-US" sz="1600" baseline="0" dirty="0" smtClean="0"/>
                        <a:t>.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37079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POST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/loans/{</a:t>
                      </a:r>
                      <a:r>
                        <a:rPr lang="en-US" sz="1600" dirty="0" err="1" smtClean="0"/>
                        <a:t>itemNo</a:t>
                      </a:r>
                      <a:r>
                        <a:rPr lang="en-US" sz="1600" dirty="0" smtClean="0"/>
                        <a:t>}/</a:t>
                      </a:r>
                      <a:r>
                        <a:rPr lang="en-US" sz="1600" dirty="0" err="1" smtClean="0"/>
                        <a:t>returnItem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Επιστροφή αντιτύπου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370794"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….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…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….</a:t>
                      </a:r>
                      <a:endParaRPr lang="en-US" sz="1600" dirty="0"/>
                    </a:p>
                  </a:txBody>
                  <a:tcPr marT="45714" marB="45714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SOAP vs REST</a:t>
            </a:r>
            <a:endParaRPr lang="el-GR" altLang="el-GR" smtClean="0"/>
          </a:p>
        </p:txBody>
      </p:sp>
      <p:sp>
        <p:nvSpPr>
          <p:cNvPr id="2765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SOAP </a:t>
            </a:r>
            <a:endParaRPr lang="el-GR" altLang="el-GR" smtClean="0"/>
          </a:p>
          <a:p>
            <a:r>
              <a:rPr lang="el-GR" altLang="el-GR" smtClean="0"/>
              <a:t>σχεδίαση υπηρεσιών γύρω από λειτουργίες</a:t>
            </a:r>
            <a:endParaRPr lang="en-US" altLang="el-GR" smtClean="0"/>
          </a:p>
          <a:p>
            <a:r>
              <a:rPr lang="el-GR" altLang="el-GR" smtClean="0"/>
              <a:t>τυπική περιγραφή υπηρεσιών μέσω </a:t>
            </a:r>
            <a:r>
              <a:rPr lang="en-US" altLang="el-GR" smtClean="0"/>
              <a:t>WSDL</a:t>
            </a:r>
            <a:r>
              <a:rPr lang="el-GR" altLang="el-GR" smtClean="0"/>
              <a:t> </a:t>
            </a:r>
          </a:p>
          <a:p>
            <a:r>
              <a:rPr lang="el-GR" altLang="el-GR" smtClean="0"/>
              <a:t>εύκολη η δημιουργία πελατών με αυτόματα εργαλεία</a:t>
            </a:r>
          </a:p>
          <a:p>
            <a:r>
              <a:rPr lang="el-GR" altLang="el-GR" smtClean="0"/>
              <a:t>χρησιμοποιεί μόνο </a:t>
            </a:r>
            <a:r>
              <a:rPr lang="en-US" altLang="el-GR" smtClean="0"/>
              <a:t>post </a:t>
            </a:r>
            <a:r>
              <a:rPr lang="el-GR" altLang="el-GR" smtClean="0"/>
              <a:t>δεν αξιοποιεί όλη τη σουίτα λύσεων του </a:t>
            </a:r>
            <a:r>
              <a:rPr lang="en-US" altLang="el-GR" smtClean="0"/>
              <a:t>web (</a:t>
            </a:r>
            <a:r>
              <a:rPr lang="el-GR" altLang="el-GR" smtClean="0"/>
              <a:t>πχ </a:t>
            </a:r>
            <a:r>
              <a:rPr lang="en-US" altLang="el-GR" smtClean="0"/>
              <a:t>cache)</a:t>
            </a:r>
            <a:endParaRPr lang="el-GR" altLang="el-GR" smtClean="0"/>
          </a:p>
          <a:p>
            <a:r>
              <a:rPr lang="el-GR" altLang="el-GR" smtClean="0"/>
              <a:t>υποδομή για </a:t>
            </a:r>
            <a:r>
              <a:rPr lang="en-US" altLang="el-GR" smtClean="0"/>
              <a:t>stateful </a:t>
            </a:r>
            <a:r>
              <a:rPr lang="el-GR" altLang="el-GR" smtClean="0"/>
              <a:t>κλήσεις και υλοποίηση </a:t>
            </a:r>
            <a:r>
              <a:rPr lang="en-US" altLang="el-GR" smtClean="0"/>
              <a:t>distributed transactions</a:t>
            </a:r>
          </a:p>
          <a:p>
            <a:r>
              <a:rPr lang="el-GR" altLang="el-GR" smtClean="0"/>
              <a:t>μειωμένη κλιμακωσιμότητα</a:t>
            </a:r>
          </a:p>
          <a:p>
            <a:endParaRPr lang="el-GR" altLang="el-GR" smtClean="0"/>
          </a:p>
          <a:p>
            <a:pPr lvl="1">
              <a:buFont typeface="Arial" panose="020B0604020202020204" pitchFamily="34" charset="0"/>
              <a:buNone/>
            </a:pPr>
            <a:endParaRPr lang="el-GR" altLang="el-GR" smtClean="0"/>
          </a:p>
          <a:p>
            <a:pPr lvl="1"/>
            <a:endParaRPr lang="el-GR" altLang="el-GR" smtClean="0"/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SOAP vs REST</a:t>
            </a:r>
            <a:endParaRPr lang="el-GR" altLang="el-GR" smtClean="0"/>
          </a:p>
        </p:txBody>
      </p:sp>
      <p:sp>
        <p:nvSpPr>
          <p:cNvPr id="2867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REST</a:t>
            </a:r>
          </a:p>
          <a:p>
            <a:r>
              <a:rPr lang="el-GR" altLang="el-GR" smtClean="0"/>
              <a:t>σχεδίαση υπηρεσιών γύρω από πόρους (αλλαγή τρόπου σκέψης).</a:t>
            </a:r>
            <a:endParaRPr lang="en-US" altLang="el-GR" smtClean="0"/>
          </a:p>
          <a:p>
            <a:r>
              <a:rPr lang="el-GR" altLang="el-GR" smtClean="0"/>
              <a:t>πιο κοντά στη φιλοσοφία του </a:t>
            </a:r>
            <a:r>
              <a:rPr lang="en-US" altLang="el-GR" smtClean="0"/>
              <a:t>HTTP. </a:t>
            </a:r>
            <a:r>
              <a:rPr lang="el-GR" altLang="el-GR" smtClean="0"/>
              <a:t>πλήρης αξιοποίηση της σουίτας των εργαλείων του </a:t>
            </a:r>
            <a:r>
              <a:rPr lang="en-US" altLang="el-GR" smtClean="0"/>
              <a:t>web.</a:t>
            </a:r>
          </a:p>
          <a:p>
            <a:r>
              <a:rPr lang="el-GR" altLang="el-GR" smtClean="0"/>
              <a:t>φιλικές στο </a:t>
            </a:r>
            <a:r>
              <a:rPr lang="en-US" altLang="el-GR" smtClean="0"/>
              <a:t>cloud</a:t>
            </a:r>
          </a:p>
          <a:p>
            <a:r>
              <a:rPr lang="el-GR" altLang="el-GR" smtClean="0"/>
              <a:t>υψηλή κλιμακωσιμότητα </a:t>
            </a:r>
          </a:p>
          <a:p>
            <a:r>
              <a:rPr lang="el-GR" altLang="el-GR" smtClean="0"/>
              <a:t>η </a:t>
            </a:r>
            <a:r>
              <a:rPr lang="en-US" altLang="el-GR" smtClean="0"/>
              <a:t>stateless </a:t>
            </a:r>
            <a:r>
              <a:rPr lang="el-GR" altLang="el-GR" smtClean="0"/>
              <a:t>επικοινωνία έχει πλεονεκτήματα αλλά και μειονεκτήματα</a:t>
            </a:r>
          </a:p>
          <a:p>
            <a:r>
              <a:rPr lang="el-GR" altLang="el-GR" smtClean="0"/>
              <a:t>μη τυπική περιγραφή υπηρεσιών</a:t>
            </a:r>
          </a:p>
          <a:p>
            <a:r>
              <a:rPr lang="el-GR" altLang="el-GR" smtClean="0"/>
              <a:t>πιο δύσκολη η κατασκευή των </a:t>
            </a:r>
            <a:r>
              <a:rPr lang="en-US" altLang="el-GR" smtClean="0"/>
              <a:t>clients</a:t>
            </a:r>
          </a:p>
          <a:p>
            <a:r>
              <a:rPr lang="el-GR" altLang="el-GR" smtClean="0"/>
              <a:t>περισσότερες ευκολίες στις αναπαραστάσεις </a:t>
            </a:r>
          </a:p>
          <a:p>
            <a:r>
              <a:rPr lang="el-GR" altLang="el-GR" smtClean="0"/>
              <a:t>καλύτερη υποστήριξη πολλαπλών πελατών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υπηρεσίες </a:t>
            </a:r>
            <a:r>
              <a:rPr lang="en-US" altLang="el-GR" smtClean="0"/>
              <a:t>REST</a:t>
            </a:r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l-GR" smtClean="0"/>
              <a:t>SOAP: </a:t>
            </a:r>
            <a:r>
              <a:rPr lang="el-GR" altLang="el-GR" smtClean="0"/>
              <a:t>πρωτόκολλο εφαρμογής που χρησιμοποιεί το </a:t>
            </a:r>
            <a:r>
              <a:rPr lang="en-US" altLang="el-GR" smtClean="0"/>
              <a:t>HTTP </a:t>
            </a:r>
            <a:r>
              <a:rPr lang="el-GR" altLang="el-GR" smtClean="0"/>
              <a:t>ως πρωτόκολλο </a:t>
            </a:r>
            <a:r>
              <a:rPr lang="el-GR" altLang="el-GR" b="1" smtClean="0"/>
              <a:t>μετάδοση</a:t>
            </a:r>
            <a:r>
              <a:rPr lang="el-GR" altLang="el-GR" smtClean="0"/>
              <a:t>ς.</a:t>
            </a:r>
            <a:r>
              <a:rPr lang="en-US" altLang="el-GR" smtClean="0"/>
              <a:t> </a:t>
            </a:r>
            <a:r>
              <a:rPr lang="el-GR" altLang="el-GR" smtClean="0"/>
              <a:t>Το </a:t>
            </a:r>
            <a:r>
              <a:rPr lang="en-US" altLang="el-GR" smtClean="0"/>
              <a:t>SOAP </a:t>
            </a:r>
            <a:r>
              <a:rPr lang="el-GR" altLang="el-GR" smtClean="0"/>
              <a:t>χρησιμοποιεί μόνο </a:t>
            </a:r>
            <a:r>
              <a:rPr lang="en-US" altLang="el-GR" smtClean="0"/>
              <a:t>POST.</a:t>
            </a:r>
            <a:endParaRPr lang="el-GR" altLang="el-GR" smtClean="0"/>
          </a:p>
          <a:p>
            <a:r>
              <a:rPr lang="en-US" altLang="el-GR" smtClean="0"/>
              <a:t>REST: </a:t>
            </a:r>
            <a:r>
              <a:rPr lang="el-GR" altLang="el-GR" smtClean="0"/>
              <a:t>Προσέγγιση κατανεμημένης αρχιτεκτονικής όπου</a:t>
            </a:r>
            <a:r>
              <a:rPr lang="en-US" altLang="el-GR" smtClean="0"/>
              <a:t> </a:t>
            </a:r>
            <a:r>
              <a:rPr lang="el-GR" altLang="el-GR" smtClean="0"/>
              <a:t>το </a:t>
            </a:r>
            <a:r>
              <a:rPr lang="en-US" altLang="el-GR" smtClean="0"/>
              <a:t>HTTP </a:t>
            </a:r>
            <a:r>
              <a:rPr lang="el-GR" altLang="el-GR" smtClean="0"/>
              <a:t>γίνεται πρωτόκολλο </a:t>
            </a:r>
            <a:r>
              <a:rPr lang="el-GR" altLang="el-GR" b="1" smtClean="0"/>
              <a:t>εφαρμογής</a:t>
            </a:r>
            <a:r>
              <a:rPr lang="el-GR" altLang="el-GR" smtClean="0"/>
              <a:t>.</a:t>
            </a:r>
          </a:p>
          <a:p>
            <a:r>
              <a:rPr lang="el-GR" altLang="el-GR" smtClean="0"/>
              <a:t>Επίκεντρο του </a:t>
            </a:r>
            <a:r>
              <a:rPr lang="en-US" altLang="el-GR" smtClean="0"/>
              <a:t>REST:</a:t>
            </a:r>
            <a:r>
              <a:rPr lang="el-GR" altLang="el-GR" smtClean="0"/>
              <a:t> Πόροι (αντικείμενα, πράξεις, διαδικασίες)</a:t>
            </a:r>
            <a:endParaRPr lang="en-US" altLang="el-GR" smtClean="0"/>
          </a:p>
          <a:p>
            <a:endParaRPr lang="el-GR" altLang="el-GR" smtClean="0"/>
          </a:p>
          <a:p>
            <a:pPr>
              <a:buFont typeface="Arial" panose="020B0604020202020204" pitchFamily="34" charset="0"/>
              <a:buNone/>
            </a:pPr>
            <a:endParaRPr lang="en-US" altLang="el-G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πόροι</a:t>
            </a:r>
            <a:endParaRPr lang="en-US" altLang="el-GR" smtClean="0"/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l-GR" smtClean="0"/>
              <a:t>οτιδήποτε έχει αρκετό ενδιαφέρον ώστε να αναφερόμαστε σε αυτό αυτόνομα. </a:t>
            </a:r>
            <a:endParaRPr lang="el-GR" altLang="el-GR" smtClean="0"/>
          </a:p>
          <a:p>
            <a:r>
              <a:rPr lang="el-GR" altLang="el-GR" smtClean="0"/>
              <a:t>έ</a:t>
            </a:r>
            <a:r>
              <a:rPr lang="en-US" altLang="el-GR" smtClean="0"/>
              <a:t>νας πόρος μπορεί να είναι τα προϊόντα προς πώληση, οι πελάτες, οι προμηθευτές οι παραγγελίες κα. </a:t>
            </a:r>
            <a:endParaRPr lang="el-GR" altLang="el-GR" smtClean="0"/>
          </a:p>
          <a:p>
            <a:r>
              <a:rPr lang="el-GR" altLang="el-GR" smtClean="0"/>
              <a:t>π</a:t>
            </a:r>
            <a:r>
              <a:rPr lang="en-US" altLang="el-GR" smtClean="0"/>
              <a:t>όροι δεν αναπαριστούν μόνο αντικείμενα αλλά και πιο αφηρημένες έννοιες όπως διαδικασίες </a:t>
            </a:r>
            <a:endParaRPr lang="el-GR" altLang="el-G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αρχές του </a:t>
            </a:r>
            <a:r>
              <a:rPr lang="en-US" altLang="el-GR" smtClean="0"/>
              <a:t>REST</a:t>
            </a:r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Διευθυνσιοδότηση (</a:t>
            </a:r>
            <a:r>
              <a:rPr lang="en-US" altLang="el-GR" smtClean="0"/>
              <a:t>Addressability </a:t>
            </a:r>
            <a:r>
              <a:rPr lang="el-GR" altLang="el-GR" smtClean="0"/>
              <a:t>)</a:t>
            </a:r>
            <a:endParaRPr lang="en-US" altLang="el-GR" smtClean="0"/>
          </a:p>
          <a:p>
            <a:r>
              <a:rPr lang="el-GR" altLang="el-GR" smtClean="0"/>
              <a:t>Ενιαία και Περιορισμένη Διεπαφή (</a:t>
            </a:r>
            <a:r>
              <a:rPr lang="en-US" altLang="el-GR" smtClean="0"/>
              <a:t>Uniform, Constraint Interface</a:t>
            </a:r>
            <a:r>
              <a:rPr lang="el-GR" altLang="el-GR" smtClean="0"/>
              <a:t>)</a:t>
            </a:r>
            <a:endParaRPr lang="en-US" altLang="el-GR" smtClean="0"/>
          </a:p>
          <a:p>
            <a:r>
              <a:rPr lang="el-GR" altLang="el-GR" smtClean="0"/>
              <a:t>Παραστασιοστρεφής (</a:t>
            </a:r>
            <a:r>
              <a:rPr lang="en-US" altLang="el-GR" smtClean="0"/>
              <a:t>Representation-Oriented</a:t>
            </a:r>
            <a:r>
              <a:rPr lang="el-GR" altLang="el-GR" smtClean="0"/>
              <a:t>)</a:t>
            </a:r>
            <a:endParaRPr lang="en-US" altLang="el-GR" smtClean="0"/>
          </a:p>
          <a:p>
            <a:r>
              <a:rPr lang="el-GR" altLang="el-GR" smtClean="0"/>
              <a:t>Η κατάσταση της Συνόδου στον Πελάτη (</a:t>
            </a:r>
            <a:r>
              <a:rPr lang="en-US" altLang="el-GR" smtClean="0"/>
              <a:t>Communicate Statelessly</a:t>
            </a:r>
            <a:r>
              <a:rPr lang="el-GR" altLang="el-GR" smtClean="0"/>
              <a:t>)</a:t>
            </a:r>
            <a:endParaRPr lang="en-US" altLang="el-GR" smtClean="0"/>
          </a:p>
          <a:p>
            <a:r>
              <a:rPr lang="el-GR" altLang="el-GR" smtClean="0"/>
              <a:t>Τα Υπερμέσα ως Μηχανή της Κατάστασης της Εφαρμογής (</a:t>
            </a:r>
            <a:r>
              <a:rPr lang="en-US" altLang="el-GR" smtClean="0"/>
              <a:t>Hypermedia As The Engine of Application State</a:t>
            </a:r>
            <a:r>
              <a:rPr lang="el-GR" altLang="el-GR" smtClean="0"/>
              <a:t>- </a:t>
            </a:r>
            <a:r>
              <a:rPr lang="en-US" altLang="el-GR" smtClean="0"/>
              <a:t>HATEOAS</a:t>
            </a:r>
            <a:r>
              <a:rPr lang="el-GR" altLang="el-GR" smtClean="0"/>
              <a:t>)</a:t>
            </a:r>
            <a:endParaRPr lang="en-US" altLang="el-G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διευθυνσιοδότηση</a:t>
            </a:r>
            <a:endParaRPr lang="en-US" altLang="el-GR" smtClean="0"/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Οι πόροι διευθυνσιοδοτούνται και διαχειρίζονται μέσω </a:t>
            </a:r>
            <a:r>
              <a:rPr lang="en-US" altLang="el-GR" smtClean="0"/>
              <a:t>URI (</a:t>
            </a:r>
            <a:r>
              <a:rPr lang="el-GR" altLang="el-GR" smtClean="0"/>
              <a:t>τυπικά μέσω </a:t>
            </a:r>
            <a:r>
              <a:rPr lang="en-US" altLang="el-GR" smtClean="0"/>
              <a:t>URL).</a:t>
            </a:r>
            <a:endParaRPr lang="el-GR" altLang="el-GR" smtClean="0"/>
          </a:p>
          <a:p>
            <a:r>
              <a:rPr lang="en-US" altLang="el-GR" smtClean="0"/>
              <a:t>URL -&gt; scheme://host:port/path?queryString#fragment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l-GR" smtClean="0">
                <a:hlinkClick r:id="rId2"/>
              </a:rPr>
              <a:t>http://library.mgiandia.gr:8080/book?title=Engineering</a:t>
            </a:r>
            <a:endParaRPr lang="en-US" altLang="el-GR" smtClean="0"/>
          </a:p>
          <a:p>
            <a:r>
              <a:rPr lang="el-GR" altLang="el-GR" smtClean="0"/>
              <a:t>Μέσω του </a:t>
            </a:r>
            <a:r>
              <a:rPr lang="en-US" altLang="el-GR" smtClean="0"/>
              <a:t>URI</a:t>
            </a:r>
            <a:r>
              <a:rPr lang="el-GR" altLang="el-GR" smtClean="0"/>
              <a:t> επικοινωνούμε με τον πόρο.</a:t>
            </a:r>
          </a:p>
          <a:p>
            <a:r>
              <a:rPr lang="el-GR" altLang="el-GR" smtClean="0"/>
              <a:t>Ένα </a:t>
            </a:r>
            <a:r>
              <a:rPr lang="en-US" altLang="el-GR" smtClean="0"/>
              <a:t>URI </a:t>
            </a:r>
            <a:r>
              <a:rPr lang="el-GR" altLang="el-GR" smtClean="0"/>
              <a:t>ταυτοποιεί έναν πόρο αλλά ένας πόρος μπορεί να έχει περισσότερα του ενός </a:t>
            </a:r>
            <a:r>
              <a:rPr lang="en-US" altLang="el-GR" smtClean="0"/>
              <a:t>URI.</a:t>
            </a:r>
            <a:endParaRPr lang="el-GR" altLang="el-GR" smtClean="0"/>
          </a:p>
          <a:p>
            <a:r>
              <a:rPr lang="el-GR" altLang="el-GR" smtClean="0"/>
              <a:t>Κάθε </a:t>
            </a:r>
            <a:r>
              <a:rPr lang="en-US" altLang="el-GR" smtClean="0"/>
              <a:t>URI</a:t>
            </a:r>
            <a:r>
              <a:rPr lang="el-GR" altLang="el-GR" smtClean="0"/>
              <a:t> σχετίζεται με μία ή περισσότερες αναπαραστάσεις.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ενιαία και περιορισμένη διεπαφή</a:t>
            </a:r>
            <a:endParaRPr lang="en-US" altLang="el-GR" smtClean="0"/>
          </a:p>
        </p:txBody>
      </p:sp>
      <p:sp>
        <p:nvSpPr>
          <p:cNvPr id="1945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z="2000" smtClean="0"/>
              <a:t>Οι πράξεις περιορίζονται αποκλειστικά στις μεθόδους του </a:t>
            </a:r>
            <a:r>
              <a:rPr lang="en-US" altLang="el-GR" sz="2000" smtClean="0"/>
              <a:t>HTTP. </a:t>
            </a:r>
            <a:r>
              <a:rPr lang="el-GR" altLang="el-GR" sz="2000" smtClean="0"/>
              <a:t>Επιβεβαιώνεται αποκλειστικά από </a:t>
            </a:r>
            <a:r>
              <a:rPr lang="en-US" altLang="el-GR" sz="2000" smtClean="0"/>
              <a:t>HTTP Response codes.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HTTP</a:t>
            </a:r>
            <a:r>
              <a:rPr lang="el-GR" altLang="el-GR" sz="2000" smtClean="0"/>
              <a:t> </a:t>
            </a:r>
            <a:r>
              <a:rPr lang="en-US" altLang="el-GR" sz="2000" smtClean="0"/>
              <a:t>Methods</a:t>
            </a:r>
          </a:p>
          <a:p>
            <a:r>
              <a:rPr lang="en-US" altLang="el-GR" sz="2000" smtClean="0"/>
              <a:t>GET: </a:t>
            </a:r>
            <a:r>
              <a:rPr lang="el-GR" altLang="el-GR" sz="2000" smtClean="0"/>
              <a:t>ανάγνωση της αναπαράστασης ενός πόρου</a:t>
            </a:r>
            <a:endParaRPr lang="en-US" altLang="el-GR" sz="2000" smtClean="0"/>
          </a:p>
          <a:p>
            <a:r>
              <a:rPr lang="en-US" altLang="el-GR" sz="2000" smtClean="0"/>
              <a:t>PUT: </a:t>
            </a:r>
            <a:r>
              <a:rPr lang="el-GR" altLang="el-GR" sz="2000" smtClean="0"/>
              <a:t>Δημιουργία ή ενημέρωση πόρου. Ο πελάτης παρέχει τα πλήρη στοιχεία του πόρου και είναι υπεύθυνος για το  </a:t>
            </a:r>
            <a:r>
              <a:rPr lang="en-US" altLang="el-GR" sz="2000" smtClean="0"/>
              <a:t>URI </a:t>
            </a:r>
            <a:r>
              <a:rPr lang="el-GR" altLang="el-GR" sz="2000" smtClean="0"/>
              <a:t>του πόρου. </a:t>
            </a:r>
            <a:endParaRPr lang="en-US" altLang="el-GR" sz="2000" smtClean="0"/>
          </a:p>
          <a:p>
            <a:r>
              <a:rPr lang="en-US" altLang="el-GR" sz="2000" smtClean="0"/>
              <a:t>DELETE: </a:t>
            </a:r>
            <a:r>
              <a:rPr lang="el-GR" altLang="el-GR" sz="2000" smtClean="0"/>
              <a:t>Διαγραφή πόρου</a:t>
            </a:r>
            <a:endParaRPr lang="en-US" altLang="el-GR" sz="2000" smtClean="0"/>
          </a:p>
          <a:p>
            <a:r>
              <a:rPr lang="en-US" altLang="el-GR" sz="2000" smtClean="0"/>
              <a:t>POST: </a:t>
            </a:r>
            <a:r>
              <a:rPr lang="el-GR" altLang="el-GR" sz="2000" smtClean="0"/>
              <a:t>Δημιουργία ή ενημέρωση πόρου. Ο διακομιστής είναι υπεύθυνος για το  </a:t>
            </a:r>
            <a:r>
              <a:rPr lang="en-US" altLang="el-GR" sz="2000" smtClean="0"/>
              <a:t>URI </a:t>
            </a:r>
            <a:r>
              <a:rPr lang="el-GR" altLang="el-GR" sz="2000" smtClean="0"/>
              <a:t>του πόρου. Δημιουργία πόρων κάτω από κάποιον «πατέρα»</a:t>
            </a:r>
            <a:r>
              <a:rPr lang="en-US" altLang="el-GR" sz="2000" smtClean="0"/>
              <a:t>.</a:t>
            </a:r>
            <a:endParaRPr lang="el-GR" altLang="el-GR" sz="2000" smtClean="0"/>
          </a:p>
          <a:p>
            <a:r>
              <a:rPr lang="el-GR" altLang="el-GR" sz="2000" smtClean="0"/>
              <a:t>…</a:t>
            </a:r>
            <a:endParaRPr lang="en-US" altLang="el-GR" sz="20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Response Codes</a:t>
            </a:r>
          </a:p>
          <a:p>
            <a:r>
              <a:rPr lang="en-US" altLang="el-GR" sz="2000" smtClean="0"/>
              <a:t>200 OK</a:t>
            </a:r>
          </a:p>
          <a:p>
            <a:r>
              <a:rPr lang="en-US" altLang="el-GR" sz="2000" smtClean="0"/>
              <a:t>201 Created</a:t>
            </a:r>
          </a:p>
          <a:p>
            <a:r>
              <a:rPr lang="en-US" altLang="el-GR" sz="2000" smtClean="0"/>
              <a:t>404 Not Found</a:t>
            </a:r>
            <a:endParaRPr lang="el-GR" altLang="el-GR" sz="2000" smtClean="0"/>
          </a:p>
          <a:p>
            <a:r>
              <a:rPr lang="el-GR" altLang="el-GR" sz="2000" smtClean="0"/>
              <a:t>….</a:t>
            </a:r>
            <a:endParaRPr lang="en-US" altLang="el-GR" sz="2000" smtClean="0"/>
          </a:p>
          <a:p>
            <a:pPr>
              <a:buFont typeface="Arial" panose="020B0604020202020204" pitchFamily="34" charset="0"/>
              <a:buNone/>
            </a:pPr>
            <a:endParaRPr lang="en-US" altLang="el-GR" sz="2000" smtClean="0"/>
          </a:p>
          <a:p>
            <a:pPr>
              <a:buFont typeface="Arial" panose="020B0604020202020204" pitchFamily="34" charset="0"/>
              <a:buNone/>
            </a:pPr>
            <a:endParaRPr lang="en-US" altLang="el-GR" sz="2000" smtClean="0"/>
          </a:p>
          <a:p>
            <a:pPr>
              <a:buFont typeface="Arial" panose="020B0604020202020204" pitchFamily="34" charset="0"/>
              <a:buNone/>
            </a:pPr>
            <a:endParaRPr lang="en-US" altLang="el-GR" sz="20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ενιαία και περιορισμένη διεπαφή</a:t>
            </a:r>
            <a:endParaRPr lang="en-US" altLang="el-GR" smtClean="0"/>
          </a:p>
        </p:txBody>
      </p:sp>
      <p:sp>
        <p:nvSpPr>
          <p:cNvPr id="2048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Ενιαία διεπαφή -&gt; Χρησιμοποιούμε μόνο το </a:t>
            </a:r>
            <a:r>
              <a:rPr lang="en-US" altLang="el-GR" smtClean="0"/>
              <a:t>HTTP</a:t>
            </a:r>
            <a:endParaRPr lang="el-GR" altLang="el-GR" smtClean="0"/>
          </a:p>
          <a:p>
            <a:r>
              <a:rPr lang="el-GR" altLang="el-GR" smtClean="0"/>
              <a:t>Περιορισμένη διεπαφή -&gt; Χρησιμοποιούμε μόνο τις μεθόδους του </a:t>
            </a:r>
            <a:r>
              <a:rPr lang="en-US" altLang="el-GR" smtClean="0"/>
              <a:t>HTTP.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παραστασιοστρεφής</a:t>
            </a:r>
            <a:endParaRPr lang="en-US" altLang="el-GR" smtClean="0"/>
          </a:p>
        </p:txBody>
      </p:sp>
      <p:sp>
        <p:nvSpPr>
          <p:cNvPr id="2150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Με την </a:t>
            </a:r>
            <a:r>
              <a:rPr lang="en-US" altLang="el-GR" smtClean="0"/>
              <a:t>GET </a:t>
            </a:r>
            <a:r>
              <a:rPr lang="el-GR" altLang="el-GR" smtClean="0"/>
              <a:t>λαμβάνουμε μία αναπαράσταση της τρέχουσας κατάστασης ενός πόρου</a:t>
            </a:r>
          </a:p>
          <a:p>
            <a:r>
              <a:rPr lang="el-GR" altLang="el-GR" smtClean="0"/>
              <a:t>Το </a:t>
            </a:r>
            <a:r>
              <a:rPr lang="en-US" altLang="el-GR" smtClean="0"/>
              <a:t>message body </a:t>
            </a:r>
            <a:r>
              <a:rPr lang="el-GR" altLang="el-GR" smtClean="0"/>
              <a:t>του </a:t>
            </a:r>
            <a:r>
              <a:rPr lang="en-US" altLang="el-GR" smtClean="0"/>
              <a:t>HTTP </a:t>
            </a:r>
            <a:r>
              <a:rPr lang="el-GR" altLang="el-GR" smtClean="0"/>
              <a:t>είναι η αναπαράσταση ενός πόρου</a:t>
            </a:r>
          </a:p>
          <a:p>
            <a:r>
              <a:rPr lang="el-GR" altLang="el-GR" smtClean="0"/>
              <a:t>Μία αναπαράσταση είναι μία όψη ενός πόρου σε κάποια χρονική στιγμή.  Υπάρχουν ορισμένα μορφότυπα για την κωδικοποίηση της αναπαράστασης (</a:t>
            </a:r>
            <a:r>
              <a:rPr lang="en-US" altLang="el-GR" smtClean="0"/>
              <a:t>XML, JSON</a:t>
            </a:r>
            <a:r>
              <a:rPr lang="el-GR" altLang="el-GR" smtClean="0"/>
              <a:t>, </a:t>
            </a:r>
            <a:r>
              <a:rPr lang="en-US" altLang="el-GR" smtClean="0"/>
              <a:t>jpg, avi .. ).</a:t>
            </a:r>
            <a:r>
              <a:rPr lang="el-GR" altLang="el-GR" smtClean="0"/>
              <a:t> Οι πελάτες έχουν πρόσβαση σε κάποιο πόρο μόνο μέσω της αναπαράστασής του.</a:t>
            </a:r>
            <a:endParaRPr lang="en-US" altLang="el-GR" smtClean="0"/>
          </a:p>
          <a:p>
            <a:r>
              <a:rPr lang="en-US" altLang="el-GR" smtClean="0"/>
              <a:t>Content negotiation: </a:t>
            </a:r>
            <a:r>
              <a:rPr lang="el-GR" altLang="el-GR" smtClean="0"/>
              <a:t>Ο διακομιστής μπορεί να υποστηρίζει πολλές αναπαραστάσεις</a:t>
            </a:r>
            <a:r>
              <a:rPr lang="en-US" altLang="el-GR" smtClean="0"/>
              <a:t> </a:t>
            </a:r>
            <a:r>
              <a:rPr lang="el-GR" altLang="el-GR" smtClean="0"/>
              <a:t>τις οποίες και δημοσιεύει. Ο πελάτης προσαρμόζεται ή επιλέγει αναπαραστάσεις.</a:t>
            </a:r>
          </a:p>
          <a:p>
            <a:endParaRPr lang="el-GR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ασφάλεια και ταυτοδυναμία</a:t>
            </a:r>
            <a:endParaRPr lang="en-US" altLang="el-GR" smtClean="0"/>
          </a:p>
        </p:txBody>
      </p:sp>
      <p:sp>
        <p:nvSpPr>
          <p:cNvPr id="2253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Ασφάλεια</a:t>
            </a:r>
            <a:r>
              <a:rPr lang="en-US" altLang="el-GR" smtClean="0"/>
              <a:t>: </a:t>
            </a:r>
            <a:r>
              <a:rPr lang="el-GR" altLang="el-GR" smtClean="0"/>
              <a:t>Ανάκληση της αναπαράστασης ενός πόρου χωρίς παρενέργειες. Χωρίς αλλαγή της κατάστασης.</a:t>
            </a:r>
            <a:endParaRPr lang="en-US" altLang="el-GR" smtClean="0"/>
          </a:p>
          <a:p>
            <a:r>
              <a:rPr lang="el-GR" altLang="el-GR" smtClean="0"/>
              <a:t>Ταυτοδυναμία</a:t>
            </a:r>
            <a:r>
              <a:rPr lang="en-US" altLang="el-GR" smtClean="0"/>
              <a:t>: </a:t>
            </a:r>
            <a:r>
              <a:rPr lang="el-GR" altLang="el-GR" smtClean="0"/>
              <a:t>Η εκτέλεση μίας μεθόδου έχει την ίδια επίδραση άσχετα με το αν εκτελεστεί μία ή περισσότερες φορές</a:t>
            </a:r>
            <a:r>
              <a:rPr lang="en-US" altLang="el-GR" smtClean="0"/>
              <a:t>. </a:t>
            </a:r>
            <a:r>
              <a:rPr lang="el-GR" altLang="el-GR" smtClean="0"/>
              <a:t>Μας επιτρέπει να έχουμε προβλέψιμη συμπεριφορά σε </a:t>
            </a:r>
            <a:r>
              <a:rPr lang="el-GR" altLang="el-GR" b="1" smtClean="0"/>
              <a:t>μη</a:t>
            </a:r>
            <a:r>
              <a:rPr lang="el-GR" altLang="el-GR" smtClean="0"/>
              <a:t> αξιόπιστο δίκτυο.</a:t>
            </a:r>
          </a:p>
          <a:p>
            <a:r>
              <a:rPr lang="el-GR" altLang="el-GR" smtClean="0"/>
              <a:t>Όταν έχουμε ασφάλεια ή ταυτοδυναμία μπορούμε να επαναλάβουμε την ίδια πράξη σε περίπτωση αποτυχίας.</a:t>
            </a:r>
            <a:endParaRPr lang="en-US" altLang="el-GR" smtClean="0"/>
          </a:p>
          <a:p>
            <a:r>
              <a:rPr lang="el-GR" altLang="el-GR" smtClean="0"/>
              <a:t>Με το </a:t>
            </a:r>
            <a:r>
              <a:rPr lang="en-US" altLang="el-GR" smtClean="0"/>
              <a:t>REST</a:t>
            </a:r>
            <a:r>
              <a:rPr lang="el-GR" altLang="el-GR" smtClean="0"/>
              <a:t> δεν παρέχεται κάποια εγγύηση επιτυχίας (φιλοσοφία του </a:t>
            </a:r>
            <a:r>
              <a:rPr lang="en-US" altLang="el-GR" smtClean="0"/>
              <a:t>Web).</a:t>
            </a:r>
            <a:endParaRPr lang="el-GR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1776</TotalTime>
  <Words>850</Words>
  <Application>Microsoft Office PowerPoint</Application>
  <PresentationFormat>Προβολή στην οθόνη (4:3)</PresentationFormat>
  <Paragraphs>115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8" baseType="lpstr">
      <vt:lpstr>Arial</vt:lpstr>
      <vt:lpstr>Calibri</vt:lpstr>
      <vt:lpstr>Θέμα του Office</vt:lpstr>
      <vt:lpstr>Παρουσίαση του PowerPoint</vt:lpstr>
      <vt:lpstr>υπηρεσίες REST</vt:lpstr>
      <vt:lpstr>πόροι</vt:lpstr>
      <vt:lpstr>αρχές του REST</vt:lpstr>
      <vt:lpstr>διευθυνσιοδότηση</vt:lpstr>
      <vt:lpstr>ενιαία και περιορισμένη διεπαφή</vt:lpstr>
      <vt:lpstr>ενιαία και περιορισμένη διεπαφή</vt:lpstr>
      <vt:lpstr>παραστασιοστρεφής</vt:lpstr>
      <vt:lpstr>ασφάλεια και ταυτοδυναμία</vt:lpstr>
      <vt:lpstr>ασφάλεια και ταυτοδυναμία</vt:lpstr>
      <vt:lpstr>η κατάσταση της συνόδου στον πελάτη</vt:lpstr>
      <vt:lpstr>Hypermedia As The Engine of Application State (HATEOAS)</vt:lpstr>
      <vt:lpstr>REST API Βιβλιοθήκης (http://library.mgiandia.com)</vt:lpstr>
      <vt:lpstr>SOAP vs REST</vt:lpstr>
      <vt:lpstr>SOAP vs REST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239</cp:revision>
  <dcterms:created xsi:type="dcterms:W3CDTF">2012-08-02T15:55:49Z</dcterms:created>
  <dcterms:modified xsi:type="dcterms:W3CDTF">2021-10-17T14:12:29Z</dcterms:modified>
</cp:coreProperties>
</file>