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306" r:id="rId11"/>
    <p:sldId id="307" r:id="rId12"/>
    <p:sldId id="308" r:id="rId13"/>
    <p:sldId id="309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9016"/>
    <a:srgbClr val="FC5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8" autoAdjust="0"/>
    <p:restoredTop sz="94660"/>
  </p:normalViewPr>
  <p:slideViewPr>
    <p:cSldViewPr>
      <p:cViewPr varScale="1">
        <p:scale>
          <a:sx n="87" d="100"/>
          <a:sy n="87" d="100"/>
        </p:scale>
        <p:origin x="94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4841B93-D16F-45C5-8C89-0A43EB51BD1B}" type="datetimeFigureOut">
              <a:rPr lang="el-GR"/>
              <a:pPr>
                <a:defRPr/>
              </a:pPr>
              <a:t>17/10/2021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302779D-BB90-41A2-B4A3-AFB833F1FB5C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8963996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2DA25ED-5CB8-4493-95B9-ED46B99303C5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9F36E7A-627C-4766-A2C4-EC205FE89E4E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46645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4CA33EC-7690-41CD-A32C-18348BBED721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27D1217-A517-4B69-A494-DFA559F5DCB8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147752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43DEC31-30A6-4DC8-B62F-A620EF3710E0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09E7934-6535-4187-ACD4-5CD6BE0A64F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16980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BBAEA5F-6A7B-45AE-B5A3-22AD1EC06D68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C412592-0BB2-4B47-A140-0D36D0F32EC4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768830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B2F2A86-C94A-489C-93EB-0D6AD72415CE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9B1224B-1F80-4E17-9C78-7A2ED0375B28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206944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F9A6834-9FC7-4025-B8AD-EBFDC1077A6C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5D564D2-12AA-4021-8EFC-00CBA752679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822152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DDBB383-4CF5-4BD5-A9F9-F85525308D3D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5EA7649-F79B-4B29-985B-77ACF8CFA97F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055349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C133742-3391-410D-A2CF-1E9173CBBEB1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3418E81-07C1-4075-A019-5F493C71CA4C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797436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29392B8-0B6B-4ED9-91ED-8FCD3A0323A1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4442298-5600-4DB2-A96B-715BC8E7F5B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28224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91635AF-DF8C-4F16-A7E6-DA582C74E100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EAD3C97-586B-4B2E-91AF-BC9A90BDDDA9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30936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96BBBBB-E7E9-475E-A33F-7EC0D16F1FF3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09C7224-0C66-4C3E-99A8-85A70EE30618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703373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του τίτλου</a:t>
            </a:r>
            <a:endParaRPr lang="en-US" altLang="el-GR" smtClean="0"/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052513"/>
            <a:ext cx="8229600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  <a:endParaRPr lang="en-US" altLang="el-GR" smtClean="0"/>
          </a:p>
        </p:txBody>
      </p:sp>
      <p:cxnSp>
        <p:nvCxnSpPr>
          <p:cNvPr id="8" name="7 - Ευθεία γραμμή σύνδεσης"/>
          <p:cNvCxnSpPr/>
          <p:nvPr userDrawn="1"/>
        </p:nvCxnSpPr>
        <p:spPr>
          <a:xfrm>
            <a:off x="468313" y="908050"/>
            <a:ext cx="8207375" cy="0"/>
          </a:xfrm>
          <a:prstGeom prst="line">
            <a:avLst/>
          </a:prstGeom>
          <a:ln w="31750">
            <a:solidFill>
              <a:srgbClr val="DC90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  <p:sldLayoutId id="2147484008" r:id="rId8"/>
    <p:sldLayoutId id="2147484009" r:id="rId9"/>
    <p:sldLayoutId id="2147484010" r:id="rId10"/>
    <p:sldLayoutId id="214748401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Υπηρεσίες Ιστού</a:t>
            </a:r>
            <a:endParaRPr lang="en-US" altLang="el-GR" smtClean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 υπηρεσίας </a:t>
            </a:r>
            <a:r>
              <a:rPr lang="en-US" altLang="el-GR" smtClean="0"/>
              <a:t>SOAP </a:t>
            </a:r>
            <a:r>
              <a:rPr lang="el-GR" altLang="el-GR" smtClean="0"/>
              <a:t>- δανεισμός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000" dirty="0" smtClean="0"/>
              <a:t>&lt;</a:t>
            </a:r>
            <a:r>
              <a:rPr lang="en-US" sz="2000" dirty="0" err="1" smtClean="0"/>
              <a:t>xs:complexType</a:t>
            </a:r>
            <a:r>
              <a:rPr lang="en-US" sz="2000" dirty="0" smtClean="0"/>
              <a:t> name="</a:t>
            </a:r>
            <a:r>
              <a:rPr lang="en-US" sz="2000" dirty="0" err="1" smtClean="0"/>
              <a:t>loanItem</a:t>
            </a:r>
            <a:r>
              <a:rPr lang="en-US" sz="2000" dirty="0" smtClean="0"/>
              <a:t>"&gt;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000" dirty="0" smtClean="0"/>
              <a:t>	&lt;</a:t>
            </a:r>
            <a:r>
              <a:rPr lang="en-US" sz="2000" dirty="0" err="1" smtClean="0"/>
              <a:t>xs:sequence</a:t>
            </a:r>
            <a:r>
              <a:rPr lang="en-US" sz="2000" dirty="0" smtClean="0"/>
              <a:t>&gt;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000" dirty="0" smtClean="0"/>
              <a:t>	&lt;</a:t>
            </a:r>
            <a:r>
              <a:rPr lang="en-US" sz="2000" dirty="0" err="1" smtClean="0"/>
              <a:t>xs:element</a:t>
            </a:r>
            <a:r>
              <a:rPr lang="en-US" sz="2000" dirty="0" smtClean="0"/>
              <a:t> name="</a:t>
            </a:r>
            <a:r>
              <a:rPr lang="en-US" sz="2000" dirty="0" err="1" smtClean="0"/>
              <a:t>borrowerNo</a:t>
            </a:r>
            <a:r>
              <a:rPr lang="en-US" sz="2000" dirty="0" smtClean="0"/>
              <a:t>" type="</a:t>
            </a:r>
            <a:r>
              <a:rPr lang="en-US" sz="2000" dirty="0" err="1" smtClean="0"/>
              <a:t>xs:int</a:t>
            </a:r>
            <a:r>
              <a:rPr lang="en-US" sz="2000" dirty="0" smtClean="0"/>
              <a:t>"/&gt;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000" dirty="0" smtClean="0"/>
              <a:t>	&lt;</a:t>
            </a:r>
            <a:r>
              <a:rPr lang="en-US" sz="2000" dirty="0" err="1" smtClean="0"/>
              <a:t>xs:element</a:t>
            </a:r>
            <a:r>
              <a:rPr lang="en-US" sz="2000" dirty="0" smtClean="0"/>
              <a:t> name="</a:t>
            </a:r>
            <a:r>
              <a:rPr lang="en-US" sz="2000" dirty="0" err="1" smtClean="0"/>
              <a:t>itemNo</a:t>
            </a:r>
            <a:r>
              <a:rPr lang="en-US" sz="2000" dirty="0" smtClean="0"/>
              <a:t>" type="</a:t>
            </a:r>
            <a:r>
              <a:rPr lang="en-US" sz="2000" dirty="0" err="1" smtClean="0"/>
              <a:t>xs:int</a:t>
            </a:r>
            <a:r>
              <a:rPr lang="en-US" sz="2000" dirty="0" smtClean="0"/>
              <a:t>"/&gt;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000" dirty="0" smtClean="0"/>
              <a:t>&lt;/</a:t>
            </a:r>
            <a:r>
              <a:rPr lang="en-US" sz="2000" dirty="0" err="1" smtClean="0"/>
              <a:t>xs:sequence</a:t>
            </a:r>
            <a:r>
              <a:rPr lang="en-US" sz="2000" dirty="0" smtClean="0"/>
              <a:t>&gt;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000" dirty="0" smtClean="0"/>
              <a:t>&lt;/</a:t>
            </a:r>
            <a:r>
              <a:rPr lang="en-US" sz="2000" dirty="0" err="1" smtClean="0"/>
              <a:t>xs:complexType</a:t>
            </a:r>
            <a:r>
              <a:rPr lang="en-US" sz="2000" dirty="0" smtClean="0"/>
              <a:t>&gt;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000" dirty="0" smtClean="0"/>
              <a:t>	&lt;</a:t>
            </a:r>
            <a:r>
              <a:rPr lang="en-US" sz="2000" dirty="0" err="1" smtClean="0"/>
              <a:t>xs:complexType</a:t>
            </a:r>
            <a:r>
              <a:rPr lang="en-US" sz="2000" dirty="0" smtClean="0"/>
              <a:t> name="</a:t>
            </a:r>
            <a:r>
              <a:rPr lang="en-US" sz="2000" dirty="0" err="1" smtClean="0"/>
              <a:t>loanItemResponse</a:t>
            </a:r>
            <a:r>
              <a:rPr lang="en-US" sz="2000" dirty="0" smtClean="0"/>
              <a:t>"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000" dirty="0" smtClean="0"/>
              <a:t>	&lt;</a:t>
            </a:r>
            <a:r>
              <a:rPr lang="en-US" sz="2000" dirty="0" err="1" smtClean="0"/>
              <a:t>xs:sequence</a:t>
            </a:r>
            <a:r>
              <a:rPr lang="en-US" sz="2000" dirty="0" smtClean="0"/>
              <a:t>&gt;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000" dirty="0" smtClean="0"/>
              <a:t>		&lt;</a:t>
            </a:r>
            <a:r>
              <a:rPr lang="en-US" sz="2000" dirty="0" err="1" smtClean="0"/>
              <a:t>xs:element</a:t>
            </a:r>
            <a:r>
              <a:rPr lang="en-US" sz="2000" dirty="0" smtClean="0"/>
              <a:t> name="return" type="</a:t>
            </a:r>
            <a:r>
              <a:rPr lang="en-US" sz="2000" dirty="0" err="1" smtClean="0"/>
              <a:t>xs:dateTime</a:t>
            </a:r>
            <a:r>
              <a:rPr lang="en-US" sz="2000" dirty="0" smtClean="0"/>
              <a:t>"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000" dirty="0" smtClean="0"/>
              <a:t>		minOccurs="0"/&gt;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000" dirty="0" smtClean="0"/>
              <a:t>	&lt;/</a:t>
            </a:r>
            <a:r>
              <a:rPr lang="en-US" sz="2000" dirty="0" err="1" smtClean="0"/>
              <a:t>xs:sequence</a:t>
            </a:r>
            <a:r>
              <a:rPr lang="en-US" sz="2000" dirty="0" smtClean="0"/>
              <a:t>&gt;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000" dirty="0" smtClean="0"/>
              <a:t>&lt;/</a:t>
            </a:r>
            <a:r>
              <a:rPr lang="en-US" sz="2000" dirty="0" err="1" smtClean="0"/>
              <a:t>xs:complexType</a:t>
            </a:r>
            <a:r>
              <a:rPr lang="en-US" sz="2000" dirty="0" smtClean="0"/>
              <a:t>&gt;</a:t>
            </a:r>
            <a:endParaRPr lang="el-GR" sz="20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sz="2000" dirty="0" smtClean="0"/>
          </a:p>
          <a:p>
            <a:pPr>
              <a:defRPr/>
            </a:pPr>
            <a:r>
              <a:rPr lang="el-GR" sz="2000" dirty="0" smtClean="0"/>
              <a:t>Μηνύματα εισόδου και εξόδου για τον δανεισμού αντιτύπου (</a:t>
            </a:r>
            <a:r>
              <a:rPr lang="en-US" sz="2000" dirty="0" smtClean="0"/>
              <a:t>types)</a:t>
            </a:r>
            <a:r>
              <a:rPr lang="el-GR" sz="2000" dirty="0" smtClean="0"/>
              <a:t>.</a:t>
            </a:r>
            <a:endParaRPr lang="el-GR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 υπηρεσίας </a:t>
            </a:r>
            <a:r>
              <a:rPr lang="en-US" altLang="el-GR" smtClean="0"/>
              <a:t>SOAP </a:t>
            </a:r>
            <a:r>
              <a:rPr lang="el-GR" altLang="el-GR" smtClean="0"/>
              <a:t>- δανεισμός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&lt;</a:t>
            </a:r>
            <a:r>
              <a:rPr lang="en-US" dirty="0" err="1"/>
              <a:t>portType</a:t>
            </a:r>
            <a:r>
              <a:rPr lang="en-US" dirty="0"/>
              <a:t> name="</a:t>
            </a:r>
            <a:r>
              <a:rPr lang="en-US" dirty="0" err="1"/>
              <a:t>LibraryService</a:t>
            </a:r>
            <a:r>
              <a:rPr lang="en-US" dirty="0"/>
              <a:t>"&gt;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l-GR" dirty="0" smtClean="0"/>
              <a:t>	</a:t>
            </a:r>
            <a:r>
              <a:rPr lang="en-US" dirty="0" smtClean="0"/>
              <a:t>&lt;</a:t>
            </a:r>
            <a:r>
              <a:rPr lang="en-US" dirty="0"/>
              <a:t>operation name="</a:t>
            </a:r>
            <a:r>
              <a:rPr lang="en-US" dirty="0" err="1"/>
              <a:t>loanItem</a:t>
            </a:r>
            <a:r>
              <a:rPr lang="en-US" dirty="0"/>
              <a:t>"&gt;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l-GR" dirty="0" smtClean="0"/>
              <a:t>		</a:t>
            </a:r>
            <a:r>
              <a:rPr lang="en-US" dirty="0" smtClean="0"/>
              <a:t>&lt;</a:t>
            </a:r>
            <a:r>
              <a:rPr lang="en-US" dirty="0"/>
              <a:t>input message="</a:t>
            </a:r>
            <a:r>
              <a:rPr lang="en-US" dirty="0" err="1"/>
              <a:t>tns:loanItem</a:t>
            </a:r>
            <a:r>
              <a:rPr lang="en-US" dirty="0"/>
              <a:t>"/&gt;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l-GR" dirty="0" smtClean="0"/>
              <a:t>		</a:t>
            </a:r>
            <a:r>
              <a:rPr lang="en-US" dirty="0" smtClean="0"/>
              <a:t>&lt;</a:t>
            </a:r>
            <a:r>
              <a:rPr lang="en-US" dirty="0"/>
              <a:t>output message="</a:t>
            </a:r>
            <a:r>
              <a:rPr lang="en-US" dirty="0" err="1"/>
              <a:t>tns:loanItemResponse</a:t>
            </a:r>
            <a:r>
              <a:rPr lang="en-US" dirty="0"/>
              <a:t>"/&gt;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l-GR" dirty="0" smtClean="0"/>
              <a:t>	</a:t>
            </a:r>
            <a:r>
              <a:rPr lang="en-US" dirty="0" smtClean="0"/>
              <a:t>&lt;/</a:t>
            </a:r>
            <a:r>
              <a:rPr lang="en-US" dirty="0"/>
              <a:t>operation&gt;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&lt;/</a:t>
            </a:r>
            <a:r>
              <a:rPr lang="en-US" dirty="0" err="1"/>
              <a:t>portType</a:t>
            </a:r>
            <a:r>
              <a:rPr lang="en-US" dirty="0" smtClean="0"/>
              <a:t>&gt;</a:t>
            </a:r>
            <a:endParaRPr lang="el-GR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l-GR" dirty="0"/>
          </a:p>
          <a:p>
            <a:pPr>
              <a:defRPr/>
            </a:pPr>
            <a:r>
              <a:rPr lang="el-GR" dirty="0" smtClean="0"/>
              <a:t>Ο ορισμός της λειτουργίας του δανεισμού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 υπηρεσίας </a:t>
            </a:r>
            <a:r>
              <a:rPr lang="en-US" altLang="el-GR" smtClean="0"/>
              <a:t>SOAP </a:t>
            </a:r>
            <a:r>
              <a:rPr lang="el-GR" altLang="el-GR" smtClean="0"/>
              <a:t>- δανεισμός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000" dirty="0" smtClean="0"/>
              <a:t>&lt;</a:t>
            </a:r>
            <a:r>
              <a:rPr lang="en-US" sz="2000" dirty="0" err="1" smtClean="0"/>
              <a:t>S:Envelope</a:t>
            </a:r>
            <a:endParaRPr lang="en-US" sz="20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000" dirty="0" err="1" smtClean="0"/>
              <a:t>xmlns:S</a:t>
            </a:r>
            <a:r>
              <a:rPr lang="en-US" sz="2000" dirty="0" smtClean="0"/>
              <a:t>="http://schemas.xmlsoap.org/soap/envelope/"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000" dirty="0" smtClean="0"/>
              <a:t>xmlns:NS2="http://ws.service.library.mgiandia.com/"&gt;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l-GR" sz="2000" dirty="0" smtClean="0"/>
              <a:t>	</a:t>
            </a:r>
            <a:r>
              <a:rPr lang="en-US" sz="2000" dirty="0" smtClean="0"/>
              <a:t>&lt;</a:t>
            </a:r>
            <a:r>
              <a:rPr lang="en-US" sz="2000" dirty="0" err="1" smtClean="0"/>
              <a:t>S:Body</a:t>
            </a:r>
            <a:r>
              <a:rPr lang="en-US" sz="2000" dirty="0" smtClean="0"/>
              <a:t>&gt;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l-GR" sz="2000" dirty="0"/>
              <a:t>	</a:t>
            </a:r>
            <a:r>
              <a:rPr lang="el-GR" sz="2000" dirty="0" smtClean="0"/>
              <a:t>	</a:t>
            </a:r>
            <a:r>
              <a:rPr lang="en-US" sz="2000" dirty="0" smtClean="0"/>
              <a:t>&lt;NS2:loanItem&gt;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l-GR" sz="2000" dirty="0" smtClean="0"/>
              <a:t>			</a:t>
            </a:r>
            <a:r>
              <a:rPr lang="en-US" sz="2000" dirty="0" smtClean="0"/>
              <a:t>&lt;</a:t>
            </a:r>
            <a:r>
              <a:rPr lang="en-US" sz="2000" dirty="0" err="1" smtClean="0"/>
              <a:t>borrowerNo</a:t>
            </a:r>
            <a:r>
              <a:rPr lang="en-US" sz="2000" dirty="0" smtClean="0"/>
              <a:t>&gt;2&lt;/</a:t>
            </a:r>
            <a:r>
              <a:rPr lang="en-US" sz="2000" dirty="0" err="1" smtClean="0"/>
              <a:t>borrowerNo</a:t>
            </a:r>
            <a:r>
              <a:rPr lang="en-US" sz="2000" dirty="0" smtClean="0"/>
              <a:t>&gt; </a:t>
            </a:r>
            <a:r>
              <a:rPr lang="el-GR" sz="2000" dirty="0" smtClean="0"/>
              <a:t>	</a:t>
            </a:r>
            <a:endParaRPr lang="en-US" sz="20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l-GR" sz="2000" dirty="0" smtClean="0"/>
              <a:t>			</a:t>
            </a:r>
            <a:r>
              <a:rPr lang="en-US" sz="2000" dirty="0" smtClean="0"/>
              <a:t>&lt;</a:t>
            </a:r>
            <a:r>
              <a:rPr lang="en-US" sz="2000" dirty="0" err="1" smtClean="0"/>
              <a:t>itemNo</a:t>
            </a:r>
            <a:r>
              <a:rPr lang="en-US" sz="2000" dirty="0" smtClean="0"/>
              <a:t>&gt;1&lt;/</a:t>
            </a:r>
            <a:r>
              <a:rPr lang="en-US" sz="2000" dirty="0" err="1" smtClean="0"/>
              <a:t>itemNo</a:t>
            </a:r>
            <a:r>
              <a:rPr lang="en-US" sz="2000" dirty="0" smtClean="0"/>
              <a:t>&gt;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l-GR" sz="2000" dirty="0" smtClean="0"/>
              <a:t>		</a:t>
            </a:r>
            <a:r>
              <a:rPr lang="en-US" sz="2000" dirty="0" smtClean="0"/>
              <a:t>&lt;/NS2:loanItem&gt;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l-GR" sz="2000" dirty="0" smtClean="0"/>
              <a:t>	</a:t>
            </a:r>
            <a:r>
              <a:rPr lang="en-US" sz="2000" dirty="0" smtClean="0"/>
              <a:t>&lt;/</a:t>
            </a:r>
            <a:r>
              <a:rPr lang="en-US" sz="2000" dirty="0" err="1" smtClean="0"/>
              <a:t>S:Body</a:t>
            </a:r>
            <a:r>
              <a:rPr lang="en-US" sz="2000" dirty="0" smtClean="0"/>
              <a:t>&gt;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000" dirty="0" smtClean="0"/>
              <a:t>&lt;/</a:t>
            </a:r>
            <a:r>
              <a:rPr lang="en-US" sz="2000" dirty="0" err="1" smtClean="0"/>
              <a:t>S:Envelope</a:t>
            </a:r>
            <a:r>
              <a:rPr lang="en-US" sz="2000" dirty="0" smtClean="0"/>
              <a:t>&gt;</a:t>
            </a:r>
            <a:endParaRPr lang="el-GR" sz="20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l-GR" sz="2000" dirty="0"/>
          </a:p>
          <a:p>
            <a:pPr>
              <a:defRPr/>
            </a:pPr>
            <a:r>
              <a:rPr lang="el-GR" sz="2000" dirty="0" smtClean="0"/>
              <a:t>Μήνυμα εισόδου για τον δανεισμό αντιτύπου</a:t>
            </a:r>
            <a:endParaRPr lang="el-GR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 υπηρεσίας </a:t>
            </a:r>
            <a:r>
              <a:rPr lang="en-US" altLang="el-GR" smtClean="0"/>
              <a:t>SOAP </a:t>
            </a:r>
            <a:r>
              <a:rPr lang="el-GR" altLang="el-GR" smtClean="0"/>
              <a:t>- δανεισμός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 smtClean="0"/>
              <a:t>&lt;</a:t>
            </a:r>
            <a:r>
              <a:rPr lang="en-US" dirty="0" err="1" smtClean="0"/>
              <a:t>S:Envelope</a:t>
            </a:r>
            <a:r>
              <a:rPr lang="en-US" dirty="0" smtClean="0"/>
              <a:t> </a:t>
            </a:r>
            <a:r>
              <a:rPr lang="en-US" dirty="0" err="1" smtClean="0"/>
              <a:t>xmlns:S</a:t>
            </a:r>
            <a:r>
              <a:rPr lang="en-US" dirty="0" smtClean="0"/>
              <a:t>="http://schemas.xmlsoap.org/soap/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 smtClean="0"/>
              <a:t>envelope/"&gt; 4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l-GR" dirty="0" smtClean="0"/>
              <a:t>	</a:t>
            </a:r>
            <a:r>
              <a:rPr lang="en-US" dirty="0" smtClean="0"/>
              <a:t>&lt;</a:t>
            </a:r>
            <a:r>
              <a:rPr lang="en-US" dirty="0" err="1" smtClean="0"/>
              <a:t>S:Body</a:t>
            </a:r>
            <a:r>
              <a:rPr lang="en-US" dirty="0" smtClean="0"/>
              <a:t>&gt;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l-GR" dirty="0" smtClean="0"/>
              <a:t>		</a:t>
            </a:r>
            <a:r>
              <a:rPr lang="en-US" dirty="0" smtClean="0"/>
              <a:t>&lt;NS2:loanItemResponse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l-GR" dirty="0" smtClean="0"/>
              <a:t>		</a:t>
            </a:r>
            <a:r>
              <a:rPr lang="en-US" dirty="0" smtClean="0"/>
              <a:t>xmlns:NS2="http://ws.service.library.mgiandia.com/"&gt;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l-GR" dirty="0" smtClean="0"/>
              <a:t>		</a:t>
            </a:r>
            <a:r>
              <a:rPr lang="en-US" dirty="0" smtClean="0"/>
              <a:t>&lt;return&gt;2012-01-02T00:00:00+02:00&lt;/return&gt; 5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l-GR" dirty="0" smtClean="0"/>
              <a:t>	</a:t>
            </a:r>
            <a:r>
              <a:rPr lang="en-US" dirty="0" smtClean="0"/>
              <a:t>&lt;/NS2:loanItemResponse&gt;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l-GR" dirty="0" smtClean="0"/>
              <a:t>	</a:t>
            </a:r>
            <a:r>
              <a:rPr lang="en-US" dirty="0" smtClean="0"/>
              <a:t>&lt;/</a:t>
            </a:r>
            <a:r>
              <a:rPr lang="en-US" dirty="0" err="1" smtClean="0"/>
              <a:t>S:Body</a:t>
            </a:r>
            <a:r>
              <a:rPr lang="en-US" dirty="0" smtClean="0"/>
              <a:t>&gt;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 smtClean="0"/>
              <a:t>&lt;/</a:t>
            </a:r>
            <a:r>
              <a:rPr lang="en-US" dirty="0" err="1" smtClean="0"/>
              <a:t>S:Envelope</a:t>
            </a:r>
            <a:r>
              <a:rPr lang="en-US" dirty="0" smtClean="0"/>
              <a:t>&gt;</a:t>
            </a:r>
            <a:endParaRPr lang="el-GR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l-GR" dirty="0"/>
          </a:p>
          <a:p>
            <a:pPr>
              <a:defRPr/>
            </a:pPr>
            <a:r>
              <a:rPr lang="el-GR" dirty="0" smtClean="0"/>
              <a:t>Μήνυμα εξόδου του δανεισμού αντιτύπου.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εισαγωγή</a:t>
            </a:r>
            <a:endParaRPr lang="en-US" altLang="el-GR" smtClean="0"/>
          </a:p>
        </p:txBody>
      </p:sp>
      <p:sp>
        <p:nvSpPr>
          <p:cNvPr id="1536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l-GR" smtClean="0"/>
              <a:t>T</a:t>
            </a:r>
            <a:r>
              <a:rPr lang="el-GR" altLang="el-GR" smtClean="0"/>
              <a:t>α δομικά στοιχεία του Παγκόσμιου Ιστού</a:t>
            </a:r>
            <a:r>
              <a:rPr lang="en-US" altLang="el-GR" smtClean="0"/>
              <a:t>:</a:t>
            </a:r>
            <a:r>
              <a:rPr lang="el-GR" altLang="el-GR" smtClean="0"/>
              <a:t> Το πρωτόκολλο </a:t>
            </a:r>
            <a:r>
              <a:rPr lang="en-US" altLang="el-GR" smtClean="0"/>
              <a:t>HTTP</a:t>
            </a:r>
            <a:r>
              <a:rPr lang="el-GR" altLang="el-GR" smtClean="0"/>
              <a:t> και η γλώσσα </a:t>
            </a:r>
            <a:r>
              <a:rPr lang="en-US" altLang="el-GR" smtClean="0"/>
              <a:t>HTML.</a:t>
            </a:r>
          </a:p>
          <a:p>
            <a:r>
              <a:rPr lang="el-GR" altLang="el-GR" smtClean="0"/>
              <a:t>Δυνατότητα χρήσης εφαρμογών που απευθύνονται στον τελικό χρήστη.</a:t>
            </a:r>
          </a:p>
          <a:p>
            <a:r>
              <a:rPr lang="el-GR" altLang="el-GR" smtClean="0"/>
              <a:t>Η βασική ιδέα των </a:t>
            </a:r>
            <a:r>
              <a:rPr lang="en-US" altLang="el-GR" smtClean="0"/>
              <a:t>Web Services:</a:t>
            </a:r>
            <a:r>
              <a:rPr lang="el-GR" altLang="el-GR" smtClean="0"/>
              <a:t> Η αξιοποίηση του παγκόσμιου ιστού για την επικοινωνία εφαρμογών λογισμικού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επικοινωνία υπηρεσιών</a:t>
            </a:r>
          </a:p>
        </p:txBody>
      </p:sp>
      <p:sp>
        <p:nvSpPr>
          <p:cNvPr id="16387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005263"/>
            <a:ext cx="8229600" cy="23034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400" smtClean="0"/>
              <a:t>Η επικοινωνία μεταξύ των υπηρεσιών γίνεται μέσω μηνυμάτων (</a:t>
            </a:r>
            <a:r>
              <a:rPr lang="en-US" altLang="el-GR" sz="2400" smtClean="0"/>
              <a:t>messages)</a:t>
            </a:r>
            <a:endParaRPr lang="el-GR" altLang="el-GR" sz="2400" smtClean="0"/>
          </a:p>
          <a:p>
            <a:pPr>
              <a:lnSpc>
                <a:spcPct val="90000"/>
              </a:lnSpc>
            </a:pPr>
            <a:r>
              <a:rPr lang="en-US" altLang="el-GR" sz="2400" smtClean="0"/>
              <a:t>Service Consumer </a:t>
            </a:r>
            <a:r>
              <a:rPr lang="el-GR" altLang="el-GR" sz="2400" smtClean="0"/>
              <a:t>και </a:t>
            </a:r>
            <a:r>
              <a:rPr lang="en-US" altLang="el-GR" sz="2400" smtClean="0"/>
              <a:t>Service Provider </a:t>
            </a:r>
            <a:r>
              <a:rPr lang="el-GR" altLang="el-GR" sz="2400" smtClean="0"/>
              <a:t>είναι συνιστώσες λογισμικού</a:t>
            </a:r>
          </a:p>
          <a:p>
            <a:endParaRPr lang="el-GR" altLang="el-GR" smtClean="0"/>
          </a:p>
        </p:txBody>
      </p:sp>
      <p:pic>
        <p:nvPicPr>
          <p:cNvPr id="16388" name="Picture 5" descr="BasicWebServiceCommunic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0" y="1808163"/>
            <a:ext cx="6210300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message exchange patterns</a:t>
            </a:r>
            <a:endParaRPr lang="el-GR" altLang="el-GR" smtClean="0"/>
          </a:p>
        </p:txBody>
      </p:sp>
      <p:sp>
        <p:nvSpPr>
          <p:cNvPr id="1741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l-GR" sz="2400" b="1" smtClean="0"/>
              <a:t>Request/Response</a:t>
            </a:r>
            <a:r>
              <a:rPr lang="en-US" altLang="el-GR" sz="2400" smtClean="0"/>
              <a:t>. </a:t>
            </a:r>
            <a:r>
              <a:rPr lang="el-GR" altLang="el-GR" sz="2400" smtClean="0"/>
              <a:t>Ο αποστολέας στέλνει το μήνυμα, σταματά και περιμένει απόκριση.</a:t>
            </a:r>
          </a:p>
          <a:p>
            <a:pPr>
              <a:lnSpc>
                <a:spcPct val="80000"/>
              </a:lnSpc>
            </a:pPr>
            <a:r>
              <a:rPr lang="en-US" altLang="el-GR" sz="2400" b="1" smtClean="0"/>
              <a:t>One-way</a:t>
            </a:r>
            <a:r>
              <a:rPr lang="en-US" altLang="el-GR" sz="2400" smtClean="0"/>
              <a:t> (fire and forget).</a:t>
            </a:r>
            <a:r>
              <a:rPr lang="el-GR" altLang="el-GR" sz="2400" smtClean="0"/>
              <a:t> Ο αποστολέας στέλνει το μήνυμα στον παραλήπτη και συνεχίζει χωρίς να περιμένει απόκριση</a:t>
            </a:r>
            <a:r>
              <a:rPr lang="en-US" altLang="el-GR" sz="2400" smtClean="0"/>
              <a:t>.</a:t>
            </a:r>
            <a:endParaRPr lang="el-GR" altLang="el-GR" sz="2400" smtClean="0"/>
          </a:p>
          <a:p>
            <a:pPr>
              <a:lnSpc>
                <a:spcPct val="80000"/>
              </a:lnSpc>
            </a:pPr>
            <a:r>
              <a:rPr lang="en-US" altLang="el-GR" sz="2400" b="1" smtClean="0"/>
              <a:t>Request/Callback</a:t>
            </a:r>
            <a:r>
              <a:rPr lang="en-US" altLang="el-GR" sz="2400" smtClean="0"/>
              <a:t> (</a:t>
            </a:r>
            <a:r>
              <a:rPr lang="el-GR" altLang="el-GR" sz="2400" smtClean="0"/>
              <a:t>asynchronous request/response</a:t>
            </a:r>
            <a:r>
              <a:rPr lang="en-US" altLang="el-GR" sz="2400" smtClean="0"/>
              <a:t>). </a:t>
            </a:r>
            <a:r>
              <a:rPr lang="el-GR" altLang="el-GR" sz="2400" smtClean="0"/>
              <a:t>Ο αποστολέας στέλνει το μήνυμα δε σταμάτα και λαμβάνει την απόκριση ασύγχρονα.</a:t>
            </a:r>
          </a:p>
          <a:p>
            <a:pPr>
              <a:lnSpc>
                <a:spcPct val="80000"/>
              </a:lnSpc>
            </a:pPr>
            <a:r>
              <a:rPr lang="en-US" altLang="el-GR" sz="2400" b="1" smtClean="0"/>
              <a:t>Publish/Subscribe</a:t>
            </a:r>
            <a:r>
              <a:rPr lang="en-US" altLang="el-GR" sz="2400" smtClean="0"/>
              <a:t>. </a:t>
            </a:r>
            <a:r>
              <a:rPr lang="el-GR" altLang="el-GR" sz="2400" smtClean="0"/>
              <a:t>Ο αποστολέας αποστέλλει ένα μήνυμα το οποίο λαμβάνεται από όσους ενδιαφέρονται να το λάβουν (οι συνδρομητές).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SOAP </a:t>
            </a:r>
            <a:r>
              <a:rPr lang="el-GR" altLang="el-GR" smtClean="0"/>
              <a:t>υπηρεσίες ιστού</a:t>
            </a:r>
          </a:p>
        </p:txBody>
      </p:sp>
      <p:sp>
        <p:nvSpPr>
          <p:cNvPr id="1843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l-GR" smtClean="0"/>
              <a:t>SOAP </a:t>
            </a:r>
            <a:r>
              <a:rPr lang="el-GR" altLang="el-GR" smtClean="0"/>
              <a:t>Πρωτόκολλο που βασίζεται στη γλώσσα </a:t>
            </a:r>
            <a:r>
              <a:rPr lang="en-US" altLang="el-GR" smtClean="0"/>
              <a:t>XML </a:t>
            </a:r>
            <a:r>
              <a:rPr lang="el-GR" altLang="el-GR" smtClean="0"/>
              <a:t>με το οποίο κατασκευάζονται τα μηνύματα.</a:t>
            </a:r>
          </a:p>
          <a:p>
            <a:r>
              <a:rPr lang="en-US" altLang="el-GR" smtClean="0"/>
              <a:t>WSDL</a:t>
            </a:r>
            <a:r>
              <a:rPr lang="el-GR" altLang="el-GR" smtClean="0"/>
              <a:t> Η γλώσσα με την οποία δημιουργούνται έγγραφα τα οποία και περιγράφουν τις υπηρεσίες ιστού.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SOAP</a:t>
            </a:r>
            <a:endParaRPr lang="el-GR" altLang="el-GR" smtClean="0"/>
          </a:p>
        </p:txBody>
      </p:sp>
      <p:sp>
        <p:nvSpPr>
          <p:cNvPr id="1945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Πρωτόκολλο επικοινωνίας</a:t>
            </a:r>
            <a:endParaRPr lang="en-US" altLang="el-GR" smtClean="0"/>
          </a:p>
          <a:p>
            <a:r>
              <a:rPr lang="el-GR" altLang="el-GR" smtClean="0"/>
              <a:t>Παρέχει ένα μορφότυπο (</a:t>
            </a:r>
            <a:r>
              <a:rPr lang="en-US" altLang="el-GR" smtClean="0"/>
              <a:t>format</a:t>
            </a:r>
            <a:r>
              <a:rPr lang="el-GR" altLang="el-GR" smtClean="0"/>
              <a:t>)</a:t>
            </a:r>
            <a:r>
              <a:rPr lang="en-US" altLang="el-GR" smtClean="0"/>
              <a:t> </a:t>
            </a:r>
            <a:r>
              <a:rPr lang="el-GR" altLang="el-GR" smtClean="0"/>
              <a:t>για την αποστολή μηνυμάτων βασισμένο στην </a:t>
            </a:r>
            <a:r>
              <a:rPr lang="en-US" altLang="el-GR" smtClean="0"/>
              <a:t>XML</a:t>
            </a:r>
          </a:p>
          <a:p>
            <a:r>
              <a:rPr lang="el-GR" altLang="el-GR" smtClean="0"/>
              <a:t>Επικοινωνία μέσω διαδικτύου</a:t>
            </a:r>
          </a:p>
          <a:p>
            <a:r>
              <a:rPr lang="el-GR" altLang="el-GR" smtClean="0"/>
              <a:t>Ανεξάρτητο πλατφόρμας και γλώσσας προγραμματισμού</a:t>
            </a:r>
            <a:endParaRPr lang="en-US" altLang="el-GR" smtClean="0"/>
          </a:p>
          <a:p>
            <a:r>
              <a:rPr lang="el-GR" altLang="el-GR" smtClean="0"/>
              <a:t>Είναι ένα </a:t>
            </a:r>
            <a:r>
              <a:rPr lang="en-US" altLang="el-GR" smtClean="0"/>
              <a:t>W3C</a:t>
            </a:r>
            <a:r>
              <a:rPr lang="el-GR" altLang="el-GR" smtClean="0"/>
              <a:t> πρότυπο</a:t>
            </a:r>
            <a:endParaRPr lang="en-US" altLang="el-GR" smtClean="0"/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δομή </a:t>
            </a:r>
            <a:r>
              <a:rPr lang="en-US" altLang="el-GR" smtClean="0"/>
              <a:t>SOAP </a:t>
            </a:r>
            <a:r>
              <a:rPr lang="el-GR" altLang="el-GR" smtClean="0"/>
              <a:t>μηνύματος</a:t>
            </a:r>
          </a:p>
        </p:txBody>
      </p:sp>
      <p:sp>
        <p:nvSpPr>
          <p:cNvPr id="2048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l-GR" sz="2400" smtClean="0"/>
              <a:t>&lt;Envelope&gt;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l-GR" sz="24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2400" smtClean="0"/>
              <a:t>	&lt;Header&gt;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2400" smtClean="0"/>
              <a:t>		</a:t>
            </a:r>
            <a:r>
              <a:rPr lang="el-GR" altLang="el-GR" sz="2400" smtClean="0"/>
              <a:t>Προαιρετικό. Περιλαμβάνει μεταδεδομένα του μηνύματος</a:t>
            </a:r>
            <a:endParaRPr lang="en-US" altLang="el-GR" sz="24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2400" smtClean="0"/>
              <a:t>	&lt;/Header&gt;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l-GR" sz="24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el-GR" sz="2400" smtClean="0"/>
              <a:t>	&lt;</a:t>
            </a:r>
            <a:r>
              <a:rPr lang="en-US" altLang="el-GR" sz="2400" smtClean="0"/>
              <a:t>Body&gt;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2400" smtClean="0"/>
              <a:t>		</a:t>
            </a:r>
            <a:r>
              <a:rPr lang="el-GR" altLang="el-GR" sz="2400" smtClean="0"/>
              <a:t>Υποχρεωτικό. Περιλαμβάνει το περιεχόμενο του μηνύματος          	(</a:t>
            </a:r>
            <a:r>
              <a:rPr lang="en-US" altLang="el-GR" sz="2400" smtClean="0"/>
              <a:t>payload)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2400" smtClean="0"/>
              <a:t>	&lt;/Body&gt;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l-GR" sz="24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2400" smtClean="0"/>
              <a:t>&lt;/Envelope&gt;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WSDL </a:t>
            </a:r>
            <a:r>
              <a:rPr lang="el-GR" altLang="el-GR" smtClean="0"/>
              <a:t>(</a:t>
            </a:r>
            <a:r>
              <a:rPr lang="en-US" altLang="el-GR" smtClean="0"/>
              <a:t>Web Services Description Language</a:t>
            </a:r>
            <a:r>
              <a:rPr lang="el-GR" altLang="el-GR" smtClean="0"/>
              <a:t>)</a:t>
            </a:r>
          </a:p>
        </p:txBody>
      </p:sp>
      <p:sp>
        <p:nvSpPr>
          <p:cNvPr id="2150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Βασίζεται στην </a:t>
            </a:r>
            <a:r>
              <a:rPr lang="en-US" altLang="el-GR" smtClean="0"/>
              <a:t>XML</a:t>
            </a:r>
            <a:endParaRPr lang="el-GR" altLang="el-GR" smtClean="0"/>
          </a:p>
          <a:p>
            <a:r>
              <a:rPr lang="el-GR" altLang="el-GR" smtClean="0"/>
              <a:t>Χρησιμοποιείται για την περιγραφή και τον εντοπισμό των </a:t>
            </a:r>
            <a:r>
              <a:rPr lang="en-US" altLang="el-GR" smtClean="0"/>
              <a:t>Web Services</a:t>
            </a:r>
            <a:endParaRPr lang="el-GR" altLang="el-GR" smtClean="0"/>
          </a:p>
          <a:p>
            <a:r>
              <a:rPr lang="el-GR" altLang="el-GR" smtClean="0"/>
              <a:t>Είναι ένα </a:t>
            </a:r>
            <a:r>
              <a:rPr lang="en-US" altLang="el-GR" smtClean="0"/>
              <a:t>W3C </a:t>
            </a:r>
            <a:r>
              <a:rPr lang="el-GR" altLang="el-GR" smtClean="0"/>
              <a:t>πρότυπο</a:t>
            </a:r>
            <a:endParaRPr lang="en-US" altLang="el-GR" smtClean="0"/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δομή </a:t>
            </a:r>
            <a:r>
              <a:rPr lang="en-US" altLang="el-GR" smtClean="0"/>
              <a:t>WSDL</a:t>
            </a:r>
            <a:r>
              <a:rPr lang="el-GR" altLang="el-GR" smtClean="0"/>
              <a:t> εγγράφου</a:t>
            </a:r>
          </a:p>
        </p:txBody>
      </p:sp>
      <p:sp>
        <p:nvSpPr>
          <p:cNvPr id="2253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l-GR" altLang="el-GR" sz="2000" smtClean="0"/>
              <a:t>Αποτελείται από τμήματα που περιγράφουν στοιχεία της υπηρεσίας</a:t>
            </a:r>
            <a:endParaRPr lang="en-US" altLang="el-GR" sz="2000" smtClean="0"/>
          </a:p>
          <a:p>
            <a:pPr>
              <a:lnSpc>
                <a:spcPct val="80000"/>
              </a:lnSpc>
              <a:buFontTx/>
              <a:buNone/>
            </a:pPr>
            <a:endParaRPr lang="el-GR" altLang="el-GR" sz="2000" smtClean="0"/>
          </a:p>
          <a:p>
            <a:pPr>
              <a:lnSpc>
                <a:spcPct val="80000"/>
              </a:lnSpc>
            </a:pPr>
            <a:r>
              <a:rPr lang="en-US" altLang="el-GR" sz="2000" b="1" smtClean="0"/>
              <a:t>Types</a:t>
            </a:r>
            <a:r>
              <a:rPr lang="en-US" altLang="el-GR" sz="2000" smtClean="0"/>
              <a:t>. </a:t>
            </a:r>
            <a:r>
              <a:rPr lang="el-GR" altLang="el-GR" sz="2000" smtClean="0"/>
              <a:t>Οι τύποι που χρησιμοποιούνται στα </a:t>
            </a:r>
            <a:r>
              <a:rPr lang="en-US" altLang="el-GR" sz="2000" smtClean="0"/>
              <a:t>SOAP </a:t>
            </a:r>
            <a:r>
              <a:rPr lang="el-GR" altLang="el-GR" sz="2000" smtClean="0"/>
              <a:t>μηνύματα.</a:t>
            </a:r>
          </a:p>
          <a:p>
            <a:pPr>
              <a:lnSpc>
                <a:spcPct val="80000"/>
              </a:lnSpc>
            </a:pPr>
            <a:r>
              <a:rPr lang="en-US" altLang="el-GR" sz="2000" b="1" smtClean="0"/>
              <a:t>Messages</a:t>
            </a:r>
            <a:r>
              <a:rPr lang="en-US" altLang="el-GR" sz="2000" smtClean="0"/>
              <a:t>. </a:t>
            </a:r>
            <a:r>
              <a:rPr lang="el-GR" altLang="el-GR" sz="2000" smtClean="0"/>
              <a:t>Περιγράφει τα μηνύματα που υλοποιεί η υπηρεσία (έχει καταργηθεί στην έκδοση 2.0)</a:t>
            </a:r>
            <a:endParaRPr lang="en-US" altLang="el-GR" sz="2000" smtClean="0"/>
          </a:p>
          <a:p>
            <a:pPr>
              <a:lnSpc>
                <a:spcPct val="80000"/>
              </a:lnSpc>
            </a:pPr>
            <a:r>
              <a:rPr lang="en-US" altLang="el-GR" sz="2000" b="1" smtClean="0"/>
              <a:t>Port Types</a:t>
            </a:r>
            <a:r>
              <a:rPr lang="en-US" altLang="el-GR" sz="2000" smtClean="0"/>
              <a:t>. </a:t>
            </a:r>
            <a:r>
              <a:rPr lang="el-GR" altLang="el-GR" sz="2000" smtClean="0"/>
              <a:t>Οι λειτουργίες της υπηρεσίας και τα μηνύματά τους </a:t>
            </a:r>
            <a:r>
              <a:rPr lang="en-US" altLang="el-GR" sz="2000" smtClean="0"/>
              <a:t>(</a:t>
            </a:r>
            <a:r>
              <a:rPr lang="el-GR" altLang="el-GR" sz="2000" smtClean="0"/>
              <a:t>στην έκδοση 2.0 μετονομάζεται σε </a:t>
            </a:r>
            <a:r>
              <a:rPr lang="en-US" altLang="el-GR" sz="2000" smtClean="0"/>
              <a:t>interface).</a:t>
            </a:r>
          </a:p>
          <a:p>
            <a:pPr>
              <a:lnSpc>
                <a:spcPct val="80000"/>
              </a:lnSpc>
            </a:pPr>
            <a:r>
              <a:rPr lang="en-US" altLang="el-GR" sz="2000" b="1" smtClean="0"/>
              <a:t>Bindings</a:t>
            </a:r>
            <a:r>
              <a:rPr lang="en-US" altLang="el-GR" sz="2000" smtClean="0"/>
              <a:t>.</a:t>
            </a:r>
            <a:r>
              <a:rPr lang="el-GR" altLang="el-GR" sz="2000" smtClean="0"/>
              <a:t> Αναφέρει το πρωτόκολλο επικοινωνίας, και του μορφότυπου των μηνυμάτων (πχ </a:t>
            </a:r>
            <a:r>
              <a:rPr lang="en-US" altLang="el-GR" sz="2000" smtClean="0"/>
              <a:t>SOAP)</a:t>
            </a:r>
          </a:p>
          <a:p>
            <a:pPr>
              <a:lnSpc>
                <a:spcPct val="80000"/>
              </a:lnSpc>
            </a:pPr>
            <a:r>
              <a:rPr lang="en-US" altLang="el-GR" sz="2000" b="1" smtClean="0"/>
              <a:t>Service</a:t>
            </a:r>
            <a:r>
              <a:rPr lang="en-US" altLang="el-GR" sz="2000" smtClean="0"/>
              <a:t>.</a:t>
            </a:r>
            <a:r>
              <a:rPr lang="el-GR" altLang="el-GR" sz="2000" smtClean="0"/>
              <a:t> Συγκεντρώνει όλα τα </a:t>
            </a:r>
            <a:r>
              <a:rPr lang="en-US" altLang="el-GR" sz="2000" smtClean="0"/>
              <a:t>ports</a:t>
            </a:r>
            <a:r>
              <a:rPr lang="el-GR" altLang="el-GR" sz="2000" smtClean="0"/>
              <a:t> δηλαδή διευθύνσεις που δημοσιεύονται τα</a:t>
            </a:r>
            <a:r>
              <a:rPr lang="en-US" altLang="el-GR" sz="2000" smtClean="0"/>
              <a:t> bindings.</a:t>
            </a:r>
            <a:endParaRPr lang="el-GR" altLang="el-GR" sz="2000" smtClean="0"/>
          </a:p>
          <a:p>
            <a:endParaRPr lang="el-GR" altLang="el-GR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</TotalTime>
  <Words>373</Words>
  <Application>Microsoft Office PowerPoint</Application>
  <PresentationFormat>Προβολή στην οθόνη (4:3)</PresentationFormat>
  <Paragraphs>95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6" baseType="lpstr">
      <vt:lpstr>Arial</vt:lpstr>
      <vt:lpstr>Calibri</vt:lpstr>
      <vt:lpstr>Θέμα του Office</vt:lpstr>
      <vt:lpstr>Υπηρεσίες Ιστού</vt:lpstr>
      <vt:lpstr>εισαγωγή</vt:lpstr>
      <vt:lpstr>επικοινωνία υπηρεσιών</vt:lpstr>
      <vt:lpstr>message exchange patterns</vt:lpstr>
      <vt:lpstr>SOAP υπηρεσίες ιστού</vt:lpstr>
      <vt:lpstr>SOAP</vt:lpstr>
      <vt:lpstr>δομή SOAP μηνύματος</vt:lpstr>
      <vt:lpstr>WSDL (Web Services Description Language)</vt:lpstr>
      <vt:lpstr>δομή WSDL εγγράφου</vt:lpstr>
      <vt:lpstr>παράδειγμα υπηρεσίας SOAP - δανεισμός</vt:lpstr>
      <vt:lpstr>παράδειγμα υπηρεσίας SOAP - δανεισμός</vt:lpstr>
      <vt:lpstr>παράδειγμα υπηρεσίας SOAP - δανεισμός</vt:lpstr>
      <vt:lpstr>παράδειγμα υπηρεσίας SOAP - δανεισμός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Admin</dc:creator>
  <cp:lastModifiedBy>ndia</cp:lastModifiedBy>
  <cp:revision>180</cp:revision>
  <dcterms:created xsi:type="dcterms:W3CDTF">2012-08-02T15:55:49Z</dcterms:created>
  <dcterms:modified xsi:type="dcterms:W3CDTF">2021-10-17T14:12:10Z</dcterms:modified>
</cp:coreProperties>
</file>