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notesMasterIdLst>
    <p:notesMasterId r:id="rId58"/>
  </p:notesMasterIdLst>
  <p:sldIdLst>
    <p:sldId id="256" r:id="rId13"/>
    <p:sldId id="257" r:id="rId14"/>
    <p:sldId id="300" r:id="rId15"/>
    <p:sldId id="301" r:id="rId16"/>
    <p:sldId id="302" r:id="rId17"/>
    <p:sldId id="303" r:id="rId18"/>
    <p:sldId id="304" r:id="rId19"/>
    <p:sldId id="305" r:id="rId20"/>
    <p:sldId id="259" r:id="rId21"/>
    <p:sldId id="260" r:id="rId22"/>
    <p:sldId id="261" r:id="rId23"/>
    <p:sldId id="262" r:id="rId24"/>
    <p:sldId id="263" r:id="rId25"/>
    <p:sldId id="264" r:id="rId26"/>
    <p:sldId id="265" r:id="rId27"/>
    <p:sldId id="266" r:id="rId28"/>
    <p:sldId id="267" r:id="rId29"/>
    <p:sldId id="268" r:id="rId30"/>
    <p:sldId id="291" r:id="rId31"/>
    <p:sldId id="292" r:id="rId32"/>
    <p:sldId id="294" r:id="rId33"/>
    <p:sldId id="295" r:id="rId34"/>
    <p:sldId id="296" r:id="rId35"/>
    <p:sldId id="297" r:id="rId36"/>
    <p:sldId id="298" r:id="rId37"/>
    <p:sldId id="299"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5" r:id="rId52"/>
    <p:sldId id="286" r:id="rId53"/>
    <p:sldId id="287" r:id="rId54"/>
    <p:sldId id="288" r:id="rId55"/>
    <p:sldId id="289" r:id="rId56"/>
    <p:sldId id="290" r:id="rId57"/>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l-GR" noProof="0" smtClean="0"/>
          </a:p>
        </p:txBody>
      </p:sp>
    </p:spTree>
    <p:extLst>
      <p:ext uri="{BB962C8B-B14F-4D97-AF65-F5344CB8AC3E}">
        <p14:creationId xmlns:p14="http://schemas.microsoft.com/office/powerpoint/2010/main" val="252455754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06469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9"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651845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210362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454158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134182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76347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8752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191992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159647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1917665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06146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282127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951193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99127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1991253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072698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2515932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713827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4213799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817213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839309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6993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3"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56410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970349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1179235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9"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578319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7"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274039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3047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49291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48492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299657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39341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extLst>
      <p:ext uri="{BB962C8B-B14F-4D97-AF65-F5344CB8AC3E}">
        <p14:creationId xmlns:p14="http://schemas.microsoft.com/office/powerpoint/2010/main" val="226021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Tree>
    <p:extLst>
      <p:ext uri="{BB962C8B-B14F-4D97-AF65-F5344CB8AC3E}">
        <p14:creationId xmlns:p14="http://schemas.microsoft.com/office/powerpoint/2010/main" val="97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5865440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A6DEDD47-8E00-40D3-BCE3-8CA460FD96AD}" type="slidenum">
              <a:rPr lang="en-US" altLang="el-GR"/>
              <a:pPr>
                <a:defRPr/>
              </a:pPr>
              <a:t>‹#›</a:t>
            </a:fld>
            <a:endParaRPr lang="en-US" altLang="el-GR"/>
          </a:p>
        </p:txBody>
      </p:sp>
    </p:spTree>
    <p:extLst>
      <p:ext uri="{BB962C8B-B14F-4D97-AF65-F5344CB8AC3E}">
        <p14:creationId xmlns:p14="http://schemas.microsoft.com/office/powerpoint/2010/main" val="14968924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1A5C0679-E771-4423-B759-813A988B34C2}" type="slidenum">
              <a:rPr lang="en-US" altLang="el-GR"/>
              <a:pPr>
                <a:defRPr/>
              </a:pPr>
              <a:t>‹#›</a:t>
            </a:fld>
            <a:endParaRPr lang="en-US" altLang="el-GR"/>
          </a:p>
        </p:txBody>
      </p:sp>
    </p:spTree>
    <p:extLst>
      <p:ext uri="{BB962C8B-B14F-4D97-AF65-F5344CB8AC3E}">
        <p14:creationId xmlns:p14="http://schemas.microsoft.com/office/powerpoint/2010/main" val="10020521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3E96BF10-9463-4F4F-AF76-613AAF561A5B}" type="slidenum">
              <a:rPr lang="en-US" altLang="el-GR"/>
              <a:pPr>
                <a:defRPr/>
              </a:pPr>
              <a:t>‹#›</a:t>
            </a:fld>
            <a:endParaRPr lang="en-US" altLang="el-GR"/>
          </a:p>
        </p:txBody>
      </p:sp>
    </p:spTree>
    <p:extLst>
      <p:ext uri="{BB962C8B-B14F-4D97-AF65-F5344CB8AC3E}">
        <p14:creationId xmlns:p14="http://schemas.microsoft.com/office/powerpoint/2010/main" val="30523002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4F775245-AC3A-4F23-A236-D9086C31B487}" type="slidenum">
              <a:rPr lang="en-US" altLang="el-GR"/>
              <a:pPr>
                <a:defRPr/>
              </a:pPr>
              <a:t>‹#›</a:t>
            </a:fld>
            <a:endParaRPr lang="en-US" altLang="el-GR"/>
          </a:p>
        </p:txBody>
      </p:sp>
    </p:spTree>
    <p:extLst>
      <p:ext uri="{BB962C8B-B14F-4D97-AF65-F5344CB8AC3E}">
        <p14:creationId xmlns:p14="http://schemas.microsoft.com/office/powerpoint/2010/main" val="25899921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73C6D7E2-67DF-43BA-BBF9-A2EC25833EB7}" type="slidenum">
              <a:rPr lang="en-US" altLang="el-GR"/>
              <a:pPr>
                <a:defRPr/>
              </a:pPr>
              <a:t>‹#›</a:t>
            </a:fld>
            <a:endParaRPr lang="en-US" altLang="el-GR"/>
          </a:p>
        </p:txBody>
      </p:sp>
    </p:spTree>
    <p:extLst>
      <p:ext uri="{BB962C8B-B14F-4D97-AF65-F5344CB8AC3E}">
        <p14:creationId xmlns:p14="http://schemas.microsoft.com/office/powerpoint/2010/main" val="4218838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3F42434B-3BB3-46EE-BFD6-CC3EE7660ED1}" type="slidenum">
              <a:rPr lang="en-US" altLang="el-GR"/>
              <a:pPr>
                <a:defRPr/>
              </a:pPr>
              <a:t>‹#›</a:t>
            </a:fld>
            <a:endParaRPr lang="en-US" altLang="el-GR"/>
          </a:p>
        </p:txBody>
      </p:sp>
    </p:spTree>
    <p:extLst>
      <p:ext uri="{BB962C8B-B14F-4D97-AF65-F5344CB8AC3E}">
        <p14:creationId xmlns:p14="http://schemas.microsoft.com/office/powerpoint/2010/main" val="38248774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2A3AFFD6-57A5-42F1-B47E-AF75F5B70061}" type="slidenum">
              <a:rPr lang="en-US" altLang="el-GR"/>
              <a:pPr>
                <a:defRPr/>
              </a:pPr>
              <a:t>‹#›</a:t>
            </a:fld>
            <a:endParaRPr lang="en-US" altLang="el-GR"/>
          </a:p>
        </p:txBody>
      </p:sp>
    </p:spTree>
    <p:extLst>
      <p:ext uri="{BB962C8B-B14F-4D97-AF65-F5344CB8AC3E}">
        <p14:creationId xmlns:p14="http://schemas.microsoft.com/office/powerpoint/2010/main" val="12393749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58B2D258-40F5-4401-B7E2-52D3F57C5498}" type="slidenum">
              <a:rPr lang="en-US" altLang="el-GR"/>
              <a:pPr>
                <a:defRPr/>
              </a:pPr>
              <a:t>‹#›</a:t>
            </a:fld>
            <a:endParaRPr lang="en-US" altLang="el-GR"/>
          </a:p>
        </p:txBody>
      </p:sp>
    </p:spTree>
    <p:extLst>
      <p:ext uri="{BB962C8B-B14F-4D97-AF65-F5344CB8AC3E}">
        <p14:creationId xmlns:p14="http://schemas.microsoft.com/office/powerpoint/2010/main" val="9774814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98131D44-E888-4AED-9FF7-9319EB069799}" type="slidenum">
              <a:rPr lang="en-US" altLang="el-GR"/>
              <a:pPr>
                <a:defRPr/>
              </a:pPr>
              <a:t>‹#›</a:t>
            </a:fld>
            <a:endParaRPr lang="en-US" altLang="el-GR"/>
          </a:p>
        </p:txBody>
      </p:sp>
    </p:spTree>
    <p:extLst>
      <p:ext uri="{BB962C8B-B14F-4D97-AF65-F5344CB8AC3E}">
        <p14:creationId xmlns:p14="http://schemas.microsoft.com/office/powerpoint/2010/main" val="32097608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0AB1D74E-F49E-4125-9B0E-E13AA1A9A99D}" type="slidenum">
              <a:rPr lang="en-US" altLang="el-GR"/>
              <a:pPr>
                <a:defRPr/>
              </a:pPr>
              <a:t>‹#›</a:t>
            </a:fld>
            <a:endParaRPr lang="en-US" altLang="el-GR"/>
          </a:p>
        </p:txBody>
      </p:sp>
    </p:spTree>
    <p:extLst>
      <p:ext uri="{BB962C8B-B14F-4D97-AF65-F5344CB8AC3E}">
        <p14:creationId xmlns:p14="http://schemas.microsoft.com/office/powerpoint/2010/main" val="120487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099577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38CA4346-8EC6-438F-B9A9-0BF9C09F1B8B}" type="slidenum">
              <a:rPr lang="en-US" altLang="el-GR"/>
              <a:pPr>
                <a:defRPr/>
              </a:pPr>
              <a:t>‹#›</a:t>
            </a:fld>
            <a:endParaRPr lang="en-US" altLang="el-GR"/>
          </a:p>
        </p:txBody>
      </p:sp>
    </p:spTree>
    <p:extLst>
      <p:ext uri="{BB962C8B-B14F-4D97-AF65-F5344CB8AC3E}">
        <p14:creationId xmlns:p14="http://schemas.microsoft.com/office/powerpoint/2010/main" val="1367839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F3C44B6D-BF30-4F49-A511-48730B38DFB9}" type="slidenum">
              <a:rPr lang="en-US" altLang="el-GR"/>
              <a:pPr>
                <a:defRPr/>
              </a:pPr>
              <a:t>‹#›</a:t>
            </a:fld>
            <a:endParaRPr lang="en-US" altLang="el-GR"/>
          </a:p>
        </p:txBody>
      </p:sp>
    </p:spTree>
    <p:extLst>
      <p:ext uri="{BB962C8B-B14F-4D97-AF65-F5344CB8AC3E}">
        <p14:creationId xmlns:p14="http://schemas.microsoft.com/office/powerpoint/2010/main" val="29990840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DA277ABD-A2BC-4C25-8E41-1AED21687637}" type="slidenum">
              <a:rPr lang="en-US" altLang="el-GR"/>
              <a:pPr>
                <a:defRPr/>
              </a:pPr>
              <a:t>‹#›</a:t>
            </a:fld>
            <a:endParaRPr lang="en-US" altLang="el-GR"/>
          </a:p>
        </p:txBody>
      </p:sp>
    </p:spTree>
    <p:extLst>
      <p:ext uri="{BB962C8B-B14F-4D97-AF65-F5344CB8AC3E}">
        <p14:creationId xmlns:p14="http://schemas.microsoft.com/office/powerpoint/2010/main" val="29362299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A4CDE605-C00E-4534-B61A-F5B8AB6A1116}" type="slidenum">
              <a:rPr lang="en-US" altLang="el-GR"/>
              <a:pPr>
                <a:defRPr/>
              </a:pPr>
              <a:t>‹#›</a:t>
            </a:fld>
            <a:endParaRPr lang="en-US" altLang="el-GR"/>
          </a:p>
        </p:txBody>
      </p:sp>
    </p:spTree>
    <p:extLst>
      <p:ext uri="{BB962C8B-B14F-4D97-AF65-F5344CB8AC3E}">
        <p14:creationId xmlns:p14="http://schemas.microsoft.com/office/powerpoint/2010/main" val="28497510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0973CAC7-00C1-4532-A54E-D93009344A7E}" type="slidenum">
              <a:rPr lang="en-US" altLang="el-GR"/>
              <a:pPr>
                <a:defRPr/>
              </a:pPr>
              <a:t>‹#›</a:t>
            </a:fld>
            <a:endParaRPr lang="en-US" altLang="el-GR"/>
          </a:p>
        </p:txBody>
      </p:sp>
    </p:spTree>
    <p:extLst>
      <p:ext uri="{BB962C8B-B14F-4D97-AF65-F5344CB8AC3E}">
        <p14:creationId xmlns:p14="http://schemas.microsoft.com/office/powerpoint/2010/main" val="6081211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AF6BF23D-BFF3-42FF-80E1-D8E261C9908F}" type="slidenum">
              <a:rPr lang="en-US" altLang="el-GR"/>
              <a:pPr>
                <a:defRPr/>
              </a:pPr>
              <a:t>‹#›</a:t>
            </a:fld>
            <a:endParaRPr lang="en-US" altLang="el-GR"/>
          </a:p>
        </p:txBody>
      </p:sp>
    </p:spTree>
    <p:extLst>
      <p:ext uri="{BB962C8B-B14F-4D97-AF65-F5344CB8AC3E}">
        <p14:creationId xmlns:p14="http://schemas.microsoft.com/office/powerpoint/2010/main" val="28633012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BD13FA90-D9F1-49A6-875E-70BC2C145E35}" type="slidenum">
              <a:rPr lang="en-US" altLang="el-GR"/>
              <a:pPr>
                <a:defRPr/>
              </a:pPr>
              <a:t>‹#›</a:t>
            </a:fld>
            <a:endParaRPr lang="en-US" altLang="el-GR"/>
          </a:p>
        </p:txBody>
      </p:sp>
    </p:spTree>
    <p:extLst>
      <p:ext uri="{BB962C8B-B14F-4D97-AF65-F5344CB8AC3E}">
        <p14:creationId xmlns:p14="http://schemas.microsoft.com/office/powerpoint/2010/main" val="30330524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F37E0810-9C73-443C-B749-7D1441B364E5}" type="slidenum">
              <a:rPr lang="en-US" altLang="el-GR"/>
              <a:pPr>
                <a:defRPr/>
              </a:pPr>
              <a:t>‹#›</a:t>
            </a:fld>
            <a:endParaRPr lang="en-US" altLang="el-GR"/>
          </a:p>
        </p:txBody>
      </p:sp>
    </p:spTree>
    <p:extLst>
      <p:ext uri="{BB962C8B-B14F-4D97-AF65-F5344CB8AC3E}">
        <p14:creationId xmlns:p14="http://schemas.microsoft.com/office/powerpoint/2010/main" val="6519441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2DD20514-CDB3-464D-9714-F85551227516}" type="slidenum">
              <a:rPr lang="en-US" altLang="el-GR"/>
              <a:pPr>
                <a:defRPr/>
              </a:pPr>
              <a:t>‹#›</a:t>
            </a:fld>
            <a:endParaRPr lang="en-US" altLang="el-GR"/>
          </a:p>
        </p:txBody>
      </p:sp>
    </p:spTree>
    <p:extLst>
      <p:ext uri="{BB962C8B-B14F-4D97-AF65-F5344CB8AC3E}">
        <p14:creationId xmlns:p14="http://schemas.microsoft.com/office/powerpoint/2010/main" val="29861738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36B59846-A6E3-43A2-A91E-08E5489433C2}" type="slidenum">
              <a:rPr lang="en-US" altLang="el-GR"/>
              <a:pPr>
                <a:defRPr/>
              </a:pPr>
              <a:t>‹#›</a:t>
            </a:fld>
            <a:endParaRPr lang="en-US" altLang="el-GR"/>
          </a:p>
        </p:txBody>
      </p:sp>
    </p:spTree>
    <p:extLst>
      <p:ext uri="{BB962C8B-B14F-4D97-AF65-F5344CB8AC3E}">
        <p14:creationId xmlns:p14="http://schemas.microsoft.com/office/powerpoint/2010/main" val="138079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2C5B3026-FC35-4D9B-9DC7-B53C245DA742}" type="slidenum">
              <a:rPr lang="en-US" altLang="el-GR"/>
              <a:pPr>
                <a:defRPr/>
              </a:pPr>
              <a:t>‹#›</a:t>
            </a:fld>
            <a:endParaRPr lang="en-US" altLang="el-GR"/>
          </a:p>
        </p:txBody>
      </p:sp>
    </p:spTree>
    <p:extLst>
      <p:ext uri="{BB962C8B-B14F-4D97-AF65-F5344CB8AC3E}">
        <p14:creationId xmlns:p14="http://schemas.microsoft.com/office/powerpoint/2010/main" val="2623210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C1C9EADD-65B1-48C5-BF3E-9DBE0E23208A}" type="slidenum">
              <a:rPr lang="en-US" altLang="el-GR"/>
              <a:pPr>
                <a:defRPr/>
              </a:pPr>
              <a:t>‹#›</a:t>
            </a:fld>
            <a:endParaRPr lang="en-US" altLang="el-GR"/>
          </a:p>
        </p:txBody>
      </p:sp>
    </p:spTree>
    <p:extLst>
      <p:ext uri="{BB962C8B-B14F-4D97-AF65-F5344CB8AC3E}">
        <p14:creationId xmlns:p14="http://schemas.microsoft.com/office/powerpoint/2010/main" val="26192584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5C510C7F-AD21-4885-A021-FF75887F6F62}" type="slidenum">
              <a:rPr lang="en-US" altLang="el-GR"/>
              <a:pPr>
                <a:defRPr/>
              </a:pPr>
              <a:t>‹#›</a:t>
            </a:fld>
            <a:endParaRPr lang="en-US" altLang="el-GR"/>
          </a:p>
        </p:txBody>
      </p:sp>
    </p:spTree>
    <p:extLst>
      <p:ext uri="{BB962C8B-B14F-4D97-AF65-F5344CB8AC3E}">
        <p14:creationId xmlns:p14="http://schemas.microsoft.com/office/powerpoint/2010/main" val="20285296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9ABA97F6-DEE4-41EE-AE18-47B3EF1548ED}" type="slidenum">
              <a:rPr lang="en-US" altLang="el-GR"/>
              <a:pPr>
                <a:defRPr/>
              </a:pPr>
              <a:t>‹#›</a:t>
            </a:fld>
            <a:endParaRPr lang="en-US" altLang="el-GR"/>
          </a:p>
        </p:txBody>
      </p:sp>
    </p:spTree>
    <p:extLst>
      <p:ext uri="{BB962C8B-B14F-4D97-AF65-F5344CB8AC3E}">
        <p14:creationId xmlns:p14="http://schemas.microsoft.com/office/powerpoint/2010/main" val="8050946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AC610D06-DB09-49D0-A65C-26490CAA3433}" type="slidenum">
              <a:rPr lang="en-US" altLang="el-GR"/>
              <a:pPr>
                <a:defRPr/>
              </a:pPr>
              <a:t>‹#›</a:t>
            </a:fld>
            <a:endParaRPr lang="en-US" altLang="el-GR"/>
          </a:p>
        </p:txBody>
      </p:sp>
    </p:spTree>
    <p:extLst>
      <p:ext uri="{BB962C8B-B14F-4D97-AF65-F5344CB8AC3E}">
        <p14:creationId xmlns:p14="http://schemas.microsoft.com/office/powerpoint/2010/main" val="22300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5AC81523-AF24-4672-B96A-64D8150A25AD}" type="slidenum">
              <a:rPr lang="en-US" altLang="el-GR"/>
              <a:pPr>
                <a:defRPr/>
              </a:pPr>
              <a:t>‹#›</a:t>
            </a:fld>
            <a:endParaRPr lang="en-US" altLang="el-GR"/>
          </a:p>
        </p:txBody>
      </p:sp>
    </p:spTree>
    <p:extLst>
      <p:ext uri="{BB962C8B-B14F-4D97-AF65-F5344CB8AC3E}">
        <p14:creationId xmlns:p14="http://schemas.microsoft.com/office/powerpoint/2010/main" val="13141230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21CC6533-9F53-426F-8B78-00BFA1F5B6F0}" type="slidenum">
              <a:rPr lang="en-US" altLang="el-GR"/>
              <a:pPr>
                <a:defRPr/>
              </a:pPr>
              <a:t>‹#›</a:t>
            </a:fld>
            <a:endParaRPr lang="en-US" altLang="el-GR"/>
          </a:p>
        </p:txBody>
      </p:sp>
    </p:spTree>
    <p:extLst>
      <p:ext uri="{BB962C8B-B14F-4D97-AF65-F5344CB8AC3E}">
        <p14:creationId xmlns:p14="http://schemas.microsoft.com/office/powerpoint/2010/main" val="24643592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73B80C4E-43A5-4BBF-972E-829CE254AE81}" type="slidenum">
              <a:rPr lang="en-US" altLang="el-GR"/>
              <a:pPr>
                <a:defRPr/>
              </a:pPr>
              <a:t>‹#›</a:t>
            </a:fld>
            <a:endParaRPr lang="en-US" altLang="el-GR"/>
          </a:p>
        </p:txBody>
      </p:sp>
    </p:spTree>
    <p:extLst>
      <p:ext uri="{BB962C8B-B14F-4D97-AF65-F5344CB8AC3E}">
        <p14:creationId xmlns:p14="http://schemas.microsoft.com/office/powerpoint/2010/main" val="28818209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4F951678-B369-4624-9D25-B5C91E19005B}" type="slidenum">
              <a:rPr lang="en-US" altLang="el-GR"/>
              <a:pPr>
                <a:defRPr/>
              </a:pPr>
              <a:t>‹#›</a:t>
            </a:fld>
            <a:endParaRPr lang="en-US" altLang="el-GR"/>
          </a:p>
        </p:txBody>
      </p:sp>
    </p:spTree>
    <p:extLst>
      <p:ext uri="{BB962C8B-B14F-4D97-AF65-F5344CB8AC3E}">
        <p14:creationId xmlns:p14="http://schemas.microsoft.com/office/powerpoint/2010/main" val="13237503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65A6EF18-D08B-4607-B232-597D6A480E7F}" type="slidenum">
              <a:rPr lang="en-US" altLang="el-GR"/>
              <a:pPr>
                <a:defRPr/>
              </a:pPr>
              <a:t>‹#›</a:t>
            </a:fld>
            <a:endParaRPr lang="en-US" altLang="el-GR"/>
          </a:p>
        </p:txBody>
      </p:sp>
    </p:spTree>
    <p:extLst>
      <p:ext uri="{BB962C8B-B14F-4D97-AF65-F5344CB8AC3E}">
        <p14:creationId xmlns:p14="http://schemas.microsoft.com/office/powerpoint/2010/main" val="8536240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87828AE1-BA83-41BE-B931-1026A85926DE}" type="slidenum">
              <a:rPr lang="en-US" altLang="el-GR"/>
              <a:pPr>
                <a:defRPr/>
              </a:pPr>
              <a:t>‹#›</a:t>
            </a:fld>
            <a:endParaRPr lang="en-US" altLang="el-GR"/>
          </a:p>
        </p:txBody>
      </p:sp>
    </p:spTree>
    <p:extLst>
      <p:ext uri="{BB962C8B-B14F-4D97-AF65-F5344CB8AC3E}">
        <p14:creationId xmlns:p14="http://schemas.microsoft.com/office/powerpoint/2010/main" val="5397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0F75D65A-0F14-4685-9DBF-A5293FDDDBBD}" type="slidenum">
              <a:rPr lang="en-US" altLang="el-GR"/>
              <a:pPr>
                <a:defRPr/>
              </a:pPr>
              <a:t>‹#›</a:t>
            </a:fld>
            <a:endParaRPr lang="en-US" altLang="el-GR"/>
          </a:p>
        </p:txBody>
      </p:sp>
    </p:spTree>
    <p:extLst>
      <p:ext uri="{BB962C8B-B14F-4D97-AF65-F5344CB8AC3E}">
        <p14:creationId xmlns:p14="http://schemas.microsoft.com/office/powerpoint/2010/main" val="41470699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E50EDC6B-E0F5-4C58-98A8-F7B902CAB136}" type="slidenum">
              <a:rPr lang="en-US" altLang="el-GR"/>
              <a:pPr>
                <a:defRPr/>
              </a:pPr>
              <a:t>‹#›</a:t>
            </a:fld>
            <a:endParaRPr lang="en-US" altLang="el-GR"/>
          </a:p>
        </p:txBody>
      </p:sp>
    </p:spTree>
    <p:extLst>
      <p:ext uri="{BB962C8B-B14F-4D97-AF65-F5344CB8AC3E}">
        <p14:creationId xmlns:p14="http://schemas.microsoft.com/office/powerpoint/2010/main" val="145262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EDD9C03B-5D1D-4425-9707-BD35D0417828}" type="slidenum">
              <a:rPr lang="en-US" altLang="el-GR"/>
              <a:pPr>
                <a:defRPr/>
              </a:pPr>
              <a:t>‹#›</a:t>
            </a:fld>
            <a:endParaRPr lang="en-US" altLang="el-GR"/>
          </a:p>
        </p:txBody>
      </p:sp>
    </p:spTree>
    <p:extLst>
      <p:ext uri="{BB962C8B-B14F-4D97-AF65-F5344CB8AC3E}">
        <p14:creationId xmlns:p14="http://schemas.microsoft.com/office/powerpoint/2010/main" val="22051081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3EB97DB4-5B71-4DBB-ADDB-21DBC5BAF094}" type="slidenum">
              <a:rPr lang="en-US" altLang="el-GR"/>
              <a:pPr>
                <a:defRPr/>
              </a:pPr>
              <a:t>‹#›</a:t>
            </a:fld>
            <a:endParaRPr lang="en-US" altLang="el-GR"/>
          </a:p>
        </p:txBody>
      </p:sp>
    </p:spTree>
    <p:extLst>
      <p:ext uri="{BB962C8B-B14F-4D97-AF65-F5344CB8AC3E}">
        <p14:creationId xmlns:p14="http://schemas.microsoft.com/office/powerpoint/2010/main" val="2973909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59A4B1E0-95B8-4029-9336-CAF212DBC8BC}" type="slidenum">
              <a:rPr lang="en-US" altLang="el-GR"/>
              <a:pPr>
                <a:defRPr/>
              </a:pPr>
              <a:t>‹#›</a:t>
            </a:fld>
            <a:endParaRPr lang="en-US" altLang="el-GR"/>
          </a:p>
        </p:txBody>
      </p:sp>
    </p:spTree>
    <p:extLst>
      <p:ext uri="{BB962C8B-B14F-4D97-AF65-F5344CB8AC3E}">
        <p14:creationId xmlns:p14="http://schemas.microsoft.com/office/powerpoint/2010/main" val="114773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8FA7D560-F0E1-45A5-90C0-3DCF0DBDC8E2}" type="slidenum">
              <a:rPr lang="en-US" altLang="el-GR"/>
              <a:pPr>
                <a:defRPr/>
              </a:pPr>
              <a:t>‹#›</a:t>
            </a:fld>
            <a:endParaRPr lang="en-US" altLang="el-GR"/>
          </a:p>
        </p:txBody>
      </p:sp>
    </p:spTree>
    <p:extLst>
      <p:ext uri="{BB962C8B-B14F-4D97-AF65-F5344CB8AC3E}">
        <p14:creationId xmlns:p14="http://schemas.microsoft.com/office/powerpoint/2010/main" val="521782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5ED7DA97-6897-4BB5-A96F-9DF8FB06757F}" type="slidenum">
              <a:rPr lang="en-US" altLang="el-GR"/>
              <a:pPr>
                <a:defRPr/>
              </a:pPr>
              <a:t>‹#›</a:t>
            </a:fld>
            <a:endParaRPr lang="en-US" altLang="el-GR"/>
          </a:p>
        </p:txBody>
      </p:sp>
    </p:spTree>
    <p:extLst>
      <p:ext uri="{BB962C8B-B14F-4D97-AF65-F5344CB8AC3E}">
        <p14:creationId xmlns:p14="http://schemas.microsoft.com/office/powerpoint/2010/main" val="213496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E737649B-02EC-42C2-B949-FC3A742DF8AE}" type="slidenum">
              <a:rPr lang="en-US" altLang="el-GR"/>
              <a:pPr>
                <a:defRPr/>
              </a:pPr>
              <a:t>‹#›</a:t>
            </a:fld>
            <a:endParaRPr lang="en-US" altLang="el-GR"/>
          </a:p>
        </p:txBody>
      </p:sp>
    </p:spTree>
    <p:extLst>
      <p:ext uri="{BB962C8B-B14F-4D97-AF65-F5344CB8AC3E}">
        <p14:creationId xmlns:p14="http://schemas.microsoft.com/office/powerpoint/2010/main" val="418415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B5FB8BA6-0384-4238-A515-CED0FF157BAB}" type="slidenum">
              <a:rPr lang="en-US" altLang="el-GR"/>
              <a:pPr>
                <a:defRPr/>
              </a:pPr>
              <a:t>‹#›</a:t>
            </a:fld>
            <a:endParaRPr lang="en-US" altLang="el-GR"/>
          </a:p>
        </p:txBody>
      </p:sp>
    </p:spTree>
    <p:extLst>
      <p:ext uri="{BB962C8B-B14F-4D97-AF65-F5344CB8AC3E}">
        <p14:creationId xmlns:p14="http://schemas.microsoft.com/office/powerpoint/2010/main" val="1966411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142F8E8F-65A5-475D-9745-9CF30821F7A0}" type="slidenum">
              <a:rPr lang="en-US" altLang="el-GR"/>
              <a:pPr>
                <a:defRPr/>
              </a:pPr>
              <a:t>‹#›</a:t>
            </a:fld>
            <a:endParaRPr lang="en-US" altLang="el-GR"/>
          </a:p>
        </p:txBody>
      </p:sp>
    </p:spTree>
    <p:extLst>
      <p:ext uri="{BB962C8B-B14F-4D97-AF65-F5344CB8AC3E}">
        <p14:creationId xmlns:p14="http://schemas.microsoft.com/office/powerpoint/2010/main" val="305155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65040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E1D8D857-4601-47BB-B93A-E93D0F94E293}" type="slidenum">
              <a:rPr lang="en-US" altLang="el-GR"/>
              <a:pPr>
                <a:defRPr/>
              </a:pPr>
              <a:t>‹#›</a:t>
            </a:fld>
            <a:endParaRPr lang="en-US" altLang="el-GR"/>
          </a:p>
        </p:txBody>
      </p:sp>
    </p:spTree>
    <p:extLst>
      <p:ext uri="{BB962C8B-B14F-4D97-AF65-F5344CB8AC3E}">
        <p14:creationId xmlns:p14="http://schemas.microsoft.com/office/powerpoint/2010/main" val="4181579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989389D0-E447-45DD-B398-4340CAA138BC}" type="slidenum">
              <a:rPr lang="en-US" altLang="el-GR"/>
              <a:pPr>
                <a:defRPr/>
              </a:pPr>
              <a:t>‹#›</a:t>
            </a:fld>
            <a:endParaRPr lang="en-US" altLang="el-GR"/>
          </a:p>
        </p:txBody>
      </p:sp>
    </p:spTree>
    <p:extLst>
      <p:ext uri="{BB962C8B-B14F-4D97-AF65-F5344CB8AC3E}">
        <p14:creationId xmlns:p14="http://schemas.microsoft.com/office/powerpoint/2010/main" val="202975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8E18F9B6-DC73-466E-969C-0F28988F71A9}" type="slidenum">
              <a:rPr lang="en-US" altLang="el-GR"/>
              <a:pPr>
                <a:defRPr/>
              </a:pPr>
              <a:t>‹#›</a:t>
            </a:fld>
            <a:endParaRPr lang="en-US" altLang="el-GR"/>
          </a:p>
        </p:txBody>
      </p:sp>
    </p:spTree>
    <p:extLst>
      <p:ext uri="{BB962C8B-B14F-4D97-AF65-F5344CB8AC3E}">
        <p14:creationId xmlns:p14="http://schemas.microsoft.com/office/powerpoint/2010/main" val="1351250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3E9782CB-5ADF-4BDC-837C-5D5304A89B12}" type="slidenum">
              <a:rPr lang="en-US" altLang="el-GR"/>
              <a:pPr>
                <a:defRPr/>
              </a:pPr>
              <a:t>‹#›</a:t>
            </a:fld>
            <a:endParaRPr lang="en-US" altLang="el-GR"/>
          </a:p>
        </p:txBody>
      </p:sp>
    </p:spTree>
    <p:extLst>
      <p:ext uri="{BB962C8B-B14F-4D97-AF65-F5344CB8AC3E}">
        <p14:creationId xmlns:p14="http://schemas.microsoft.com/office/powerpoint/2010/main" val="1930426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04BEB2F3-33ED-4458-A0D0-99772597AB20}" type="slidenum">
              <a:rPr lang="en-US" altLang="el-GR"/>
              <a:pPr>
                <a:defRPr/>
              </a:pPr>
              <a:t>‹#›</a:t>
            </a:fld>
            <a:endParaRPr lang="en-US" altLang="el-GR"/>
          </a:p>
        </p:txBody>
      </p:sp>
    </p:spTree>
    <p:extLst>
      <p:ext uri="{BB962C8B-B14F-4D97-AF65-F5344CB8AC3E}">
        <p14:creationId xmlns:p14="http://schemas.microsoft.com/office/powerpoint/2010/main" val="64611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7547A443-B8A3-430C-BC89-F1B24C3C4421}" type="slidenum">
              <a:rPr lang="en-US" altLang="el-GR"/>
              <a:pPr>
                <a:defRPr/>
              </a:pPr>
              <a:t>‹#›</a:t>
            </a:fld>
            <a:endParaRPr lang="en-US" altLang="el-GR"/>
          </a:p>
        </p:txBody>
      </p:sp>
    </p:spTree>
    <p:extLst>
      <p:ext uri="{BB962C8B-B14F-4D97-AF65-F5344CB8AC3E}">
        <p14:creationId xmlns:p14="http://schemas.microsoft.com/office/powerpoint/2010/main" val="2895608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FB1F9226-E2A2-49C0-B96D-F0B0825E2DC0}" type="slidenum">
              <a:rPr lang="en-US" altLang="el-GR"/>
              <a:pPr>
                <a:defRPr/>
              </a:pPr>
              <a:t>‹#›</a:t>
            </a:fld>
            <a:endParaRPr lang="en-US" altLang="el-GR"/>
          </a:p>
        </p:txBody>
      </p:sp>
    </p:spTree>
    <p:extLst>
      <p:ext uri="{BB962C8B-B14F-4D97-AF65-F5344CB8AC3E}">
        <p14:creationId xmlns:p14="http://schemas.microsoft.com/office/powerpoint/2010/main" val="28004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756B6F5D-1FA7-485C-82FF-85B52224A321}" type="slidenum">
              <a:rPr lang="en-US" altLang="el-GR"/>
              <a:pPr>
                <a:defRPr/>
              </a:pPr>
              <a:t>‹#›</a:t>
            </a:fld>
            <a:endParaRPr lang="en-US" altLang="el-GR"/>
          </a:p>
        </p:txBody>
      </p:sp>
    </p:spTree>
    <p:extLst>
      <p:ext uri="{BB962C8B-B14F-4D97-AF65-F5344CB8AC3E}">
        <p14:creationId xmlns:p14="http://schemas.microsoft.com/office/powerpoint/2010/main" val="1011112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79C5A52B-4E7B-4A69-A464-5E38676B63E2}" type="slidenum">
              <a:rPr lang="en-US" altLang="el-GR"/>
              <a:pPr>
                <a:defRPr/>
              </a:pPr>
              <a:t>‹#›</a:t>
            </a:fld>
            <a:endParaRPr lang="en-US" altLang="el-GR"/>
          </a:p>
        </p:txBody>
      </p:sp>
    </p:spTree>
    <p:extLst>
      <p:ext uri="{BB962C8B-B14F-4D97-AF65-F5344CB8AC3E}">
        <p14:creationId xmlns:p14="http://schemas.microsoft.com/office/powerpoint/2010/main" val="2439832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9CB297E3-5058-4F45-AF6C-7AE553F9BE59}" type="slidenum">
              <a:rPr lang="en-US" altLang="el-GR"/>
              <a:pPr>
                <a:defRPr/>
              </a:pPr>
              <a:t>‹#›</a:t>
            </a:fld>
            <a:endParaRPr lang="en-US" altLang="el-GR"/>
          </a:p>
        </p:txBody>
      </p:sp>
    </p:spTree>
    <p:extLst>
      <p:ext uri="{BB962C8B-B14F-4D97-AF65-F5344CB8AC3E}">
        <p14:creationId xmlns:p14="http://schemas.microsoft.com/office/powerpoint/2010/main" val="231382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extLst>
      <p:ext uri="{BB962C8B-B14F-4D97-AF65-F5344CB8AC3E}">
        <p14:creationId xmlns:p14="http://schemas.microsoft.com/office/powerpoint/2010/main" val="123143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786C8F96-1519-4ECE-AA9C-7EA56BCD7E31}" type="slidenum">
              <a:rPr lang="en-US" altLang="el-GR"/>
              <a:pPr>
                <a:defRPr/>
              </a:pPr>
              <a:t>‹#›</a:t>
            </a:fld>
            <a:endParaRPr lang="en-US" altLang="el-GR"/>
          </a:p>
        </p:txBody>
      </p:sp>
    </p:spTree>
    <p:extLst>
      <p:ext uri="{BB962C8B-B14F-4D97-AF65-F5344CB8AC3E}">
        <p14:creationId xmlns:p14="http://schemas.microsoft.com/office/powerpoint/2010/main" val="10773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BDD329C5-CD6A-45D0-8D4C-6124AD30CF7C}" type="slidenum">
              <a:rPr lang="en-US" altLang="el-GR"/>
              <a:pPr>
                <a:defRPr/>
              </a:pPr>
              <a:t>‹#›</a:t>
            </a:fld>
            <a:endParaRPr lang="en-US" altLang="el-GR"/>
          </a:p>
        </p:txBody>
      </p:sp>
    </p:spTree>
    <p:extLst>
      <p:ext uri="{BB962C8B-B14F-4D97-AF65-F5344CB8AC3E}">
        <p14:creationId xmlns:p14="http://schemas.microsoft.com/office/powerpoint/2010/main" val="688613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14501192-2908-42B1-A575-E142ABDBDD4C}" type="slidenum">
              <a:rPr lang="en-US" altLang="el-GR"/>
              <a:pPr>
                <a:defRPr/>
              </a:pPr>
              <a:t>‹#›</a:t>
            </a:fld>
            <a:endParaRPr lang="en-US" altLang="el-GR"/>
          </a:p>
        </p:txBody>
      </p:sp>
    </p:spTree>
    <p:extLst>
      <p:ext uri="{BB962C8B-B14F-4D97-AF65-F5344CB8AC3E}">
        <p14:creationId xmlns:p14="http://schemas.microsoft.com/office/powerpoint/2010/main" val="501559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87BB4DEA-C04A-4E18-B919-EE450CB549AE}" type="slidenum">
              <a:rPr lang="en-US" altLang="el-GR"/>
              <a:pPr>
                <a:defRPr/>
              </a:pPr>
              <a:t>‹#›</a:t>
            </a:fld>
            <a:endParaRPr lang="en-US" altLang="el-GR"/>
          </a:p>
        </p:txBody>
      </p:sp>
    </p:spTree>
    <p:extLst>
      <p:ext uri="{BB962C8B-B14F-4D97-AF65-F5344CB8AC3E}">
        <p14:creationId xmlns:p14="http://schemas.microsoft.com/office/powerpoint/2010/main" val="11873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38248A11-7294-45E0-B3D2-D7DDB1184BD0}" type="slidenum">
              <a:rPr lang="en-US" altLang="el-GR"/>
              <a:pPr>
                <a:defRPr/>
              </a:pPr>
              <a:t>‹#›</a:t>
            </a:fld>
            <a:endParaRPr lang="en-US" altLang="el-GR"/>
          </a:p>
        </p:txBody>
      </p:sp>
    </p:spTree>
    <p:extLst>
      <p:ext uri="{BB962C8B-B14F-4D97-AF65-F5344CB8AC3E}">
        <p14:creationId xmlns:p14="http://schemas.microsoft.com/office/powerpoint/2010/main" val="3394039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699FEAC4-206B-4F70-A318-77AAD2062CC9}" type="slidenum">
              <a:rPr lang="en-US" altLang="el-GR"/>
              <a:pPr>
                <a:defRPr/>
              </a:pPr>
              <a:t>‹#›</a:t>
            </a:fld>
            <a:endParaRPr lang="en-US" altLang="el-GR"/>
          </a:p>
        </p:txBody>
      </p:sp>
    </p:spTree>
    <p:extLst>
      <p:ext uri="{BB962C8B-B14F-4D97-AF65-F5344CB8AC3E}">
        <p14:creationId xmlns:p14="http://schemas.microsoft.com/office/powerpoint/2010/main" val="2486468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38507D1D-8D98-4FC8-A72F-EF6B57A1107C}" type="slidenum">
              <a:rPr lang="en-US" altLang="el-GR"/>
              <a:pPr>
                <a:defRPr/>
              </a:pPr>
              <a:t>‹#›</a:t>
            </a:fld>
            <a:endParaRPr lang="en-US" altLang="el-GR"/>
          </a:p>
        </p:txBody>
      </p:sp>
    </p:spTree>
    <p:extLst>
      <p:ext uri="{BB962C8B-B14F-4D97-AF65-F5344CB8AC3E}">
        <p14:creationId xmlns:p14="http://schemas.microsoft.com/office/powerpoint/2010/main" val="3802212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564BD80E-7300-49DC-9BBC-320E1BC93809}" type="slidenum">
              <a:rPr lang="en-US" altLang="el-GR"/>
              <a:pPr>
                <a:defRPr/>
              </a:pPr>
              <a:t>‹#›</a:t>
            </a:fld>
            <a:endParaRPr lang="en-US" altLang="el-GR"/>
          </a:p>
        </p:txBody>
      </p:sp>
    </p:spTree>
    <p:extLst>
      <p:ext uri="{BB962C8B-B14F-4D97-AF65-F5344CB8AC3E}">
        <p14:creationId xmlns:p14="http://schemas.microsoft.com/office/powerpoint/2010/main" val="86371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1474D216-3EB6-467D-A7F4-D625C7C8FECF}" type="slidenum">
              <a:rPr lang="en-US" altLang="el-GR"/>
              <a:pPr>
                <a:defRPr/>
              </a:pPr>
              <a:t>‹#›</a:t>
            </a:fld>
            <a:endParaRPr lang="en-US" altLang="el-GR"/>
          </a:p>
        </p:txBody>
      </p:sp>
    </p:spTree>
    <p:extLst>
      <p:ext uri="{BB962C8B-B14F-4D97-AF65-F5344CB8AC3E}">
        <p14:creationId xmlns:p14="http://schemas.microsoft.com/office/powerpoint/2010/main" val="1359752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E9AA45BF-6002-41E0-9AFF-ED37DF9237AB}" type="slidenum">
              <a:rPr lang="en-US" altLang="el-GR"/>
              <a:pPr>
                <a:defRPr/>
              </a:pPr>
              <a:t>‹#›</a:t>
            </a:fld>
            <a:endParaRPr lang="en-US" altLang="el-GR"/>
          </a:p>
        </p:txBody>
      </p:sp>
    </p:spTree>
    <p:extLst>
      <p:ext uri="{BB962C8B-B14F-4D97-AF65-F5344CB8AC3E}">
        <p14:creationId xmlns:p14="http://schemas.microsoft.com/office/powerpoint/2010/main" val="79766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5906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BCA959C6-1F3D-4ADE-A86D-C5E9AFCDD5AC}" type="slidenum">
              <a:rPr lang="en-US" altLang="el-GR"/>
              <a:pPr>
                <a:defRPr/>
              </a:pPr>
              <a:t>‹#›</a:t>
            </a:fld>
            <a:endParaRPr lang="en-US" altLang="el-GR"/>
          </a:p>
        </p:txBody>
      </p:sp>
    </p:spTree>
    <p:extLst>
      <p:ext uri="{BB962C8B-B14F-4D97-AF65-F5344CB8AC3E}">
        <p14:creationId xmlns:p14="http://schemas.microsoft.com/office/powerpoint/2010/main" val="3535532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DF1A913B-1499-4E7C-BAEF-DAAD3BF2E9F3}" type="slidenum">
              <a:rPr lang="en-US" altLang="el-GR"/>
              <a:pPr>
                <a:defRPr/>
              </a:pPr>
              <a:t>‹#›</a:t>
            </a:fld>
            <a:endParaRPr lang="en-US" altLang="el-GR"/>
          </a:p>
        </p:txBody>
      </p:sp>
    </p:spTree>
    <p:extLst>
      <p:ext uri="{BB962C8B-B14F-4D97-AF65-F5344CB8AC3E}">
        <p14:creationId xmlns:p14="http://schemas.microsoft.com/office/powerpoint/2010/main" val="1465530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821072ED-168E-4427-B177-4AC1018625F6}" type="slidenum">
              <a:rPr lang="en-US" altLang="el-GR"/>
              <a:pPr>
                <a:defRPr/>
              </a:pPr>
              <a:t>‹#›</a:t>
            </a:fld>
            <a:endParaRPr lang="en-US" altLang="el-GR"/>
          </a:p>
        </p:txBody>
      </p:sp>
    </p:spTree>
    <p:extLst>
      <p:ext uri="{BB962C8B-B14F-4D97-AF65-F5344CB8AC3E}">
        <p14:creationId xmlns:p14="http://schemas.microsoft.com/office/powerpoint/2010/main" val="1432955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31EC0608-550C-4FF8-9FAD-F83D2A91D721}" type="slidenum">
              <a:rPr lang="en-US" altLang="el-GR"/>
              <a:pPr>
                <a:defRPr/>
              </a:pPr>
              <a:t>‹#›</a:t>
            </a:fld>
            <a:endParaRPr lang="en-US" altLang="el-GR"/>
          </a:p>
        </p:txBody>
      </p:sp>
    </p:spTree>
    <p:extLst>
      <p:ext uri="{BB962C8B-B14F-4D97-AF65-F5344CB8AC3E}">
        <p14:creationId xmlns:p14="http://schemas.microsoft.com/office/powerpoint/2010/main" val="894958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A778D5D7-C122-4F76-81B1-89142738EF31}" type="slidenum">
              <a:rPr lang="en-US" altLang="el-GR"/>
              <a:pPr>
                <a:defRPr/>
              </a:pPr>
              <a:t>‹#›</a:t>
            </a:fld>
            <a:endParaRPr lang="en-US" altLang="el-GR"/>
          </a:p>
        </p:txBody>
      </p:sp>
    </p:spTree>
    <p:extLst>
      <p:ext uri="{BB962C8B-B14F-4D97-AF65-F5344CB8AC3E}">
        <p14:creationId xmlns:p14="http://schemas.microsoft.com/office/powerpoint/2010/main" val="3529564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7AC92FE2-12D7-42BB-B486-9848634D6D68}" type="slidenum">
              <a:rPr lang="en-US" altLang="el-GR"/>
              <a:pPr>
                <a:defRPr/>
              </a:pPr>
              <a:t>‹#›</a:t>
            </a:fld>
            <a:endParaRPr lang="en-US" altLang="el-GR"/>
          </a:p>
        </p:txBody>
      </p:sp>
    </p:spTree>
    <p:extLst>
      <p:ext uri="{BB962C8B-B14F-4D97-AF65-F5344CB8AC3E}">
        <p14:creationId xmlns:p14="http://schemas.microsoft.com/office/powerpoint/2010/main" val="3609627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92C409A2-A8EE-4D83-856F-D59F9EAB78A6}" type="slidenum">
              <a:rPr lang="en-US" altLang="el-GR"/>
              <a:pPr>
                <a:defRPr/>
              </a:pPr>
              <a:t>‹#›</a:t>
            </a:fld>
            <a:endParaRPr lang="en-US" altLang="el-GR"/>
          </a:p>
        </p:txBody>
      </p:sp>
    </p:spTree>
    <p:extLst>
      <p:ext uri="{BB962C8B-B14F-4D97-AF65-F5344CB8AC3E}">
        <p14:creationId xmlns:p14="http://schemas.microsoft.com/office/powerpoint/2010/main" val="1893286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0EDED6A0-1811-4691-ADE1-1A2120DC3078}" type="slidenum">
              <a:rPr lang="en-US" altLang="el-GR"/>
              <a:pPr>
                <a:defRPr/>
              </a:pPr>
              <a:t>‹#›</a:t>
            </a:fld>
            <a:endParaRPr lang="en-US" altLang="el-GR"/>
          </a:p>
        </p:txBody>
      </p:sp>
    </p:spTree>
    <p:extLst>
      <p:ext uri="{BB962C8B-B14F-4D97-AF65-F5344CB8AC3E}">
        <p14:creationId xmlns:p14="http://schemas.microsoft.com/office/powerpoint/2010/main" val="2247268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87EEBD57-CE7D-419C-8535-EA1DF70FB004}" type="slidenum">
              <a:rPr lang="en-US" altLang="el-GR"/>
              <a:pPr>
                <a:defRPr/>
              </a:pPr>
              <a:t>‹#›</a:t>
            </a:fld>
            <a:endParaRPr lang="en-US" altLang="el-GR"/>
          </a:p>
        </p:txBody>
      </p:sp>
    </p:spTree>
    <p:extLst>
      <p:ext uri="{BB962C8B-B14F-4D97-AF65-F5344CB8AC3E}">
        <p14:creationId xmlns:p14="http://schemas.microsoft.com/office/powerpoint/2010/main" val="3882412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AD54D329-2B0D-4A89-A71D-00AA8301EF1D}" type="slidenum">
              <a:rPr lang="en-US" altLang="el-GR"/>
              <a:pPr>
                <a:defRPr/>
              </a:pPr>
              <a:t>‹#›</a:t>
            </a:fld>
            <a:endParaRPr lang="en-US" altLang="el-GR"/>
          </a:p>
        </p:txBody>
      </p:sp>
    </p:spTree>
    <p:extLst>
      <p:ext uri="{BB962C8B-B14F-4D97-AF65-F5344CB8AC3E}">
        <p14:creationId xmlns:p14="http://schemas.microsoft.com/office/powerpoint/2010/main" val="426428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103424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5D3C5122-4F72-445C-9734-346B6A35D66B}" type="slidenum">
              <a:rPr lang="en-US" altLang="el-GR"/>
              <a:pPr>
                <a:defRPr/>
              </a:pPr>
              <a:t>‹#›</a:t>
            </a:fld>
            <a:endParaRPr lang="en-US" altLang="el-GR"/>
          </a:p>
        </p:txBody>
      </p:sp>
    </p:spTree>
    <p:extLst>
      <p:ext uri="{BB962C8B-B14F-4D97-AF65-F5344CB8AC3E}">
        <p14:creationId xmlns:p14="http://schemas.microsoft.com/office/powerpoint/2010/main" val="3533577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0A5057E5-DFCB-4B4D-910B-11BA01ECAA44}" type="slidenum">
              <a:rPr lang="en-US" altLang="el-GR"/>
              <a:pPr>
                <a:defRPr/>
              </a:pPr>
              <a:t>‹#›</a:t>
            </a:fld>
            <a:endParaRPr lang="en-US" altLang="el-GR"/>
          </a:p>
        </p:txBody>
      </p:sp>
    </p:spTree>
    <p:extLst>
      <p:ext uri="{BB962C8B-B14F-4D97-AF65-F5344CB8AC3E}">
        <p14:creationId xmlns:p14="http://schemas.microsoft.com/office/powerpoint/2010/main" val="541848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03C47282-F96A-4C7A-8396-C09049378679}" type="slidenum">
              <a:rPr lang="en-US" altLang="el-GR"/>
              <a:pPr>
                <a:defRPr/>
              </a:pPr>
              <a:t>‹#›</a:t>
            </a:fld>
            <a:endParaRPr lang="en-US" altLang="el-GR"/>
          </a:p>
        </p:txBody>
      </p:sp>
    </p:spTree>
    <p:extLst>
      <p:ext uri="{BB962C8B-B14F-4D97-AF65-F5344CB8AC3E}">
        <p14:creationId xmlns:p14="http://schemas.microsoft.com/office/powerpoint/2010/main" val="3157365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F4641B05-3D8F-49DE-BD90-1102E8A4B6B3}" type="slidenum">
              <a:rPr lang="en-US" altLang="el-GR"/>
              <a:pPr>
                <a:defRPr/>
              </a:pPr>
              <a:t>‹#›</a:t>
            </a:fld>
            <a:endParaRPr lang="en-US" altLang="el-GR"/>
          </a:p>
        </p:txBody>
      </p:sp>
    </p:spTree>
    <p:extLst>
      <p:ext uri="{BB962C8B-B14F-4D97-AF65-F5344CB8AC3E}">
        <p14:creationId xmlns:p14="http://schemas.microsoft.com/office/powerpoint/2010/main" val="713277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E5BC76DF-4F93-47D3-BD65-DA85D77820E8}" type="slidenum">
              <a:rPr lang="en-US" altLang="el-GR"/>
              <a:pPr>
                <a:defRPr/>
              </a:pPr>
              <a:t>‹#›</a:t>
            </a:fld>
            <a:endParaRPr lang="en-US" altLang="el-GR"/>
          </a:p>
        </p:txBody>
      </p:sp>
    </p:spTree>
    <p:extLst>
      <p:ext uri="{BB962C8B-B14F-4D97-AF65-F5344CB8AC3E}">
        <p14:creationId xmlns:p14="http://schemas.microsoft.com/office/powerpoint/2010/main" val="15181398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7F8A8789-EEC0-4EB4-A186-86285C94F45A}" type="slidenum">
              <a:rPr lang="en-US" altLang="el-GR"/>
              <a:pPr>
                <a:defRPr/>
              </a:pPr>
              <a:t>‹#›</a:t>
            </a:fld>
            <a:endParaRPr lang="en-US" altLang="el-GR"/>
          </a:p>
        </p:txBody>
      </p:sp>
    </p:spTree>
    <p:extLst>
      <p:ext uri="{BB962C8B-B14F-4D97-AF65-F5344CB8AC3E}">
        <p14:creationId xmlns:p14="http://schemas.microsoft.com/office/powerpoint/2010/main" val="1143294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E78EF748-6C0C-40C4-8FD1-C696FA2E9543}" type="slidenum">
              <a:rPr lang="en-US" altLang="el-GR"/>
              <a:pPr>
                <a:defRPr/>
              </a:pPr>
              <a:t>‹#›</a:t>
            </a:fld>
            <a:endParaRPr lang="en-US" altLang="el-GR"/>
          </a:p>
        </p:txBody>
      </p:sp>
    </p:spTree>
    <p:extLst>
      <p:ext uri="{BB962C8B-B14F-4D97-AF65-F5344CB8AC3E}">
        <p14:creationId xmlns:p14="http://schemas.microsoft.com/office/powerpoint/2010/main" val="1618896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1E61EB5E-9ABE-41A2-8EE6-BF5BD1C58B12}" type="slidenum">
              <a:rPr lang="en-US" altLang="el-GR"/>
              <a:pPr>
                <a:defRPr/>
              </a:pPr>
              <a:t>‹#›</a:t>
            </a:fld>
            <a:endParaRPr lang="en-US" altLang="el-GR"/>
          </a:p>
        </p:txBody>
      </p:sp>
    </p:spTree>
    <p:extLst>
      <p:ext uri="{BB962C8B-B14F-4D97-AF65-F5344CB8AC3E}">
        <p14:creationId xmlns:p14="http://schemas.microsoft.com/office/powerpoint/2010/main" val="3311969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5B54BAFD-7419-49DA-A5AC-EBD724EEF219}" type="slidenum">
              <a:rPr lang="en-US" altLang="el-GR"/>
              <a:pPr>
                <a:defRPr/>
              </a:pPr>
              <a:t>‹#›</a:t>
            </a:fld>
            <a:endParaRPr lang="en-US" altLang="el-GR"/>
          </a:p>
        </p:txBody>
      </p:sp>
    </p:spTree>
    <p:extLst>
      <p:ext uri="{BB962C8B-B14F-4D97-AF65-F5344CB8AC3E}">
        <p14:creationId xmlns:p14="http://schemas.microsoft.com/office/powerpoint/2010/main" val="33353425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B08483AF-951F-4A4B-AFAC-105E436677ED}" type="slidenum">
              <a:rPr lang="en-US" altLang="el-GR"/>
              <a:pPr>
                <a:defRPr/>
              </a:pPr>
              <a:t>‹#›</a:t>
            </a:fld>
            <a:endParaRPr lang="en-US" altLang="el-GR"/>
          </a:p>
        </p:txBody>
      </p:sp>
    </p:spTree>
    <p:extLst>
      <p:ext uri="{BB962C8B-B14F-4D97-AF65-F5344CB8AC3E}">
        <p14:creationId xmlns:p14="http://schemas.microsoft.com/office/powerpoint/2010/main" val="318199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val="3458857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000D9DF1-B5AE-48A7-9DCE-EFB0294DC923}" type="slidenum">
              <a:rPr lang="en-US" altLang="el-GR"/>
              <a:pPr>
                <a:defRPr/>
              </a:pPr>
              <a:t>‹#›</a:t>
            </a:fld>
            <a:endParaRPr lang="en-US" altLang="el-GR"/>
          </a:p>
        </p:txBody>
      </p:sp>
    </p:spTree>
    <p:extLst>
      <p:ext uri="{BB962C8B-B14F-4D97-AF65-F5344CB8AC3E}">
        <p14:creationId xmlns:p14="http://schemas.microsoft.com/office/powerpoint/2010/main" val="32582446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0066CCA9-167C-485C-8DF6-610D47947F39}" type="slidenum">
              <a:rPr lang="en-US" altLang="el-GR"/>
              <a:pPr>
                <a:defRPr/>
              </a:pPr>
              <a:t>‹#›</a:t>
            </a:fld>
            <a:endParaRPr lang="en-US" altLang="el-GR"/>
          </a:p>
        </p:txBody>
      </p:sp>
    </p:spTree>
    <p:extLst>
      <p:ext uri="{BB962C8B-B14F-4D97-AF65-F5344CB8AC3E}">
        <p14:creationId xmlns:p14="http://schemas.microsoft.com/office/powerpoint/2010/main" val="1561776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15721F30-E6BB-4682-AEF3-B7FF39995DF3}" type="slidenum">
              <a:rPr lang="en-US" altLang="el-GR"/>
              <a:pPr>
                <a:defRPr/>
              </a:pPr>
              <a:t>‹#›</a:t>
            </a:fld>
            <a:endParaRPr lang="en-US" altLang="el-GR"/>
          </a:p>
        </p:txBody>
      </p:sp>
    </p:spTree>
    <p:extLst>
      <p:ext uri="{BB962C8B-B14F-4D97-AF65-F5344CB8AC3E}">
        <p14:creationId xmlns:p14="http://schemas.microsoft.com/office/powerpoint/2010/main" val="568797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74713F28-0310-4E41-A6B5-C18EFCBB4D7D}" type="slidenum">
              <a:rPr lang="en-US" altLang="el-GR"/>
              <a:pPr>
                <a:defRPr/>
              </a:pPr>
              <a:t>‹#›</a:t>
            </a:fld>
            <a:endParaRPr lang="en-US" altLang="el-GR"/>
          </a:p>
        </p:txBody>
      </p:sp>
    </p:spTree>
    <p:extLst>
      <p:ext uri="{BB962C8B-B14F-4D97-AF65-F5344CB8AC3E}">
        <p14:creationId xmlns:p14="http://schemas.microsoft.com/office/powerpoint/2010/main" val="28953596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9A1A32BF-574E-4FC3-97F3-7815356789BF}" type="slidenum">
              <a:rPr lang="en-US" altLang="el-GR"/>
              <a:pPr>
                <a:defRPr/>
              </a:pPr>
              <a:t>‹#›</a:t>
            </a:fld>
            <a:endParaRPr lang="en-US" altLang="el-GR"/>
          </a:p>
        </p:txBody>
      </p:sp>
    </p:spTree>
    <p:extLst>
      <p:ext uri="{BB962C8B-B14F-4D97-AF65-F5344CB8AC3E}">
        <p14:creationId xmlns:p14="http://schemas.microsoft.com/office/powerpoint/2010/main" val="674976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DE0A1753-B002-4532-AFB7-AAFC49572E2C}" type="slidenum">
              <a:rPr lang="en-US" altLang="el-GR"/>
              <a:pPr>
                <a:defRPr/>
              </a:pPr>
              <a:t>‹#›</a:t>
            </a:fld>
            <a:endParaRPr lang="en-US" altLang="el-GR"/>
          </a:p>
        </p:txBody>
      </p:sp>
    </p:spTree>
    <p:extLst>
      <p:ext uri="{BB962C8B-B14F-4D97-AF65-F5344CB8AC3E}">
        <p14:creationId xmlns:p14="http://schemas.microsoft.com/office/powerpoint/2010/main" val="25666352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E43E660A-8525-47FE-A9D5-853510B21052}" type="slidenum">
              <a:rPr lang="en-US" altLang="el-GR"/>
              <a:pPr>
                <a:defRPr/>
              </a:pPr>
              <a:t>‹#›</a:t>
            </a:fld>
            <a:endParaRPr lang="en-US" altLang="el-GR"/>
          </a:p>
        </p:txBody>
      </p:sp>
    </p:spTree>
    <p:extLst>
      <p:ext uri="{BB962C8B-B14F-4D97-AF65-F5344CB8AC3E}">
        <p14:creationId xmlns:p14="http://schemas.microsoft.com/office/powerpoint/2010/main" val="34196003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B35B5655-1BF6-49B2-B0AD-3329A87193D4}" type="slidenum">
              <a:rPr lang="en-US" altLang="el-GR"/>
              <a:pPr>
                <a:defRPr/>
              </a:pPr>
              <a:t>‹#›</a:t>
            </a:fld>
            <a:endParaRPr lang="en-US" altLang="el-GR"/>
          </a:p>
        </p:txBody>
      </p:sp>
    </p:spTree>
    <p:extLst>
      <p:ext uri="{BB962C8B-B14F-4D97-AF65-F5344CB8AC3E}">
        <p14:creationId xmlns:p14="http://schemas.microsoft.com/office/powerpoint/2010/main" val="39787697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D965DEF0-916B-43BE-BEEE-54179AA4BE43}" type="slidenum">
              <a:rPr lang="en-US" altLang="el-GR"/>
              <a:pPr>
                <a:defRPr/>
              </a:pPr>
              <a:t>‹#›</a:t>
            </a:fld>
            <a:endParaRPr lang="en-US" altLang="el-GR"/>
          </a:p>
        </p:txBody>
      </p:sp>
    </p:spTree>
    <p:extLst>
      <p:ext uri="{BB962C8B-B14F-4D97-AF65-F5344CB8AC3E}">
        <p14:creationId xmlns:p14="http://schemas.microsoft.com/office/powerpoint/2010/main" val="1727361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3DD63A54-CCB1-4907-8F97-679AA55C6781}" type="slidenum">
              <a:rPr lang="en-US" altLang="el-GR"/>
              <a:pPr>
                <a:defRPr/>
              </a:pPr>
              <a:t>‹#›</a:t>
            </a:fld>
            <a:endParaRPr lang="en-US" altLang="el-GR"/>
          </a:p>
        </p:txBody>
      </p:sp>
    </p:spTree>
    <p:extLst>
      <p:ext uri="{BB962C8B-B14F-4D97-AF65-F5344CB8AC3E}">
        <p14:creationId xmlns:p14="http://schemas.microsoft.com/office/powerpoint/2010/main" val="46296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8579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B7CD5794-7200-4A0A-BC17-3073A5E7BE74}" type="slidenum">
              <a:rPr lang="en-US" altLang="el-GR"/>
              <a:pPr>
                <a:defRPr/>
              </a:pPr>
              <a:t>‹#›</a:t>
            </a:fld>
            <a:endParaRPr lang="en-US" altLang="el-GR"/>
          </a:p>
        </p:txBody>
      </p:sp>
    </p:spTree>
    <p:extLst>
      <p:ext uri="{BB962C8B-B14F-4D97-AF65-F5344CB8AC3E}">
        <p14:creationId xmlns:p14="http://schemas.microsoft.com/office/powerpoint/2010/main" val="37570416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6E78D641-3059-4337-8F1E-797420E5ED45}" type="slidenum">
              <a:rPr lang="en-US" altLang="el-GR"/>
              <a:pPr>
                <a:defRPr/>
              </a:pPr>
              <a:t>‹#›</a:t>
            </a:fld>
            <a:endParaRPr lang="en-US" altLang="el-GR"/>
          </a:p>
        </p:txBody>
      </p:sp>
    </p:spTree>
    <p:extLst>
      <p:ext uri="{BB962C8B-B14F-4D97-AF65-F5344CB8AC3E}">
        <p14:creationId xmlns:p14="http://schemas.microsoft.com/office/powerpoint/2010/main" val="1259937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7B4E8B6F-EDD7-4003-9EE1-FCE20E9F4FAD}" type="slidenum">
              <a:rPr lang="en-US" altLang="el-GR"/>
              <a:pPr>
                <a:defRPr/>
              </a:pPr>
              <a:t>‹#›</a:t>
            </a:fld>
            <a:endParaRPr lang="en-US" altLang="el-GR"/>
          </a:p>
        </p:txBody>
      </p:sp>
    </p:spTree>
    <p:extLst>
      <p:ext uri="{BB962C8B-B14F-4D97-AF65-F5344CB8AC3E}">
        <p14:creationId xmlns:p14="http://schemas.microsoft.com/office/powerpoint/2010/main" val="9242757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69D969E9-731B-4B1A-8F14-5981E1F7F8D7}" type="slidenum">
              <a:rPr lang="en-US" altLang="el-GR"/>
              <a:pPr>
                <a:defRPr/>
              </a:pPr>
              <a:t>‹#›</a:t>
            </a:fld>
            <a:endParaRPr lang="en-US" altLang="el-GR"/>
          </a:p>
        </p:txBody>
      </p:sp>
    </p:spTree>
    <p:extLst>
      <p:ext uri="{BB962C8B-B14F-4D97-AF65-F5344CB8AC3E}">
        <p14:creationId xmlns:p14="http://schemas.microsoft.com/office/powerpoint/2010/main" val="202129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53840774-7224-493D-80C6-3C23D1506CAC}" type="slidenum">
              <a:rPr lang="en-US" altLang="el-GR"/>
              <a:pPr>
                <a:defRPr/>
              </a:pPr>
              <a:t>‹#›</a:t>
            </a:fld>
            <a:endParaRPr lang="en-US" altLang="el-GR"/>
          </a:p>
        </p:txBody>
      </p:sp>
    </p:spTree>
    <p:extLst>
      <p:ext uri="{BB962C8B-B14F-4D97-AF65-F5344CB8AC3E}">
        <p14:creationId xmlns:p14="http://schemas.microsoft.com/office/powerpoint/2010/main" val="3077183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DC95BA24-1951-4156-89C9-52B3A5302C15}" type="slidenum">
              <a:rPr lang="en-US" altLang="el-GR"/>
              <a:pPr>
                <a:defRPr/>
              </a:pPr>
              <a:t>‹#›</a:t>
            </a:fld>
            <a:endParaRPr lang="en-US" altLang="el-GR"/>
          </a:p>
        </p:txBody>
      </p:sp>
    </p:spTree>
    <p:extLst>
      <p:ext uri="{BB962C8B-B14F-4D97-AF65-F5344CB8AC3E}">
        <p14:creationId xmlns:p14="http://schemas.microsoft.com/office/powerpoint/2010/main" val="39709127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7C20739B-B960-4F3E-8A7D-B8D518F09D68}" type="slidenum">
              <a:rPr lang="en-US" altLang="el-GR"/>
              <a:pPr>
                <a:defRPr/>
              </a:pPr>
              <a:t>‹#›</a:t>
            </a:fld>
            <a:endParaRPr lang="en-US" altLang="el-GR"/>
          </a:p>
        </p:txBody>
      </p:sp>
    </p:spTree>
    <p:extLst>
      <p:ext uri="{BB962C8B-B14F-4D97-AF65-F5344CB8AC3E}">
        <p14:creationId xmlns:p14="http://schemas.microsoft.com/office/powerpoint/2010/main" val="23332643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B1C4A769-EE55-455F-85D3-939B2D6B9D37}" type="slidenum">
              <a:rPr lang="en-US" altLang="el-GR"/>
              <a:pPr>
                <a:defRPr/>
              </a:pPr>
              <a:t>‹#›</a:t>
            </a:fld>
            <a:endParaRPr lang="en-US" altLang="el-GR"/>
          </a:p>
        </p:txBody>
      </p:sp>
    </p:spTree>
    <p:extLst>
      <p:ext uri="{BB962C8B-B14F-4D97-AF65-F5344CB8AC3E}">
        <p14:creationId xmlns:p14="http://schemas.microsoft.com/office/powerpoint/2010/main" val="3051901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953AD18F-CEA4-4A8C-B948-51ADFF1B7A76}" type="slidenum">
              <a:rPr lang="en-US" altLang="el-GR"/>
              <a:pPr>
                <a:defRPr/>
              </a:pPr>
              <a:t>‹#›</a:t>
            </a:fld>
            <a:endParaRPr lang="en-US" altLang="el-GR"/>
          </a:p>
        </p:txBody>
      </p:sp>
    </p:spTree>
    <p:extLst>
      <p:ext uri="{BB962C8B-B14F-4D97-AF65-F5344CB8AC3E}">
        <p14:creationId xmlns:p14="http://schemas.microsoft.com/office/powerpoint/2010/main" val="11401950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9736BBAE-8370-4D9D-A8D9-5BBCA946603C}" type="slidenum">
              <a:rPr lang="en-US" altLang="el-GR"/>
              <a:pPr>
                <a:defRPr/>
              </a:pPr>
              <a:t>‹#›</a:t>
            </a:fld>
            <a:endParaRPr lang="en-US" altLang="el-GR"/>
          </a:p>
        </p:txBody>
      </p:sp>
    </p:spTree>
    <p:extLst>
      <p:ext uri="{BB962C8B-B14F-4D97-AF65-F5344CB8AC3E}">
        <p14:creationId xmlns:p14="http://schemas.microsoft.com/office/powerpoint/2010/main" val="152475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extLst>
      <p:ext uri="{BB962C8B-B14F-4D97-AF65-F5344CB8AC3E}">
        <p14:creationId xmlns:p14="http://schemas.microsoft.com/office/powerpoint/2010/main" val="34860076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8D58C769-52A4-478F-8D28-DDA9D3093A1C}" type="slidenum">
              <a:rPr lang="en-US" altLang="el-GR"/>
              <a:pPr>
                <a:defRPr/>
              </a:pPr>
              <a:t>‹#›</a:t>
            </a:fld>
            <a:endParaRPr lang="en-US" altLang="el-GR"/>
          </a:p>
        </p:txBody>
      </p:sp>
    </p:spTree>
    <p:extLst>
      <p:ext uri="{BB962C8B-B14F-4D97-AF65-F5344CB8AC3E}">
        <p14:creationId xmlns:p14="http://schemas.microsoft.com/office/powerpoint/2010/main" val="42560546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3AEA7162-E001-425F-AE71-4AA01ABC5C9B}" type="slidenum">
              <a:rPr lang="en-US" altLang="el-GR"/>
              <a:pPr>
                <a:defRPr/>
              </a:pPr>
              <a:t>‹#›</a:t>
            </a:fld>
            <a:endParaRPr lang="en-US" altLang="el-GR"/>
          </a:p>
        </p:txBody>
      </p:sp>
    </p:spTree>
    <p:extLst>
      <p:ext uri="{BB962C8B-B14F-4D97-AF65-F5344CB8AC3E}">
        <p14:creationId xmlns:p14="http://schemas.microsoft.com/office/powerpoint/2010/main" val="27755356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AFFCD436-83AB-4CEF-82EC-13759B47B2EF}" type="slidenum">
              <a:rPr lang="en-US" altLang="el-GR"/>
              <a:pPr>
                <a:defRPr/>
              </a:pPr>
              <a:t>‹#›</a:t>
            </a:fld>
            <a:endParaRPr lang="en-US" altLang="el-GR"/>
          </a:p>
        </p:txBody>
      </p:sp>
    </p:spTree>
    <p:extLst>
      <p:ext uri="{BB962C8B-B14F-4D97-AF65-F5344CB8AC3E}">
        <p14:creationId xmlns:p14="http://schemas.microsoft.com/office/powerpoint/2010/main" val="1881855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383716C1-5AEB-41C5-878A-CB0E2774F437}" type="slidenum">
              <a:rPr lang="en-US" altLang="el-GR"/>
              <a:pPr>
                <a:defRPr/>
              </a:pPr>
              <a:t>‹#›</a:t>
            </a:fld>
            <a:endParaRPr lang="en-US" altLang="el-GR"/>
          </a:p>
        </p:txBody>
      </p:sp>
    </p:spTree>
    <p:extLst>
      <p:ext uri="{BB962C8B-B14F-4D97-AF65-F5344CB8AC3E}">
        <p14:creationId xmlns:p14="http://schemas.microsoft.com/office/powerpoint/2010/main" val="2830015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A10D70CD-0EE1-42C5-B2EA-9F14906597E8}" type="slidenum">
              <a:rPr lang="en-US" altLang="el-GR"/>
              <a:pPr>
                <a:defRPr/>
              </a:pPr>
              <a:t>‹#›</a:t>
            </a:fld>
            <a:endParaRPr lang="en-US" altLang="el-GR"/>
          </a:p>
        </p:txBody>
      </p:sp>
    </p:spTree>
    <p:extLst>
      <p:ext uri="{BB962C8B-B14F-4D97-AF65-F5344CB8AC3E}">
        <p14:creationId xmlns:p14="http://schemas.microsoft.com/office/powerpoint/2010/main" val="33571180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3DB56BF0-ED16-4E0E-BEE5-25495F8AED2D}" type="slidenum">
              <a:rPr lang="en-US" altLang="el-GR"/>
              <a:pPr>
                <a:defRPr/>
              </a:pPr>
              <a:t>‹#›</a:t>
            </a:fld>
            <a:endParaRPr lang="en-US" altLang="el-GR"/>
          </a:p>
        </p:txBody>
      </p:sp>
    </p:spTree>
    <p:extLst>
      <p:ext uri="{BB962C8B-B14F-4D97-AF65-F5344CB8AC3E}">
        <p14:creationId xmlns:p14="http://schemas.microsoft.com/office/powerpoint/2010/main" val="30715771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F201C274-933E-4AD5-8990-C1BFB749EA2A}" type="slidenum">
              <a:rPr lang="en-US" altLang="el-GR"/>
              <a:pPr>
                <a:defRPr/>
              </a:pPr>
              <a:t>‹#›</a:t>
            </a:fld>
            <a:endParaRPr lang="en-US" altLang="el-GR"/>
          </a:p>
        </p:txBody>
      </p:sp>
    </p:spTree>
    <p:extLst>
      <p:ext uri="{BB962C8B-B14F-4D97-AF65-F5344CB8AC3E}">
        <p14:creationId xmlns:p14="http://schemas.microsoft.com/office/powerpoint/2010/main" val="22652427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B9738981-4FE7-4FF6-A565-BF21143A3A76}" type="slidenum">
              <a:rPr lang="en-US" altLang="el-GR"/>
              <a:pPr>
                <a:defRPr/>
              </a:pPr>
              <a:t>‹#›</a:t>
            </a:fld>
            <a:endParaRPr lang="en-US" altLang="el-GR"/>
          </a:p>
        </p:txBody>
      </p:sp>
    </p:spTree>
    <p:extLst>
      <p:ext uri="{BB962C8B-B14F-4D97-AF65-F5344CB8AC3E}">
        <p14:creationId xmlns:p14="http://schemas.microsoft.com/office/powerpoint/2010/main" val="33734981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2C21132A-DD7E-4E47-B15F-809BFAF3D80B}" type="slidenum">
              <a:rPr lang="en-US" altLang="el-GR"/>
              <a:pPr>
                <a:defRPr/>
              </a:pPr>
              <a:t>‹#›</a:t>
            </a:fld>
            <a:endParaRPr lang="en-US" altLang="el-GR"/>
          </a:p>
        </p:txBody>
      </p:sp>
    </p:spTree>
    <p:extLst>
      <p:ext uri="{BB962C8B-B14F-4D97-AF65-F5344CB8AC3E}">
        <p14:creationId xmlns:p14="http://schemas.microsoft.com/office/powerpoint/2010/main" val="24950166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67602FD2-C4B0-47F9-8720-47597DB3CA20}" type="slidenum">
              <a:rPr lang="en-US" altLang="el-GR"/>
              <a:pPr>
                <a:defRPr/>
              </a:pPr>
              <a:t>‹#›</a:t>
            </a:fld>
            <a:endParaRPr lang="en-US" altLang="el-GR"/>
          </a:p>
        </p:txBody>
      </p:sp>
    </p:spTree>
    <p:extLst>
      <p:ext uri="{BB962C8B-B14F-4D97-AF65-F5344CB8AC3E}">
        <p14:creationId xmlns:p14="http://schemas.microsoft.com/office/powerpoint/2010/main" val="154948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extLst>
      <p:ext uri="{BB962C8B-B14F-4D97-AF65-F5344CB8AC3E}">
        <p14:creationId xmlns:p14="http://schemas.microsoft.com/office/powerpoint/2010/main" val="4806984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B3356AC0-5FBE-4598-91DD-FC4B490FAD6E}" type="slidenum">
              <a:rPr lang="en-US" altLang="el-GR"/>
              <a:pPr>
                <a:defRPr/>
              </a:pPr>
              <a:t>‹#›</a:t>
            </a:fld>
            <a:endParaRPr lang="en-US" altLang="el-GR"/>
          </a:p>
        </p:txBody>
      </p:sp>
    </p:spTree>
    <p:extLst>
      <p:ext uri="{BB962C8B-B14F-4D97-AF65-F5344CB8AC3E}">
        <p14:creationId xmlns:p14="http://schemas.microsoft.com/office/powerpoint/2010/main" val="588402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02D42316-4166-49D5-A01A-9B6B8C0AF14F}" type="slidenum">
              <a:rPr lang="en-US" altLang="el-GR"/>
              <a:pPr>
                <a:defRPr/>
              </a:pPr>
              <a:t>‹#›</a:t>
            </a:fld>
            <a:endParaRPr lang="en-US" altLang="el-GR"/>
          </a:p>
        </p:txBody>
      </p:sp>
    </p:spTree>
    <p:extLst>
      <p:ext uri="{BB962C8B-B14F-4D97-AF65-F5344CB8AC3E}">
        <p14:creationId xmlns:p14="http://schemas.microsoft.com/office/powerpoint/2010/main" val="38000795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052513"/>
            <a:ext cx="4037013"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6613" y="1052513"/>
            <a:ext cx="4038600" cy="5254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48091444-38E5-44B8-BCAE-FE3C5C9FEE0D}" type="slidenum">
              <a:rPr lang="en-US" altLang="el-GR"/>
              <a:pPr>
                <a:defRPr/>
              </a:pPr>
              <a:t>‹#›</a:t>
            </a:fld>
            <a:endParaRPr lang="en-US" altLang="el-GR"/>
          </a:p>
        </p:txBody>
      </p:sp>
    </p:spTree>
    <p:extLst>
      <p:ext uri="{BB962C8B-B14F-4D97-AF65-F5344CB8AC3E}">
        <p14:creationId xmlns:p14="http://schemas.microsoft.com/office/powerpoint/2010/main" val="15720599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idx="10"/>
          </p:nvPr>
        </p:nvSpPr>
        <p:spPr>
          <a:ln/>
        </p:spPr>
        <p:txBody>
          <a:bodyPr/>
          <a:lstStyle>
            <a:lvl1pPr>
              <a:defRPr/>
            </a:lvl1pPr>
          </a:lstStyle>
          <a:p>
            <a:pPr>
              <a:defRPr/>
            </a:pPr>
            <a:endParaRPr lang="en-US" altLang="el-GR"/>
          </a:p>
        </p:txBody>
      </p:sp>
      <p:sp>
        <p:nvSpPr>
          <p:cNvPr id="8" name="Rectangle 6"/>
          <p:cNvSpPr>
            <a:spLocks noGrp="1" noChangeArrowheads="1"/>
          </p:cNvSpPr>
          <p:nvPr>
            <p:ph type="sldNum" idx="11"/>
          </p:nvPr>
        </p:nvSpPr>
        <p:spPr>
          <a:ln/>
        </p:spPr>
        <p:txBody>
          <a:bodyPr/>
          <a:lstStyle>
            <a:lvl1pPr>
              <a:defRPr/>
            </a:lvl1pPr>
          </a:lstStyle>
          <a:p>
            <a:pPr>
              <a:defRPr/>
            </a:pPr>
            <a:fld id="{9FFEF8B7-61E4-47EC-B952-BF5AE4A8460C}" type="slidenum">
              <a:rPr lang="en-US" altLang="el-GR"/>
              <a:pPr>
                <a:defRPr/>
              </a:pPr>
              <a:t>‹#›</a:t>
            </a:fld>
            <a:endParaRPr lang="en-US" altLang="el-GR"/>
          </a:p>
        </p:txBody>
      </p:sp>
    </p:spTree>
    <p:extLst>
      <p:ext uri="{BB962C8B-B14F-4D97-AF65-F5344CB8AC3E}">
        <p14:creationId xmlns:p14="http://schemas.microsoft.com/office/powerpoint/2010/main" val="14996433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idx="10"/>
          </p:nvPr>
        </p:nvSpPr>
        <p:spPr>
          <a:ln/>
        </p:spPr>
        <p:txBody>
          <a:bodyPr/>
          <a:lstStyle>
            <a:lvl1pPr>
              <a:defRPr/>
            </a:lvl1pPr>
          </a:lstStyle>
          <a:p>
            <a:pPr>
              <a:defRPr/>
            </a:pPr>
            <a:endParaRPr lang="en-US" altLang="el-GR"/>
          </a:p>
        </p:txBody>
      </p:sp>
      <p:sp>
        <p:nvSpPr>
          <p:cNvPr id="4" name="Rectangle 6"/>
          <p:cNvSpPr>
            <a:spLocks noGrp="1" noChangeArrowheads="1"/>
          </p:cNvSpPr>
          <p:nvPr>
            <p:ph type="sldNum" idx="11"/>
          </p:nvPr>
        </p:nvSpPr>
        <p:spPr>
          <a:ln/>
        </p:spPr>
        <p:txBody>
          <a:bodyPr/>
          <a:lstStyle>
            <a:lvl1pPr>
              <a:defRPr/>
            </a:lvl1pPr>
          </a:lstStyle>
          <a:p>
            <a:pPr>
              <a:defRPr/>
            </a:pPr>
            <a:fld id="{8CCC171A-BBAA-4825-9B2C-B1F695E583D9}" type="slidenum">
              <a:rPr lang="en-US" altLang="el-GR"/>
              <a:pPr>
                <a:defRPr/>
              </a:pPr>
              <a:t>‹#›</a:t>
            </a:fld>
            <a:endParaRPr lang="en-US" altLang="el-GR"/>
          </a:p>
        </p:txBody>
      </p:sp>
    </p:spTree>
    <p:extLst>
      <p:ext uri="{BB962C8B-B14F-4D97-AF65-F5344CB8AC3E}">
        <p14:creationId xmlns:p14="http://schemas.microsoft.com/office/powerpoint/2010/main" val="40085125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l-GR"/>
          </a:p>
        </p:txBody>
      </p:sp>
      <p:sp>
        <p:nvSpPr>
          <p:cNvPr id="3" name="Rectangle 6"/>
          <p:cNvSpPr>
            <a:spLocks noGrp="1" noChangeArrowheads="1"/>
          </p:cNvSpPr>
          <p:nvPr>
            <p:ph type="sldNum" idx="11"/>
          </p:nvPr>
        </p:nvSpPr>
        <p:spPr>
          <a:ln/>
        </p:spPr>
        <p:txBody>
          <a:bodyPr/>
          <a:lstStyle>
            <a:lvl1pPr>
              <a:defRPr/>
            </a:lvl1pPr>
          </a:lstStyle>
          <a:p>
            <a:pPr>
              <a:defRPr/>
            </a:pPr>
            <a:fld id="{BA8EDAD0-D334-4681-8009-ED61C534B8E6}" type="slidenum">
              <a:rPr lang="en-US" altLang="el-GR"/>
              <a:pPr>
                <a:defRPr/>
              </a:pPr>
              <a:t>‹#›</a:t>
            </a:fld>
            <a:endParaRPr lang="en-US" altLang="el-GR"/>
          </a:p>
        </p:txBody>
      </p:sp>
    </p:spTree>
    <p:extLst>
      <p:ext uri="{BB962C8B-B14F-4D97-AF65-F5344CB8AC3E}">
        <p14:creationId xmlns:p14="http://schemas.microsoft.com/office/powerpoint/2010/main" val="16490428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E468B25F-BAB9-42B7-8147-5BE3737FE0EC}" type="slidenum">
              <a:rPr lang="en-US" altLang="el-GR"/>
              <a:pPr>
                <a:defRPr/>
              </a:pPr>
              <a:t>‹#›</a:t>
            </a:fld>
            <a:endParaRPr lang="en-US" altLang="el-GR"/>
          </a:p>
        </p:txBody>
      </p:sp>
    </p:spTree>
    <p:extLst>
      <p:ext uri="{BB962C8B-B14F-4D97-AF65-F5344CB8AC3E}">
        <p14:creationId xmlns:p14="http://schemas.microsoft.com/office/powerpoint/2010/main" val="40469350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idx="10"/>
          </p:nvPr>
        </p:nvSpPr>
        <p:spPr>
          <a:ln/>
        </p:spPr>
        <p:txBody>
          <a:bodyPr/>
          <a:lstStyle>
            <a:lvl1pPr>
              <a:defRPr/>
            </a:lvl1pPr>
          </a:lstStyle>
          <a:p>
            <a:pPr>
              <a:defRPr/>
            </a:pPr>
            <a:endParaRPr lang="en-US" altLang="el-GR"/>
          </a:p>
        </p:txBody>
      </p:sp>
      <p:sp>
        <p:nvSpPr>
          <p:cNvPr id="6" name="Rectangle 6"/>
          <p:cNvSpPr>
            <a:spLocks noGrp="1" noChangeArrowheads="1"/>
          </p:cNvSpPr>
          <p:nvPr>
            <p:ph type="sldNum" idx="11"/>
          </p:nvPr>
        </p:nvSpPr>
        <p:spPr>
          <a:ln/>
        </p:spPr>
        <p:txBody>
          <a:bodyPr/>
          <a:lstStyle>
            <a:lvl1pPr>
              <a:defRPr/>
            </a:lvl1pPr>
          </a:lstStyle>
          <a:p>
            <a:pPr>
              <a:defRPr/>
            </a:pPr>
            <a:fld id="{997087A6-1FB3-4371-A908-194A0A883A17}" type="slidenum">
              <a:rPr lang="en-US" altLang="el-GR"/>
              <a:pPr>
                <a:defRPr/>
              </a:pPr>
              <a:t>‹#›</a:t>
            </a:fld>
            <a:endParaRPr lang="en-US" altLang="el-GR"/>
          </a:p>
        </p:txBody>
      </p:sp>
    </p:spTree>
    <p:extLst>
      <p:ext uri="{BB962C8B-B14F-4D97-AF65-F5344CB8AC3E}">
        <p14:creationId xmlns:p14="http://schemas.microsoft.com/office/powerpoint/2010/main" val="25276220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47680562-245F-4F6C-B28D-88C1AE8B1E05}" type="slidenum">
              <a:rPr lang="en-US" altLang="el-GR"/>
              <a:pPr>
                <a:defRPr/>
              </a:pPr>
              <a:t>‹#›</a:t>
            </a:fld>
            <a:endParaRPr lang="en-US" altLang="el-GR"/>
          </a:p>
        </p:txBody>
      </p:sp>
    </p:spTree>
    <p:extLst>
      <p:ext uri="{BB962C8B-B14F-4D97-AF65-F5344CB8AC3E}">
        <p14:creationId xmlns:p14="http://schemas.microsoft.com/office/powerpoint/2010/main" val="36749508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5813" cy="60325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60325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idx="10"/>
          </p:nvPr>
        </p:nvSpPr>
        <p:spPr>
          <a:ln/>
        </p:spPr>
        <p:txBody>
          <a:bodyPr/>
          <a:lstStyle>
            <a:lvl1pPr>
              <a:defRPr/>
            </a:lvl1pPr>
          </a:lstStyle>
          <a:p>
            <a:pPr>
              <a:defRPr/>
            </a:pPr>
            <a:endParaRPr lang="en-US" altLang="el-GR"/>
          </a:p>
        </p:txBody>
      </p:sp>
      <p:sp>
        <p:nvSpPr>
          <p:cNvPr id="5" name="Rectangle 6"/>
          <p:cNvSpPr>
            <a:spLocks noGrp="1" noChangeArrowheads="1"/>
          </p:cNvSpPr>
          <p:nvPr>
            <p:ph type="sldNum" idx="11"/>
          </p:nvPr>
        </p:nvSpPr>
        <p:spPr>
          <a:ln/>
        </p:spPr>
        <p:txBody>
          <a:bodyPr/>
          <a:lstStyle>
            <a:lvl1pPr>
              <a:defRPr/>
            </a:lvl1pPr>
          </a:lstStyle>
          <a:p>
            <a:pPr>
              <a:defRPr/>
            </a:pPr>
            <a:fld id="{8CB2389E-77CF-407E-8EDD-2D6561EB7B32}" type="slidenum">
              <a:rPr lang="en-US" altLang="el-GR"/>
              <a:pPr>
                <a:defRPr/>
              </a:pPr>
              <a:t>‹#›</a:t>
            </a:fld>
            <a:endParaRPr lang="en-US" altLang="el-GR"/>
          </a:p>
        </p:txBody>
      </p:sp>
    </p:spTree>
    <p:extLst>
      <p:ext uri="{BB962C8B-B14F-4D97-AF65-F5344CB8AC3E}">
        <p14:creationId xmlns:p14="http://schemas.microsoft.com/office/powerpoint/2010/main" val="12198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1027" name="Rectangle 2"/>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1028" name="Line 3"/>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10243"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10244"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10246"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2F453E8F-5D08-422D-AFA1-ABD17FD3E73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11267"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11268"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11270"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6096688E-ABF9-4E02-B02F-578B623F048E}"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12291"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12292"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12294"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570045AA-8A89-412C-AFC6-2EF197FBA2B4}"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2051"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2052"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2054"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2BBFA8A5-C8E7-4001-ACC5-DC0191D096D2}"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075"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3076"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3078"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A69CA71B-1B0B-4BD2-9746-9985BEAFD2C1}"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4099"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4100"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4102"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E5C65CC5-BF6E-41AC-8BC7-E252DE586C7F}"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123"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5124"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5126"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934AD06F-67BD-45A9-9FB8-F8E827A9A406}"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6147"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6148"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6150"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4DF458C7-FC54-4F0D-AB99-24B305CADCEA}"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7171"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7172"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7174"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F38482FA-B5EE-4C9B-B195-81DB3B81B137}"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8195"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8196"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8198"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BC43BC87-A19E-4728-8D11-DD26CAFA735E}"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Line 1"/>
          <p:cNvSpPr>
            <a:spLocks noChangeShapeType="1"/>
          </p:cNvSpPr>
          <p:nvPr/>
        </p:nvSpPr>
        <p:spPr bwMode="auto">
          <a:xfrm>
            <a:off x="468313" y="908050"/>
            <a:ext cx="8207375" cy="1588"/>
          </a:xfrm>
          <a:prstGeom prst="line">
            <a:avLst/>
          </a:prstGeom>
          <a:noFill/>
          <a:ln w="31680">
            <a:solidFill>
              <a:srgbClr val="DC901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9219" name="Rectangle 2"/>
          <p:cNvSpPr>
            <a:spLocks noGrp="1" noChangeArrowheads="1"/>
          </p:cNvSpPr>
          <p:nvPr>
            <p:ph type="title"/>
          </p:nvPr>
        </p:nvSpPr>
        <p:spPr bwMode="auto">
          <a:xfrm>
            <a:off x="457200" y="274638"/>
            <a:ext cx="822801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smtClean="0"/>
              <a:t>Click to edit the title text format</a:t>
            </a:r>
          </a:p>
        </p:txBody>
      </p:sp>
      <p:sp>
        <p:nvSpPr>
          <p:cNvPr id="9220" name="Rectangle 3"/>
          <p:cNvSpPr>
            <a:spLocks noGrp="1" noChangeArrowheads="1"/>
          </p:cNvSpPr>
          <p:nvPr>
            <p:ph type="body" idx="1"/>
          </p:nvPr>
        </p:nvSpPr>
        <p:spPr bwMode="auto">
          <a:xfrm>
            <a:off x="457200" y="1052513"/>
            <a:ext cx="8228013" cy="525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p:txBody>
      </p:sp>
      <p:sp>
        <p:nvSpPr>
          <p:cNvPr id="2" name="Rectangle 4"/>
          <p:cNvSpPr>
            <a:spLocks noGrp="1" noChangeArrowheads="1"/>
          </p:cNvSpPr>
          <p:nvPr>
            <p:ph type="dt"/>
          </p:nvPr>
        </p:nvSpPr>
        <p:spPr bwMode="auto">
          <a:xfrm>
            <a:off x="457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endParaRPr lang="en-US" altLang="el-GR"/>
          </a:p>
        </p:txBody>
      </p:sp>
      <p:sp>
        <p:nvSpPr>
          <p:cNvPr id="9222" name="Text Box 5"/>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3" name="Rectangle 6"/>
          <p:cNvSpPr>
            <a:spLocks noGrp="1" noChangeArrowheads="1"/>
          </p:cNvSpPr>
          <p:nvPr>
            <p:ph type="sldNum"/>
          </p:nvPr>
        </p:nvSpPr>
        <p:spPr bwMode="auto">
          <a:xfrm>
            <a:off x="6553200" y="6356350"/>
            <a:ext cx="213201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2400">
                <a:solidFill>
                  <a:srgbClr val="000000"/>
                </a:solidFill>
                <a:latin typeface="+mn-lt"/>
                <a:ea typeface="+mn-ea"/>
                <a:cs typeface="Arial" panose="020B0604020202020204" pitchFamily="34" charset="0"/>
              </a:defRPr>
            </a:lvl1pPr>
          </a:lstStyle>
          <a:p>
            <a:pPr>
              <a:defRPr/>
            </a:pPr>
            <a:fld id="{CCA5463E-5378-43B2-8597-D72494F504F4}"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el-GR" altLang="el-GR" sz="3600"/>
              <a:t>Φυσική Αρχιτεκτονική Λογισμικού</a:t>
            </a:r>
          </a:p>
        </p:txBody>
      </p:sp>
      <p:sp>
        <p:nvSpPr>
          <p:cNvPr id="14339" name="Text Box 2"/>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lgn="ctr" eaLnBrk="1" hangingPunct="1">
              <a:buClrTx/>
              <a:buFontTx/>
              <a:buNone/>
            </a:pPr>
            <a:endParaRPr lang="el-GR" altLang="el-GR">
              <a:solidFill>
                <a:srgbClr val="898989"/>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αρχιτεκτονικοί παράγοντες</a:t>
            </a:r>
          </a:p>
        </p:txBody>
      </p:sp>
      <p:sp>
        <p:nvSpPr>
          <p:cNvPr id="26627"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marL="741363" indent="-284163">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Ο πελάτης θα πρέπει:</a:t>
            </a:r>
          </a:p>
          <a:p>
            <a:pPr lvl="1" eaLnBrk="1" hangingPunct="1">
              <a:buFont typeface="Arial" panose="020B0604020202020204" pitchFamily="34" charset="0"/>
              <a:buChar char="–"/>
            </a:pPr>
            <a:r>
              <a:rPr lang="el-GR" altLang="el-GR"/>
              <a:t>να είναι σε θέση να εντοπίσει το διακομιστή.</a:t>
            </a:r>
          </a:p>
          <a:p>
            <a:pPr lvl="1" eaLnBrk="1" hangingPunct="1">
              <a:buFont typeface="Arial" panose="020B0604020202020204" pitchFamily="34" charset="0"/>
              <a:buChar char="–"/>
            </a:pPr>
            <a:r>
              <a:rPr lang="el-GR" altLang="el-GR"/>
              <a:t>να γνωρίζει τη «γλώσσα» επικοινωνίας με το διακομιστή (πρωτόκολλο επικοινωνίας).</a:t>
            </a:r>
          </a:p>
          <a:p>
            <a:pPr eaLnBrk="1" hangingPunct="1">
              <a:buFont typeface="Arial" panose="020B0604020202020204" pitchFamily="34" charset="0"/>
              <a:buChar char="•"/>
            </a:pPr>
            <a:r>
              <a:rPr lang="el-GR" altLang="el-GR"/>
              <a:t>Ο διακομιστής θα πρέπει να έχει </a:t>
            </a:r>
          </a:p>
          <a:p>
            <a:pPr lvl="1" eaLnBrk="1" hangingPunct="1">
              <a:buFont typeface="Arial" panose="020B0604020202020204" pitchFamily="34" charset="0"/>
              <a:buChar char="–"/>
            </a:pPr>
            <a:r>
              <a:rPr lang="el-GR" altLang="el-GR"/>
              <a:t>υψηλή διαθεσιμότητα.</a:t>
            </a:r>
          </a:p>
          <a:p>
            <a:pPr lvl="1" eaLnBrk="1" hangingPunct="1">
              <a:buFont typeface="Arial" panose="020B0604020202020204" pitchFamily="34" charset="0"/>
              <a:buChar char="–"/>
            </a:pPr>
            <a:r>
              <a:rPr lang="el-GR" altLang="el-GR"/>
              <a:t>υψηλές επιδόσεις.</a:t>
            </a:r>
          </a:p>
          <a:p>
            <a:pPr lvl="1" eaLnBrk="1" hangingPunct="1">
              <a:buFont typeface="Arial" panose="020B0604020202020204" pitchFamily="34" charset="0"/>
              <a:buChar char="–"/>
            </a:pPr>
            <a:r>
              <a:rPr lang="el-GR" altLang="el-GR"/>
              <a:t>υψηλού βαθμού κλιμακωσιμότητα (</a:t>
            </a:r>
            <a:r>
              <a:rPr lang="en-US" altLang="el-GR"/>
              <a:t>scalability)</a:t>
            </a:r>
            <a:r>
              <a:rPr lang="el-GR" altLang="el-GR"/>
              <a:t>.</a:t>
            </a:r>
          </a:p>
          <a:p>
            <a:pPr eaLnBrk="1" hangingPunct="1">
              <a:buFont typeface="Arial" panose="020B0604020202020204" pitchFamily="34" charset="0"/>
              <a:buNone/>
            </a:pPr>
            <a:endParaRPr lang="en-US"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n-US" altLang="el-GR" sz="3000"/>
              <a:t>Browsers – Web Servers</a:t>
            </a:r>
          </a:p>
        </p:txBody>
      </p:sp>
      <p:sp>
        <p:nvSpPr>
          <p:cNvPr id="28675" name="Text Box 2"/>
          <p:cNvSpPr txBox="1">
            <a:spLocks noChangeArrowheads="1"/>
          </p:cNvSpPr>
          <p:nvPr/>
        </p:nvSpPr>
        <p:spPr bwMode="auto">
          <a:xfrm>
            <a:off x="457200" y="2997200"/>
            <a:ext cx="8229600" cy="331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Ο </a:t>
            </a:r>
            <a:r>
              <a:rPr lang="en-US" altLang="el-GR"/>
              <a:t>browser </a:t>
            </a:r>
            <a:r>
              <a:rPr lang="el-GR" altLang="el-GR"/>
              <a:t>διατυπώνει  κάποιο αίτημα  του </a:t>
            </a:r>
            <a:r>
              <a:rPr lang="en-US" altLang="el-GR"/>
              <a:t>HTTP </a:t>
            </a:r>
            <a:r>
              <a:rPr lang="el-GR" altLang="el-GR"/>
              <a:t>(πχ ανάγνωση ενός </a:t>
            </a:r>
            <a:r>
              <a:rPr lang="en-US" altLang="el-GR"/>
              <a:t>URL) </a:t>
            </a:r>
          </a:p>
          <a:p>
            <a:pPr eaLnBrk="1" hangingPunct="1">
              <a:buFont typeface="Arial" panose="020B0604020202020204" pitchFamily="34" charset="0"/>
              <a:buChar char="•"/>
            </a:pPr>
            <a:r>
              <a:rPr lang="el-GR" altLang="el-GR"/>
              <a:t>Ο </a:t>
            </a:r>
            <a:r>
              <a:rPr lang="en-US" altLang="el-GR"/>
              <a:t>web server </a:t>
            </a:r>
            <a:r>
              <a:rPr lang="el-GR" altLang="el-GR"/>
              <a:t>ανταποκρίνεται με μία </a:t>
            </a:r>
            <a:r>
              <a:rPr lang="en-US" altLang="el-GR"/>
              <a:t>HTML </a:t>
            </a:r>
            <a:r>
              <a:rPr lang="el-GR" altLang="el-GR"/>
              <a:t>σελίδα</a:t>
            </a:r>
          </a:p>
          <a:p>
            <a:pPr eaLnBrk="1" hangingPunct="1">
              <a:buFont typeface="Arial" panose="020B0604020202020204" pitchFamily="34" charset="0"/>
              <a:buChar char="•"/>
            </a:pPr>
            <a:r>
              <a:rPr lang="el-GR" altLang="el-GR"/>
              <a:t>Εντοπισμός διακομιστή (</a:t>
            </a:r>
            <a:r>
              <a:rPr lang="en-US" altLang="el-GR"/>
              <a:t>DNS, IP)</a:t>
            </a:r>
          </a:p>
          <a:p>
            <a:pPr eaLnBrk="1" hangingPunct="1">
              <a:buFont typeface="Arial" panose="020B0604020202020204" pitchFamily="34" charset="0"/>
              <a:buChar char="•"/>
            </a:pPr>
            <a:r>
              <a:rPr lang="el-GR" altLang="el-GR"/>
              <a:t>Πρωτόκολλο επικοινωνίας: </a:t>
            </a:r>
            <a:r>
              <a:rPr lang="en-US" altLang="el-GR"/>
              <a:t>HTTP</a:t>
            </a:r>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268413"/>
            <a:ext cx="6192837" cy="1139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κοινόχρηστο αποθετήριο</a:t>
            </a:r>
          </a:p>
        </p:txBody>
      </p:sp>
      <p:sp>
        <p:nvSpPr>
          <p:cNvPr id="30723" name="Text Box 2"/>
          <p:cNvSpPr txBox="1">
            <a:spLocks noChangeArrowheads="1"/>
          </p:cNvSpPr>
          <p:nvPr/>
        </p:nvSpPr>
        <p:spPr bwMode="auto">
          <a:xfrm>
            <a:off x="457200" y="4662488"/>
            <a:ext cx="8229600" cy="164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sz="2000"/>
              <a:t>Διαχωρισμός των συνιστωσών λογισμικού με γνώμονα τα δεδομένα.</a:t>
            </a:r>
          </a:p>
          <a:p>
            <a:pPr eaLnBrk="1" hangingPunct="1">
              <a:buFont typeface="Arial" panose="020B0604020202020204" pitchFamily="34" charset="0"/>
              <a:buChar char="•"/>
            </a:pPr>
            <a:r>
              <a:rPr lang="el-GR" altLang="el-GR" sz="2000"/>
              <a:t>Το κοινόχρηστο αποθετήριο τηρεί όλα τα (κοινόχρηστα) δεδομένα</a:t>
            </a:r>
          </a:p>
          <a:p>
            <a:pPr eaLnBrk="1" hangingPunct="1">
              <a:buFont typeface="Arial" panose="020B0604020202020204" pitchFamily="34" charset="0"/>
              <a:buChar char="•"/>
            </a:pPr>
            <a:r>
              <a:rPr lang="el-GR" altLang="el-GR" sz="2000"/>
              <a:t>Διαφορετικές συνιστώστες λογισμικού έχουν πρόσβαση σε αυτά τα δεδομένα.</a:t>
            </a:r>
          </a:p>
        </p:txBody>
      </p:sp>
      <p:pic>
        <p:nvPicPr>
          <p:cNvPr id="30724"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052513"/>
            <a:ext cx="5897562"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διάταξη πληροφοριακών συστημάτων</a:t>
            </a:r>
          </a:p>
        </p:txBody>
      </p:sp>
      <p:sp>
        <p:nvSpPr>
          <p:cNvPr id="32771" name="Text Box 2"/>
          <p:cNvSpPr txBox="1">
            <a:spLocks noChangeArrowheads="1"/>
          </p:cNvSpPr>
          <p:nvPr/>
        </p:nvSpPr>
        <p:spPr bwMode="auto">
          <a:xfrm>
            <a:off x="6011863" y="1125538"/>
            <a:ext cx="2674937"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sz="2000"/>
              <a:t>ΣΔΒΔ = Κοινόχρηστο Αποθετήριο + Πελάτης – Διακομιστής</a:t>
            </a:r>
          </a:p>
          <a:p>
            <a:pPr eaLnBrk="1" hangingPunct="1">
              <a:buFont typeface="Arial" panose="020B0604020202020204" pitchFamily="34" charset="0"/>
              <a:buChar char="•"/>
            </a:pPr>
            <a:r>
              <a:rPr lang="el-GR" altLang="el-GR" sz="2000"/>
              <a:t>Πελάτης: Εφαρμογές λογισμικού (τυπικά </a:t>
            </a:r>
            <a:r>
              <a:rPr lang="en-US" altLang="el-GR" sz="2000"/>
              <a:t>desktop </a:t>
            </a:r>
            <a:r>
              <a:rPr lang="el-GR" altLang="el-GR" sz="2000"/>
              <a:t>εφαρμογές)</a:t>
            </a:r>
          </a:p>
          <a:p>
            <a:pPr eaLnBrk="1" hangingPunct="1">
              <a:buFont typeface="Arial" panose="020B0604020202020204" pitchFamily="34" charset="0"/>
              <a:buChar char="•"/>
            </a:pPr>
            <a:r>
              <a:rPr lang="el-GR" altLang="el-GR" sz="2000"/>
              <a:t>Αιτήματα: Συναλλαγές (</a:t>
            </a:r>
            <a:r>
              <a:rPr lang="en-US" altLang="el-GR" sz="2000"/>
              <a:t>Transactions)</a:t>
            </a:r>
          </a:p>
          <a:p>
            <a:pPr eaLnBrk="1" hangingPunct="1">
              <a:buFont typeface="Arial" panose="020B0604020202020204" pitchFamily="34" charset="0"/>
              <a:buChar char="•"/>
            </a:pPr>
            <a:r>
              <a:rPr lang="el-GR" altLang="el-GR" sz="2000"/>
              <a:t>Πρωτόκολλο Επικοινωνίας: </a:t>
            </a:r>
            <a:r>
              <a:rPr lang="en-US" altLang="el-GR" sz="2000"/>
              <a:t>SQL</a:t>
            </a:r>
          </a:p>
          <a:p>
            <a:pPr eaLnBrk="1" hangingPunct="1">
              <a:buFont typeface="Arial" panose="020B0604020202020204" pitchFamily="34" charset="0"/>
              <a:buNone/>
            </a:pPr>
            <a:endParaRPr lang="en-US" altLang="el-GR" sz="2000"/>
          </a:p>
        </p:txBody>
      </p:sp>
      <p:pic>
        <p:nvPicPr>
          <p:cNvPr id="32772"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60438"/>
            <a:ext cx="5357813"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χαρακτηριστικά ΣΔΒΔ / πελάτη διακομιστή</a:t>
            </a:r>
          </a:p>
        </p:txBody>
      </p:sp>
      <p:sp>
        <p:nvSpPr>
          <p:cNvPr id="34819"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Ανεξαρτησία ως προς τη γλώσσα προγραμματισμού</a:t>
            </a:r>
          </a:p>
          <a:p>
            <a:pPr eaLnBrk="1" hangingPunct="1">
              <a:buFont typeface="Arial" panose="020B0604020202020204" pitchFamily="34" charset="0"/>
              <a:buChar char="•"/>
            </a:pPr>
            <a:r>
              <a:rPr lang="el-GR" altLang="el-GR"/>
              <a:t>Αξιοποίηση της μνήμης και τις επεξεργαστικής ισχύος του πελάτη</a:t>
            </a:r>
          </a:p>
          <a:p>
            <a:pPr eaLnBrk="1" hangingPunct="1">
              <a:buFont typeface="Arial" panose="020B0604020202020204" pitchFamily="34" charset="0"/>
              <a:buChar char="•"/>
            </a:pPr>
            <a:r>
              <a:rPr lang="el-GR" altLang="el-GR"/>
              <a:t>Εμπλουτισμένος Πελάτης</a:t>
            </a:r>
            <a:r>
              <a:rPr lang="en-US" altLang="el-GR"/>
              <a:t> (rich client) </a:t>
            </a:r>
            <a:r>
              <a:rPr lang="el-GR" altLang="el-GR"/>
              <a:t>: Διεπαφή χρήστης + λογική λογισμικού</a:t>
            </a:r>
          </a:p>
          <a:p>
            <a:pPr eaLnBrk="1" hangingPunct="1">
              <a:buFont typeface="Arial" panose="020B0604020202020204" pitchFamily="34" charset="0"/>
              <a:buChar char="•"/>
            </a:pPr>
            <a:r>
              <a:rPr lang="el-GR" altLang="el-GR"/>
              <a:t>Ελαφρύς Πελάτης</a:t>
            </a:r>
            <a:r>
              <a:rPr lang="en-US" altLang="el-GR"/>
              <a:t> (thin client)</a:t>
            </a:r>
            <a:r>
              <a:rPr lang="el-GR" altLang="el-GR"/>
              <a:t>: Διεπαφή χρήστη (η λογική του λογισμικού στο διακομιστή).</a:t>
            </a:r>
          </a:p>
          <a:p>
            <a:pPr eaLnBrk="1" hangingPunct="1">
              <a:buFont typeface="Arial" panose="020B0604020202020204" pitchFamily="34" charset="0"/>
              <a:buNone/>
            </a:pPr>
            <a:endParaRPr lang="el-GR"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συστήματα δανεισμού – γραμματείας</a:t>
            </a:r>
          </a:p>
        </p:txBody>
      </p:sp>
      <p:sp>
        <p:nvSpPr>
          <p:cNvPr id="36867" name="Text Box 2"/>
          <p:cNvSpPr txBox="1">
            <a:spLocks noChangeArrowheads="1"/>
          </p:cNvSpPr>
          <p:nvPr/>
        </p:nvSpPr>
        <p:spPr bwMode="auto">
          <a:xfrm>
            <a:off x="6526213" y="1125538"/>
            <a:ext cx="2160587"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Ανεξάρτητες εφαρμογές</a:t>
            </a:r>
          </a:p>
        </p:txBody>
      </p:sp>
      <p:pic>
        <p:nvPicPr>
          <p:cNvPr id="36868"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98550"/>
            <a:ext cx="54610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ανεξάρτητες εφαρμογές</a:t>
            </a:r>
          </a:p>
        </p:txBody>
      </p:sp>
      <p:sp>
        <p:nvSpPr>
          <p:cNvPr id="38915"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buClrTx/>
              <a:buFontTx/>
              <a:buNone/>
            </a:pPr>
            <a:r>
              <a:rPr lang="el-GR" altLang="el-GR"/>
              <a:t>(+) Οι εφαρμογές λογισμικού αναπτύσσονται και συντηρούνται ως ανεξάρτητα έργα.</a:t>
            </a:r>
          </a:p>
          <a:p>
            <a:pPr eaLnBrk="1" hangingPunct="1">
              <a:buClrTx/>
              <a:buFontTx/>
              <a:buNone/>
            </a:pPr>
            <a:r>
              <a:rPr lang="el-GR" altLang="el-GR"/>
              <a:t>(+) Μειώνονται οι κίνδυνοι αποτυχίας εφόσον σε κάθε έργο είναι μικρός ο αριθμός των εμπλεκομένων μερών.</a:t>
            </a:r>
          </a:p>
          <a:p>
            <a:pPr eaLnBrk="1" hangingPunct="1">
              <a:buClrTx/>
              <a:buFontTx/>
              <a:buNone/>
            </a:pPr>
            <a:r>
              <a:rPr lang="el-GR" altLang="el-GR"/>
              <a:t>(-) Πλεονασμός σε πληροφορία και απουσία ιδιοκτησίας βασικών πληροφοριών (τι γίνεται όταν κάποιος φοιτητής αλλάξει διεύθυνση?)</a:t>
            </a:r>
          </a:p>
          <a:p>
            <a:pPr eaLnBrk="1" hangingPunct="1">
              <a:buClrTx/>
              <a:buFontTx/>
              <a:buNone/>
            </a:pPr>
            <a:r>
              <a:rPr lang="el-GR" altLang="el-GR"/>
              <a:t>(-) Αδυναμία προσαρμογής σε οριζόντιες επιχειρησιακές διαδικασίες (μία προϋπόθεση λήψης πτυχίου είναι η επιστροφή στη βιβλιοθήκη όλων των αντιτύπων που κατέχει. Κάποιος φοιτητής που έχει αποφοιτήσει δεν δανείζεται υλικό της βιβλιοθήκης)</a:t>
            </a:r>
          </a:p>
          <a:p>
            <a:pPr eaLnBrk="1" hangingPunct="1">
              <a:buFont typeface="Arial" panose="020B0604020202020204" pitchFamily="34" charset="0"/>
              <a:buNone/>
            </a:pPr>
            <a:endParaRPr lang="el-GR"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συστήματα δανεισμού – γραμματείας</a:t>
            </a:r>
          </a:p>
        </p:txBody>
      </p:sp>
      <p:sp>
        <p:nvSpPr>
          <p:cNvPr id="40963" name="Text Box 2"/>
          <p:cNvSpPr txBox="1">
            <a:spLocks noChangeArrowheads="1"/>
          </p:cNvSpPr>
          <p:nvPr/>
        </p:nvSpPr>
        <p:spPr bwMode="auto">
          <a:xfrm>
            <a:off x="6959600" y="1123950"/>
            <a:ext cx="1933575" cy="4967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r>
              <a:rPr lang="el-GR" altLang="el-GR"/>
              <a:t>Μία βάση δεδομένων πολλές εφαρμογές (κοινόχρηστο αποθετήριο).</a:t>
            </a:r>
          </a:p>
        </p:txBody>
      </p:sp>
      <p:pic>
        <p:nvPicPr>
          <p:cNvPr id="40964"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157288"/>
            <a:ext cx="6477000"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Συστήματα δανεισμού – γραμματείας</a:t>
            </a:r>
          </a:p>
        </p:txBody>
      </p:sp>
      <p:sp>
        <p:nvSpPr>
          <p:cNvPr id="43011"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buClrTx/>
              <a:buFontTx/>
              <a:buNone/>
            </a:pPr>
            <a:r>
              <a:rPr lang="el-GR" altLang="el-GR"/>
              <a:t>(+) Δυνατότητα ανταπόκρισης σε οριζόντιες διαδικασίες</a:t>
            </a:r>
          </a:p>
          <a:p>
            <a:pPr eaLnBrk="1" hangingPunct="1">
              <a:buClrTx/>
              <a:buFontTx/>
              <a:buNone/>
            </a:pPr>
            <a:r>
              <a:rPr lang="el-GR" altLang="el-GR"/>
              <a:t>(+) Ξεκάθαρος ορισμός ιδιοκτησίας (άρα και ευθύνης) πληροφοριών</a:t>
            </a:r>
          </a:p>
          <a:p>
            <a:pPr eaLnBrk="1" hangingPunct="1">
              <a:buClrTx/>
              <a:buFontTx/>
              <a:buNone/>
            </a:pPr>
            <a:r>
              <a:rPr lang="el-GR" altLang="el-GR"/>
              <a:t>(-) Ανάπτυξη και συντήρηση ως ένα έργο με αυξημένους κινδύνους</a:t>
            </a:r>
          </a:p>
          <a:p>
            <a:pPr eaLnBrk="1" hangingPunct="1">
              <a:buClrTx/>
              <a:buFontTx/>
              <a:buNone/>
            </a:pPr>
            <a:r>
              <a:rPr lang="el-GR" altLang="el-GR"/>
              <a:t>(-) Υψηλή σύζευξη εφαρμογών (κάθε αλλαγή στην οντότητα φοιτητής επηρεάζει αυτομάτως την εφαρμογή της δανειστικής βιβλιοθήκης. Κάθε αλλαγή στην οντότητα δανειζόμενος προϋποθέτει την έγκριση της αλλαγής της οντότητας φοιτητής)</a:t>
            </a:r>
          </a:p>
          <a:p>
            <a:pPr eaLnBrk="1" hangingPunct="1">
              <a:buFont typeface="Arial" panose="020B0604020202020204" pitchFamily="34" charset="0"/>
              <a:buNone/>
            </a:pPr>
            <a:endParaRPr lang="el-GR"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Αρχιτεκτονική πολλών επιπέδων</a:t>
            </a:r>
          </a:p>
        </p:txBody>
      </p:sp>
      <p:sp>
        <p:nvSpPr>
          <p:cNvPr id="45059" name="Text Box 2"/>
          <p:cNvSpPr txBox="1">
            <a:spLocks noChangeArrowheads="1"/>
          </p:cNvSpPr>
          <p:nvPr/>
        </p:nvSpPr>
        <p:spPr bwMode="auto">
          <a:xfrm>
            <a:off x="457200" y="4508500"/>
            <a:ext cx="82296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buClrTx/>
              <a:buFontTx/>
              <a:buNone/>
            </a:pPr>
            <a:r>
              <a:rPr lang="el-GR" altLang="el-GR"/>
              <a:t>Στην αρχιτεκτονική τριών επιπέδων (</a:t>
            </a:r>
            <a:r>
              <a:rPr lang="en-US" altLang="el-GR"/>
              <a:t>3-tier architecture)</a:t>
            </a:r>
          </a:p>
          <a:p>
            <a:pPr eaLnBrk="1" hangingPunct="1">
              <a:buFont typeface="Arial" panose="020B0604020202020204" pitchFamily="34" charset="0"/>
              <a:buChar char="•"/>
            </a:pPr>
            <a:r>
              <a:rPr lang="el-GR" altLang="el-GR"/>
              <a:t>Ο κόμβος της διαχείρισης δεδομένων είναι ο κόμβος που φιλοξενεί τη βάση δεδομένων</a:t>
            </a:r>
            <a:r>
              <a:rPr lang="en-US" altLang="el-GR"/>
              <a:t>. </a:t>
            </a:r>
            <a:r>
              <a:rPr lang="el-GR" altLang="el-GR"/>
              <a:t>Η λογική του λογισμικού </a:t>
            </a:r>
            <a:r>
              <a:rPr lang="el-GR" altLang="el-GR" sz="2000"/>
              <a:t>συγκεντρώνεται</a:t>
            </a:r>
            <a:r>
              <a:rPr lang="el-GR" altLang="el-GR"/>
              <a:t> στον διακομιστή εφαρμογών (application server) </a:t>
            </a:r>
          </a:p>
          <a:p>
            <a:pPr eaLnBrk="1" hangingPunct="1">
              <a:buFont typeface="Arial" panose="020B0604020202020204" pitchFamily="34" charset="0"/>
              <a:buChar char="•"/>
            </a:pPr>
            <a:r>
              <a:rPr lang="el-GR" altLang="el-GR"/>
              <a:t>ο πελάτης φιλοξενεί τη διεπαφή χρήστη</a:t>
            </a:r>
            <a:r>
              <a:rPr lang="en-US" altLang="el-GR"/>
              <a:t> (thin client)</a:t>
            </a:r>
            <a:r>
              <a:rPr lang="el-GR" altLang="el-GR"/>
              <a:t> </a:t>
            </a:r>
          </a:p>
        </p:txBody>
      </p:sp>
      <p:pic>
        <p:nvPicPr>
          <p:cNvPr id="45060"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981075"/>
            <a:ext cx="52371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Ορισμοί</a:t>
            </a:r>
          </a:p>
        </p:txBody>
      </p:sp>
      <p:sp>
        <p:nvSpPr>
          <p:cNvPr id="16387"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Λογική Αρχιτεκτονική Λογισμικού. Η δόμηση του λογισμικού σε </a:t>
            </a:r>
            <a:r>
              <a:rPr lang="el-GR" altLang="el-GR" b="1"/>
              <a:t>μονάδες λογισμικού </a:t>
            </a:r>
            <a:r>
              <a:rPr lang="el-GR" altLang="el-GR"/>
              <a:t>που επικοινωνούν μεταξύ τους</a:t>
            </a:r>
          </a:p>
          <a:p>
            <a:pPr eaLnBrk="1" hangingPunct="1">
              <a:buFont typeface="Arial" panose="020B0604020202020204" pitchFamily="34" charset="0"/>
              <a:buChar char="•"/>
            </a:pPr>
            <a:r>
              <a:rPr lang="el-GR" altLang="el-GR"/>
              <a:t>Φυσική Αρχιτεκτονική Λογισμικού. Η δόμηση του λογισμικού σε </a:t>
            </a:r>
            <a:r>
              <a:rPr lang="el-GR" altLang="el-GR" b="1"/>
              <a:t>συνιστώστες</a:t>
            </a:r>
            <a:r>
              <a:rPr lang="el-GR" altLang="el-GR"/>
              <a:t>  που επικοινωνούν μεταξύ τους.</a:t>
            </a:r>
          </a:p>
          <a:p>
            <a:pPr eaLnBrk="1" hangingPunct="1">
              <a:buFont typeface="Arial" panose="020B0604020202020204" pitchFamily="34" charset="0"/>
              <a:buChar char="•"/>
            </a:pPr>
            <a:r>
              <a:rPr lang="el-GR" altLang="el-GR"/>
              <a:t>Συνιστώσα Λογισμικού: Μία αυτόνομη μονάδα λογισμικού που εκτελείται σε έναν κόμβο επεξεργασίας</a:t>
            </a:r>
            <a:r>
              <a:rPr lang="en-US" altLang="el-GR"/>
              <a:t>.</a:t>
            </a:r>
          </a:p>
          <a:p>
            <a:pPr eaLnBrk="1" hangingPunct="1">
              <a:buFont typeface="Arial" panose="020B0604020202020204" pitchFamily="34" charset="0"/>
              <a:buNone/>
            </a:pPr>
            <a:endParaRPr lang="el-GR"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πλεονεκτήματα 3-επιπέδων</a:t>
            </a:r>
          </a:p>
        </p:txBody>
      </p:sp>
      <p:sp>
        <p:nvSpPr>
          <p:cNvPr id="47107"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Η λογική του λογισμικού βρίσκεται σε ένα σημείο</a:t>
            </a:r>
          </a:p>
          <a:p>
            <a:pPr eaLnBrk="1" hangingPunct="1">
              <a:buFont typeface="Arial" panose="020B0604020202020204" pitchFamily="34" charset="0"/>
              <a:buChar char="•"/>
            </a:pPr>
            <a:r>
              <a:rPr lang="el-GR" altLang="el-GR"/>
              <a:t>Κλιμακωσιμότητα: Το φορτίο των πολλών χρηστών αναλαμβάνει ο </a:t>
            </a:r>
            <a:r>
              <a:rPr lang="en-US" altLang="el-GR"/>
              <a:t>application server.</a:t>
            </a:r>
          </a:p>
          <a:p>
            <a:pPr eaLnBrk="1" hangingPunct="1">
              <a:buFont typeface="Arial" panose="020B0604020202020204" pitchFamily="34" charset="0"/>
              <a:buChar char="•"/>
            </a:pPr>
            <a:r>
              <a:rPr lang="el-GR" altLang="el-GR"/>
              <a:t>Γενική αρχή: Η κλιμακωσιμότητα στο επίπεδο του </a:t>
            </a:r>
            <a:r>
              <a:rPr lang="en-US" altLang="el-GR"/>
              <a:t>application server </a:t>
            </a:r>
            <a:r>
              <a:rPr lang="el-GR" altLang="el-GR"/>
              <a:t>επιτυγχάνεται πολύ πιο εύκολα από ότι στο επίπεδο της βάσης δεδομένων (</a:t>
            </a:r>
            <a:r>
              <a:rPr lang="en-US" altLang="el-GR"/>
              <a:t>caching, load balancing</a:t>
            </a:r>
            <a:r>
              <a:rPr lang="el-GR" altLang="el-GR"/>
              <a:t> κλπ)</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a:xfrm>
            <a:off x="406400" y="260350"/>
            <a:ext cx="8228013" cy="561975"/>
          </a:xfrm>
        </p:spPr>
        <p:txBody>
          <a:bodyPr/>
          <a:lstStyle/>
          <a:p>
            <a:r>
              <a:rPr lang="el-GR" altLang="el-GR" sz="2800" smtClean="0"/>
              <a:t>αρχιτεκτονικές </a:t>
            </a:r>
            <a:r>
              <a:rPr lang="en-US" altLang="el-GR" sz="2800" smtClean="0"/>
              <a:t>web -</a:t>
            </a:r>
            <a:r>
              <a:rPr lang="el-GR" altLang="el-GR" sz="2800" smtClean="0"/>
              <a:t>κατάσταση συνόδου (</a:t>
            </a:r>
            <a:r>
              <a:rPr lang="en-US" altLang="el-GR" sz="2800" smtClean="0"/>
              <a:t>session state)</a:t>
            </a:r>
          </a:p>
        </p:txBody>
      </p:sp>
      <p:sp>
        <p:nvSpPr>
          <p:cNvPr id="49155" name="2 - Θέση περιεχομένου"/>
          <p:cNvSpPr>
            <a:spLocks noGrp="1"/>
          </p:cNvSpPr>
          <p:nvPr>
            <p:ph idx="1"/>
          </p:nvPr>
        </p:nvSpPr>
        <p:spPr>
          <a:xfrm>
            <a:off x="468313" y="4868863"/>
            <a:ext cx="8229600" cy="1728787"/>
          </a:xfrm>
        </p:spPr>
        <p:txBody>
          <a:bodyPr/>
          <a:lstStyle/>
          <a:p>
            <a:r>
              <a:rPr lang="el-GR" altLang="el-GR" sz="2000" smtClean="0"/>
              <a:t>Το </a:t>
            </a:r>
            <a:r>
              <a:rPr lang="en-US" altLang="el-GR" sz="2000" smtClean="0"/>
              <a:t>HTTP </a:t>
            </a:r>
            <a:r>
              <a:rPr lang="el-GR" altLang="el-GR" sz="2000" smtClean="0"/>
              <a:t>είναι </a:t>
            </a:r>
            <a:r>
              <a:rPr lang="en-US" altLang="el-GR" sz="2000" smtClean="0"/>
              <a:t>stateless. </a:t>
            </a:r>
            <a:r>
              <a:rPr lang="el-GR" altLang="el-GR" sz="2000" smtClean="0"/>
              <a:t>Κάθε αίτημα εντελώς ανεξάρτητο από το προηγούμενο.</a:t>
            </a:r>
          </a:p>
          <a:p>
            <a:r>
              <a:rPr lang="el-GR" altLang="el-GR" sz="2000" smtClean="0"/>
              <a:t>Πώς θα θυμάται  η εφαρμογή το περιεχόμενο του καλαθιού αγορών?</a:t>
            </a:r>
          </a:p>
          <a:p>
            <a:r>
              <a:rPr lang="el-GR" altLang="el-GR" sz="2000" smtClean="0"/>
              <a:t>Δύο τρόποι α)κατάσταση συνόδου στον διακομιστή και β) κατάσταση συνόδου στον πελάτη</a:t>
            </a:r>
          </a:p>
        </p:txBody>
      </p:sp>
      <p:pic>
        <p:nvPicPr>
          <p:cNvPr id="49156" name="Picture 2" descr="WebConver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341438"/>
            <a:ext cx="56165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p:txBody>
          <a:bodyPr/>
          <a:lstStyle/>
          <a:p>
            <a:r>
              <a:rPr lang="el-GR" altLang="el-GR" sz="3200" smtClean="0"/>
              <a:t>αρχιτεκτονικές </a:t>
            </a:r>
            <a:r>
              <a:rPr lang="en-US" altLang="el-GR" sz="3200" smtClean="0"/>
              <a:t>web - </a:t>
            </a:r>
            <a:r>
              <a:rPr lang="el-GR" altLang="el-GR" smtClean="0"/>
              <a:t>λανθάνουσα μνήμη</a:t>
            </a:r>
            <a:endParaRPr lang="en-US" altLang="el-GR" smtClean="0"/>
          </a:p>
        </p:txBody>
      </p:sp>
      <p:sp>
        <p:nvSpPr>
          <p:cNvPr id="50179" name="2 - Θέση περιεχομένου"/>
          <p:cNvSpPr>
            <a:spLocks noGrp="1"/>
          </p:cNvSpPr>
          <p:nvPr>
            <p:ph idx="1"/>
          </p:nvPr>
        </p:nvSpPr>
        <p:spPr>
          <a:xfrm>
            <a:off x="6299200" y="1125538"/>
            <a:ext cx="2386013" cy="5111750"/>
          </a:xfrm>
        </p:spPr>
        <p:txBody>
          <a:bodyPr/>
          <a:lstStyle/>
          <a:p>
            <a:r>
              <a:rPr lang="el-GR" altLang="el-GR" smtClean="0"/>
              <a:t>Η λανθάνουσα  μνήμη (</a:t>
            </a:r>
            <a:r>
              <a:rPr lang="en-US" altLang="el-GR" smtClean="0"/>
              <a:t>cache) </a:t>
            </a:r>
            <a:r>
              <a:rPr lang="el-GR" altLang="el-GR" smtClean="0"/>
              <a:t>διατηρεί προσωρινά περιεχόμενο.</a:t>
            </a:r>
          </a:p>
          <a:p>
            <a:r>
              <a:rPr lang="el-GR" altLang="el-GR" smtClean="0"/>
              <a:t>Κάποια αιτήματα εξυπηρετούνται από την </a:t>
            </a:r>
            <a:r>
              <a:rPr lang="en-US" altLang="el-GR" smtClean="0"/>
              <a:t>cache </a:t>
            </a:r>
            <a:r>
              <a:rPr lang="el-GR" altLang="el-GR" smtClean="0"/>
              <a:t>και όχι τον διακομιστή</a:t>
            </a:r>
          </a:p>
        </p:txBody>
      </p:sp>
      <p:pic>
        <p:nvPicPr>
          <p:cNvPr id="50180"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25538"/>
            <a:ext cx="57721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Τίτλος"/>
          <p:cNvSpPr>
            <a:spLocks noGrp="1"/>
          </p:cNvSpPr>
          <p:nvPr>
            <p:ph type="title"/>
          </p:nvPr>
        </p:nvSpPr>
        <p:spPr/>
        <p:txBody>
          <a:bodyPr/>
          <a:lstStyle/>
          <a:p>
            <a:r>
              <a:rPr lang="el-GR" altLang="el-GR" sz="3200" smtClean="0"/>
              <a:t>αρχιτεκτονικές </a:t>
            </a:r>
            <a:r>
              <a:rPr lang="en-US" altLang="el-GR" sz="3200" smtClean="0"/>
              <a:t>web - </a:t>
            </a:r>
            <a:r>
              <a:rPr lang="el-GR" altLang="el-GR" smtClean="0"/>
              <a:t>ε</a:t>
            </a:r>
            <a:r>
              <a:rPr lang="en-US" altLang="el-GR" smtClean="0"/>
              <a:t>ξισορρόπηση </a:t>
            </a:r>
            <a:r>
              <a:rPr lang="el-GR" altLang="el-GR" smtClean="0"/>
              <a:t>φ</a:t>
            </a:r>
            <a:r>
              <a:rPr lang="en-US" altLang="el-GR" smtClean="0"/>
              <a:t>ορτίου</a:t>
            </a:r>
          </a:p>
        </p:txBody>
      </p:sp>
      <p:sp>
        <p:nvSpPr>
          <p:cNvPr id="51203" name="2 - Θέση περιεχομένου"/>
          <p:cNvSpPr>
            <a:spLocks noGrp="1"/>
          </p:cNvSpPr>
          <p:nvPr>
            <p:ph idx="1"/>
          </p:nvPr>
        </p:nvSpPr>
        <p:spPr>
          <a:xfrm>
            <a:off x="457200" y="4724400"/>
            <a:ext cx="8229600" cy="1584325"/>
          </a:xfrm>
        </p:spPr>
        <p:txBody>
          <a:bodyPr/>
          <a:lstStyle/>
          <a:p>
            <a:pPr>
              <a:buFont typeface="Arial" panose="020B0604020202020204" pitchFamily="34" charset="0"/>
              <a:buChar char="•"/>
            </a:pPr>
            <a:r>
              <a:rPr lang="el-GR" altLang="el-GR" sz="2000" smtClean="0"/>
              <a:t>Περισσότεροι του ενός κόμβοι έχουν την ίδια εφαρμογή</a:t>
            </a:r>
          </a:p>
          <a:p>
            <a:pPr>
              <a:buFont typeface="Arial" panose="020B0604020202020204" pitchFamily="34" charset="0"/>
              <a:buChar char="•"/>
            </a:pPr>
            <a:r>
              <a:rPr lang="el-GR" altLang="el-GR" sz="2000" smtClean="0"/>
              <a:t>Ο εξισορροπητής φορτίου (</a:t>
            </a:r>
            <a:r>
              <a:rPr lang="en-US" altLang="el-GR" sz="2000" smtClean="0"/>
              <a:t>load balancer) </a:t>
            </a:r>
            <a:r>
              <a:rPr lang="el-GR" altLang="el-GR" sz="2000" smtClean="0"/>
              <a:t>μοιράζει το φορτίο</a:t>
            </a:r>
            <a:endParaRPr lang="en-US" altLang="el-GR" sz="2000" smtClean="0"/>
          </a:p>
          <a:p>
            <a:pPr>
              <a:buFont typeface="Arial" panose="020B0604020202020204" pitchFamily="34" charset="0"/>
              <a:buChar char="•"/>
            </a:pPr>
            <a:r>
              <a:rPr lang="el-GR" altLang="el-GR" sz="2000" smtClean="0"/>
              <a:t>Αύξηση κλιμακωσιμότητας και διαθεσιμότητας</a:t>
            </a:r>
          </a:p>
          <a:p>
            <a:pPr>
              <a:buFont typeface="Arial" panose="020B0604020202020204" pitchFamily="34" charset="0"/>
              <a:buChar char="•"/>
            </a:pPr>
            <a:r>
              <a:rPr lang="el-GR" altLang="el-GR" sz="2000" smtClean="0"/>
              <a:t>Πώς διαχειριζόμαστε την κατάσταση συνόδου;</a:t>
            </a:r>
          </a:p>
        </p:txBody>
      </p:sp>
      <p:pic>
        <p:nvPicPr>
          <p:cNvPr id="51204"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52538"/>
            <a:ext cx="6553200"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p:cNvSpPr>
            <a:spLocks noGrp="1"/>
          </p:cNvSpPr>
          <p:nvPr>
            <p:ph type="title"/>
          </p:nvPr>
        </p:nvSpPr>
        <p:spPr/>
        <p:txBody>
          <a:bodyPr/>
          <a:lstStyle/>
          <a:p>
            <a:r>
              <a:rPr lang="el-GR" altLang="el-GR" smtClean="0"/>
              <a:t>εξισορρόπηση φορτίου</a:t>
            </a:r>
          </a:p>
        </p:txBody>
      </p:sp>
      <p:sp>
        <p:nvSpPr>
          <p:cNvPr id="52227" name="2 - Θέση περιεχομένου"/>
          <p:cNvSpPr>
            <a:spLocks noGrp="1"/>
          </p:cNvSpPr>
          <p:nvPr>
            <p:ph idx="1"/>
          </p:nvPr>
        </p:nvSpPr>
        <p:spPr/>
        <p:txBody>
          <a:bodyPr/>
          <a:lstStyle/>
          <a:p>
            <a:pPr>
              <a:buFont typeface="Arial" panose="020B0604020202020204" pitchFamily="34" charset="0"/>
              <a:buChar char="•"/>
            </a:pPr>
            <a:r>
              <a:rPr lang="el-GR" altLang="el-GR" smtClean="0"/>
              <a:t>Διαχείριση κατάστασης στον πελάτη. Κάθε αίτημα μπορεί να εξυπηρετηθεί από διαφορετικό διακομιστή. Δεν δεσμεύει τον εξισσοροπητή φορτίου. Αύξηση</a:t>
            </a:r>
            <a:r>
              <a:rPr lang="en-US" altLang="el-GR" smtClean="0"/>
              <a:t> </a:t>
            </a:r>
            <a:r>
              <a:rPr lang="el-GR" altLang="el-GR" smtClean="0"/>
              <a:t>διαθεσιμότητας.</a:t>
            </a:r>
          </a:p>
          <a:p>
            <a:pPr>
              <a:buFont typeface="Arial" panose="020B0604020202020204" pitchFamily="34" charset="0"/>
              <a:buChar char="•"/>
            </a:pPr>
            <a:r>
              <a:rPr lang="el-GR" altLang="el-GR" smtClean="0"/>
              <a:t>Διαχείριση κατάστασης στον διακομιστή. Ο εξισσοροπητής του φορτίου θα πρέπει να κατευθύνει όλα τα αιτήματα στον ίδιο διακομιστή (</a:t>
            </a:r>
            <a:r>
              <a:rPr lang="en-US" altLang="el-GR" smtClean="0"/>
              <a:t>server affinity).</a:t>
            </a:r>
            <a:r>
              <a:rPr lang="el-GR" altLang="el-GR" smtClean="0"/>
              <a:t> Μείωση διαθεσιμότητας.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p:txBody>
          <a:bodyPr/>
          <a:lstStyle/>
          <a:p>
            <a:r>
              <a:rPr lang="el-GR" altLang="el-GR" sz="3200" smtClean="0"/>
              <a:t>αρχιτεκτονικές </a:t>
            </a:r>
            <a:r>
              <a:rPr lang="en-US" altLang="el-GR" sz="3200" smtClean="0"/>
              <a:t>web - </a:t>
            </a:r>
            <a:r>
              <a:rPr lang="el-GR" altLang="el-GR" smtClean="0"/>
              <a:t>σ</a:t>
            </a:r>
            <a:r>
              <a:rPr lang="en-US" altLang="el-GR" smtClean="0"/>
              <a:t>υστοιχίες (clustering)</a:t>
            </a:r>
          </a:p>
        </p:txBody>
      </p:sp>
      <p:sp>
        <p:nvSpPr>
          <p:cNvPr id="53251" name="2 - Θέση περιεχομένου"/>
          <p:cNvSpPr>
            <a:spLocks noGrp="1"/>
          </p:cNvSpPr>
          <p:nvPr>
            <p:ph idx="1"/>
          </p:nvPr>
        </p:nvSpPr>
        <p:spPr>
          <a:xfrm>
            <a:off x="457200" y="5157788"/>
            <a:ext cx="8229600" cy="1150937"/>
          </a:xfrm>
        </p:spPr>
        <p:txBody>
          <a:bodyPr/>
          <a:lstStyle/>
          <a:p>
            <a:r>
              <a:rPr lang="el-GR" altLang="el-GR" sz="2000" smtClean="0"/>
              <a:t>Οι συστοιχίες κόμβων όχι μόνο έχουν την ίδια εφαρμογή αλλά μοιράζονται και την κατάσταση συνόδου επικοινωνώντας μεταξύ τους.</a:t>
            </a:r>
          </a:p>
          <a:p>
            <a:r>
              <a:rPr lang="el-GR" altLang="el-GR" sz="2000" smtClean="0"/>
              <a:t>Μπορεί να περιλαμβάνουν και </a:t>
            </a:r>
            <a:r>
              <a:rPr lang="en-US" altLang="el-GR" sz="2000" smtClean="0"/>
              <a:t>load balancer </a:t>
            </a:r>
            <a:r>
              <a:rPr lang="el-GR" altLang="el-GR" sz="2000" smtClean="0"/>
              <a:t>ως κόμβο της συστοιχίας</a:t>
            </a:r>
          </a:p>
        </p:txBody>
      </p:sp>
      <p:pic>
        <p:nvPicPr>
          <p:cNvPr id="53252"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44575"/>
            <a:ext cx="6767512"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Τίτλος"/>
          <p:cNvSpPr>
            <a:spLocks noGrp="1"/>
          </p:cNvSpPr>
          <p:nvPr>
            <p:ph type="title"/>
          </p:nvPr>
        </p:nvSpPr>
        <p:spPr/>
        <p:txBody>
          <a:bodyPr/>
          <a:lstStyle/>
          <a:p>
            <a:r>
              <a:rPr lang="el-GR" altLang="el-GR" smtClean="0"/>
              <a:t>συστοιχίες</a:t>
            </a:r>
          </a:p>
        </p:txBody>
      </p:sp>
      <p:sp>
        <p:nvSpPr>
          <p:cNvPr id="54275" name="2 - Θέση περιεχομένου"/>
          <p:cNvSpPr>
            <a:spLocks noGrp="1"/>
          </p:cNvSpPr>
          <p:nvPr>
            <p:ph idx="1"/>
          </p:nvPr>
        </p:nvSpPr>
        <p:spPr/>
        <p:txBody>
          <a:bodyPr/>
          <a:lstStyle/>
          <a:p>
            <a:pPr>
              <a:buFont typeface="Arial" panose="020B0604020202020204" pitchFamily="34" charset="0"/>
              <a:buChar char="•"/>
            </a:pPr>
            <a:r>
              <a:rPr lang="el-GR" altLang="el-GR" smtClean="0"/>
              <a:t>Αύξηση διαθεσιμότητας. Ο πελάτης δεν αντιλαμβάνεται αστοχίες σε κάποιο διακομιστή.</a:t>
            </a:r>
          </a:p>
          <a:p>
            <a:pPr>
              <a:buFont typeface="Arial" panose="020B0604020202020204" pitchFamily="34" charset="0"/>
              <a:buChar char="•"/>
            </a:pPr>
            <a:r>
              <a:rPr lang="el-GR" altLang="el-GR" smtClean="0"/>
              <a:t>Μείωση κλιμακωσιμότητας και απόδοσης σε σχέση με την απλή εξισορρόπηση φορτίου.</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κατανεμημένη αρχιτεκτονική</a:t>
            </a:r>
          </a:p>
        </p:txBody>
      </p:sp>
      <p:sp>
        <p:nvSpPr>
          <p:cNvPr id="55299"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Μία κατανεμημένη αρχιτεκτονική περιλαμβάνει διαφορετικές συνιστώσες λογισμικού οι οποίες εκτελούνται σε διαφορετικούς κόμβους επεξεργασίας και άλλοτε παίζουν το ρόλο του πελάτη και άλλοτε το ρόλο του διακομιστή. </a:t>
            </a:r>
          </a:p>
          <a:p>
            <a:pPr eaLnBrk="1" hangingPunct="1">
              <a:buFont typeface="Arial" panose="020B0604020202020204" pitchFamily="34" charset="0"/>
              <a:buChar char="•"/>
            </a:pPr>
            <a:r>
              <a:rPr lang="el-GR" altLang="el-GR"/>
              <a:t>Η κατανομή αυτή μπορεί να μη γίνεται αντιληπτή από τον τελικό χρήστη. Μία επιδίωξη των κατανεμημένων συστημάτων είναι να αντιλαμβάνεται ο τελικός χρήστης ένα ενιαίο σύστημα.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Παροχές κατανεμημένης αρχιτεκτονικής</a:t>
            </a:r>
          </a:p>
        </p:txBody>
      </p:sp>
      <p:sp>
        <p:nvSpPr>
          <p:cNvPr id="57347"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buClrTx/>
              <a:buFontTx/>
              <a:buNone/>
            </a:pPr>
            <a:r>
              <a:rPr lang="el-GR" altLang="el-GR"/>
              <a:t>Η κατανεμημένη αρχιτεκτονική:</a:t>
            </a:r>
          </a:p>
          <a:p>
            <a:pPr eaLnBrk="1" hangingPunct="1">
              <a:buFont typeface="Arial" panose="020B0604020202020204" pitchFamily="34" charset="0"/>
              <a:buChar char="•"/>
            </a:pPr>
            <a:r>
              <a:rPr lang="el-GR" altLang="el-GR"/>
              <a:t>μας δίνει τη δυνατότητα να έχουμε πρόσβαση σε γεωγραφικά διασκορπισμένες υπηρεσίες,</a:t>
            </a:r>
          </a:p>
          <a:p>
            <a:pPr eaLnBrk="1" hangingPunct="1">
              <a:buFont typeface="Arial" panose="020B0604020202020204" pitchFamily="34" charset="0"/>
              <a:buChar char="•"/>
            </a:pPr>
            <a:r>
              <a:rPr lang="el-GR" altLang="el-GR"/>
              <a:t>επιτρέπει να αυξήσουμε τις επιδόσεις των συστημάτων. </a:t>
            </a:r>
          </a:p>
          <a:p>
            <a:pPr eaLnBrk="1" hangingPunct="1">
              <a:buFont typeface="Arial" panose="020B0604020202020204" pitchFamily="34" charset="0"/>
              <a:buChar char="•"/>
            </a:pPr>
            <a:r>
              <a:rPr lang="el-GR" altLang="el-GR"/>
              <a:t>μας επιτρέπει να αυξήσουμε την κλιμακωσιμότητα (scalability) των συστημάτων,</a:t>
            </a:r>
          </a:p>
          <a:p>
            <a:pPr eaLnBrk="1" hangingPunct="1">
              <a:buFont typeface="Arial" panose="020B0604020202020204" pitchFamily="34" charset="0"/>
              <a:buChar char="•"/>
            </a:pPr>
            <a:r>
              <a:rPr lang="el-GR" altLang="el-GR"/>
              <a:t>προσφέρει μεγαλύτερη ανοχή σε σφάλματα.</a:t>
            </a:r>
          </a:p>
          <a:p>
            <a:pPr eaLnBrk="1" hangingPunct="1">
              <a:buFont typeface="Arial" panose="020B0604020202020204" pitchFamily="34" charset="0"/>
              <a:buChar char="•"/>
            </a:pPr>
            <a:r>
              <a:rPr lang="el-GR" altLang="el-GR"/>
              <a:t>παρέχει καλύτερη αξιοποίηση του υλικού με μείωση του κόστους απόκτησής του.</a:t>
            </a:r>
          </a:p>
          <a:p>
            <a:pPr eaLnBrk="1" hangingPunct="1">
              <a:buFont typeface="Arial" panose="020B0604020202020204" pitchFamily="34" charset="0"/>
              <a:buChar char="•"/>
            </a:pPr>
            <a:r>
              <a:rPr lang="el-GR" altLang="el-GR"/>
              <a:t>προσφέρει δυνατότητες αύξησης της διαθεσιμότητας</a:t>
            </a:r>
          </a:p>
          <a:p>
            <a:pPr eaLnBrk="1" hangingPunct="1">
              <a:buFont typeface="Arial" panose="020B0604020202020204" pitchFamily="34" charset="0"/>
              <a:buNone/>
            </a:pPr>
            <a:endParaRPr lang="el-GR"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Απομακρυσμένη κλήση διαδικασιών </a:t>
            </a:r>
            <a:r>
              <a:rPr lang="en-US" altLang="el-GR" sz="3000"/>
              <a:t>(RPC)</a:t>
            </a:r>
          </a:p>
        </p:txBody>
      </p:sp>
      <p:sp>
        <p:nvSpPr>
          <p:cNvPr id="59395" name="Text Box 2"/>
          <p:cNvSpPr txBox="1">
            <a:spLocks noChangeArrowheads="1"/>
          </p:cNvSpPr>
          <p:nvPr/>
        </p:nvSpPr>
        <p:spPr bwMode="auto">
          <a:xfrm>
            <a:off x="457200" y="3860800"/>
            <a:ext cx="8229600"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Βασική ιδέα </a:t>
            </a:r>
            <a:r>
              <a:rPr lang="en-US" altLang="el-GR"/>
              <a:t>RPC.</a:t>
            </a:r>
            <a:r>
              <a:rPr lang="el-GR" altLang="el-GR"/>
              <a:t> Απόκρυψη από τον μηχανικό λογισμικού του χαμηλού επιπέδου </a:t>
            </a:r>
            <a:r>
              <a:rPr lang="en-US" altLang="el-GR"/>
              <a:t>API</a:t>
            </a:r>
            <a:r>
              <a:rPr lang="el-GR" altLang="el-GR"/>
              <a:t> που προσφέρει το λειτουργικό σύστημα μίας απομακρυσμένης κλήσης</a:t>
            </a:r>
          </a:p>
          <a:p>
            <a:pPr eaLnBrk="1" hangingPunct="1">
              <a:buFont typeface="Arial" panose="020B0604020202020204" pitchFamily="34" charset="0"/>
              <a:buChar char="•"/>
            </a:pPr>
            <a:r>
              <a:rPr lang="el-GR" altLang="el-GR"/>
              <a:t>Για τον μηχανικό δεν θα πρέπει να υπάρχει διάκριση μεταξύ τοπικής και απομακρυσμένης κλήσης.</a:t>
            </a:r>
          </a:p>
          <a:p>
            <a:pPr eaLnBrk="1" hangingPunct="1">
              <a:buFont typeface="Arial" panose="020B0604020202020204" pitchFamily="34" charset="0"/>
              <a:buNone/>
            </a:pPr>
            <a:endParaRPr lang="el-GR" altLang="el-GR"/>
          </a:p>
        </p:txBody>
      </p:sp>
      <p:pic>
        <p:nvPicPr>
          <p:cNvPr id="593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125538"/>
            <a:ext cx="5113338" cy="2740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r>
              <a:rPr lang="el-GR" altLang="el-GR" smtClean="0"/>
              <a:t>διαγράμματα παράταξης</a:t>
            </a:r>
            <a:endParaRPr lang="en-US" altLang="el-GR" smtClean="0"/>
          </a:p>
        </p:txBody>
      </p:sp>
      <p:sp>
        <p:nvSpPr>
          <p:cNvPr id="18435" name="2 - Θέση περιεχομένου"/>
          <p:cNvSpPr>
            <a:spLocks noGrp="1"/>
          </p:cNvSpPr>
          <p:nvPr>
            <p:ph idx="1"/>
          </p:nvPr>
        </p:nvSpPr>
        <p:spPr/>
        <p:txBody>
          <a:bodyPr/>
          <a:lstStyle/>
          <a:p>
            <a:pPr>
              <a:buFont typeface="Arial" panose="020B0604020202020204" pitchFamily="34" charset="0"/>
              <a:buChar char="•"/>
            </a:pPr>
            <a:r>
              <a:rPr lang="el-GR" altLang="el-GR" smtClean="0"/>
              <a:t>Τα διαγράμματα πακέτων παρέχουν μία εικόνα της λογικής οργάνωσης σε μονάδες προγράμματος. </a:t>
            </a:r>
          </a:p>
          <a:p>
            <a:pPr>
              <a:buFont typeface="Arial" panose="020B0604020202020204" pitchFamily="34" charset="0"/>
              <a:buChar char="•"/>
            </a:pPr>
            <a:r>
              <a:rPr lang="el-GR" altLang="el-GR" smtClean="0"/>
              <a:t>Τα διαγράμματα παράταξης (deployment diagrams) παρουσιάζουν το πραγματικό περιβάλλον στο οποίο λειτουργεί το λογισμικό. </a:t>
            </a:r>
          </a:p>
          <a:p>
            <a:pPr>
              <a:buFont typeface="Arial" panose="020B0604020202020204" pitchFamily="34" charset="0"/>
              <a:buChar char="•"/>
            </a:pPr>
            <a:r>
              <a:rPr lang="el-GR" altLang="el-GR" smtClean="0"/>
              <a:t>Ένα διάγραμμα παράταξης παρουσιάζει συσκευές του υλικού και τις φυσικές μονάδες λογισμικού που διανέμονται στο υλικό. </a:t>
            </a:r>
          </a:p>
          <a:p>
            <a:pPr>
              <a:buFont typeface="Arial" panose="020B0604020202020204" pitchFamily="34" charset="0"/>
              <a:buChar char="•"/>
            </a:pPr>
            <a:r>
              <a:rPr lang="el-GR" altLang="el-GR" smtClean="0"/>
              <a:t>Τα διαγράμματα παράταξης είναι ένα μέσο για την τεκμηρίωση της φυσικής αρχιτεκτονικής του συστήματος.</a:t>
            </a:r>
          </a:p>
          <a:p>
            <a:pPr>
              <a:buFont typeface="Arial" panose="020B0604020202020204" pitchFamily="34" charset="0"/>
              <a:buChar char="•"/>
            </a:pPr>
            <a:r>
              <a:rPr lang="el-GR" altLang="el-GR" smtClean="0"/>
              <a:t>Το βασικό στοιχείο ενός διαγράμματος παράταξης είναι οι κόμβοι (nodes). </a:t>
            </a:r>
          </a:p>
          <a:p>
            <a:endParaRPr lang="en-US" altLang="el-GR"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Κλήση </a:t>
            </a:r>
            <a:r>
              <a:rPr lang="en-US" altLang="el-GR" sz="3000"/>
              <a:t>RPC</a:t>
            </a:r>
          </a:p>
        </p:txBody>
      </p:sp>
      <p:sp>
        <p:nvSpPr>
          <p:cNvPr id="61443" name="Text Box 2"/>
          <p:cNvSpPr txBox="1">
            <a:spLocks noChangeArrowheads="1"/>
          </p:cNvSpPr>
          <p:nvPr/>
        </p:nvSpPr>
        <p:spPr bwMode="auto">
          <a:xfrm>
            <a:off x="457200" y="3644900"/>
            <a:ext cx="8229600" cy="266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ο καλών χρησιμοποιεί ένα τοπικό στέλεχος (local stub) του καλούμενου υποπρογράμματος</a:t>
            </a:r>
          </a:p>
          <a:p>
            <a:pPr eaLnBrk="1" hangingPunct="1">
              <a:buFont typeface="Arial" panose="020B0604020202020204" pitchFamily="34" charset="0"/>
              <a:buChar char="•"/>
            </a:pPr>
            <a:r>
              <a:rPr lang="el-GR" altLang="el-GR"/>
              <a:t>Όταν πραγματοποιηθεί αυτή η τοπική κλήση τότε το τοπικό στέλεχος marshals (serializes) τα απαιτούμενα δεδομένα (πχ παραμέτρους) και κατασκευάζει ένα μήνυμα το οποίο αποστέλλεται μέσου του δίκτυο στο αντίστοιχο στέλεχος της απομακρυσμένης διαδικασίας.</a:t>
            </a: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981075"/>
            <a:ext cx="5111750" cy="2740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κλήση </a:t>
            </a:r>
            <a:r>
              <a:rPr lang="en-US" altLang="el-GR" sz="3000"/>
              <a:t>RPC (</a:t>
            </a:r>
            <a:r>
              <a:rPr lang="el-GR" altLang="el-GR" sz="3000"/>
              <a:t>συνέχεια)</a:t>
            </a:r>
          </a:p>
        </p:txBody>
      </p:sp>
      <p:sp>
        <p:nvSpPr>
          <p:cNvPr id="63491"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Ταυτόχρονα το τοπικό στέλεχος σταματά τη ροή εκτέλεσης του καλούντος και περιμένει την απόκριση του απομακρυσμένου υποπρογράμματος. </a:t>
            </a:r>
          </a:p>
          <a:p>
            <a:pPr eaLnBrk="1" hangingPunct="1">
              <a:buFont typeface="Arial" panose="020B0604020202020204" pitchFamily="34" charset="0"/>
              <a:buChar char="•"/>
            </a:pPr>
            <a:r>
              <a:rPr lang="el-GR" altLang="el-GR"/>
              <a:t>Όταν ο έλεγχος περνάει στο διακομιστή έχουμε το απομακρυσμένο στέλεχος να unmarshals (deserializes) τα δεδομένα και πραγματοποιεί και πάλι μία τοπική κλήση του καλούμενου υποπρογράμματος.</a:t>
            </a:r>
          </a:p>
          <a:p>
            <a:pPr eaLnBrk="1" hangingPunct="1">
              <a:buFont typeface="Arial" panose="020B0604020202020204" pitchFamily="34" charset="0"/>
              <a:buChar char="•"/>
            </a:pPr>
            <a:r>
              <a:rPr lang="en-US" altLang="el-GR"/>
              <a:t>Με την ολοκλήρωση εκτέλεσης του καλούμενου υποπρογράμματος επιστρέφεται στον καλούντα μέσω του δικτύου το αποτέλεσμα της κλήσης οπότε και συνεχίζεται η ροή εκτέλεσης του προγράμματος.</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2800"/>
              <a:t>αντικειμενοστρεφείς κατανεμημένες αρχιτεκτονικές</a:t>
            </a:r>
          </a:p>
        </p:txBody>
      </p:sp>
      <p:sp>
        <p:nvSpPr>
          <p:cNvPr id="65539"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Το επίκεντρο των αντικεμενοστρεφών κατανεμημένων συστημάτων είναι τα κατανεμημένα αντικείμενα αντί της απομακρυσμένης κλήσης υποπρογραμμάτων.</a:t>
            </a:r>
          </a:p>
          <a:p>
            <a:pPr eaLnBrk="1" hangingPunct="1">
              <a:buFont typeface="Arial" panose="020B0604020202020204" pitchFamily="34" charset="0"/>
              <a:buChar char="•"/>
            </a:pPr>
            <a:r>
              <a:rPr lang="el-GR" altLang="el-GR"/>
              <a:t>Τεχνολογίες: CORBA, DCOM, Java RMI, .NET Remoting.</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n-US" altLang="el-GR" sz="3000"/>
              <a:t>CORBA</a:t>
            </a:r>
          </a:p>
        </p:txBody>
      </p:sp>
      <p:sp>
        <p:nvSpPr>
          <p:cNvPr id="67587" name="Text Box 2"/>
          <p:cNvSpPr txBox="1">
            <a:spLocks noChangeArrowheads="1"/>
          </p:cNvSpPr>
          <p:nvPr/>
        </p:nvSpPr>
        <p:spPr bwMode="auto">
          <a:xfrm>
            <a:off x="457200" y="3284538"/>
            <a:ext cx="8229600" cy="302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Ο ORB είναι η καρδιά της CORBA αρχιτεκτονικής λειτουργεί ως ένας δίαυλος επικοινωνίας των κατανεμημένων CORBA αντικειμένων. </a:t>
            </a:r>
          </a:p>
          <a:p>
            <a:pPr eaLnBrk="1" hangingPunct="1">
              <a:spcBef>
                <a:spcPts val="500"/>
              </a:spcBef>
              <a:buFont typeface="Arial" panose="020B0604020202020204" pitchFamily="34" charset="0"/>
              <a:buChar char="•"/>
            </a:pPr>
            <a:r>
              <a:rPr lang="el-GR" altLang="el-GR" sz="2000"/>
              <a:t>Σε μία απομακρυσμένη κλήση  σε CORBA συμμετέχει και ο ORB που έχει ως κύρια ευθύνη την αποκατάσταση της επικοινωνίας με το απομακρυσμένο αντικείμενο. </a:t>
            </a:r>
          </a:p>
          <a:p>
            <a:pPr eaLnBrk="1" hangingPunct="1">
              <a:spcBef>
                <a:spcPts val="500"/>
              </a:spcBef>
              <a:buFont typeface="Arial" panose="020B0604020202020204" pitchFamily="34" charset="0"/>
              <a:buChar char="•"/>
            </a:pPr>
            <a:r>
              <a:rPr lang="el-GR" altLang="el-GR" sz="2000"/>
              <a:t>Ο ORB είναι μεσισμικό </a:t>
            </a:r>
            <a:r>
              <a:rPr lang="en-US" altLang="el-GR" sz="2000"/>
              <a:t>(middleware) </a:t>
            </a:r>
            <a:r>
              <a:rPr lang="el-GR" altLang="el-GR" sz="2000"/>
              <a:t>επειδή είναι μία συνιστώσα λογισμικού που τοποθετείται μεταξύ της εφαρμογής και του λειτουργικού συστήματος παρέχοντας στον προγραμματιστή της εφαρμογής ένα σύνολο υπηρεσιών. </a:t>
            </a:r>
          </a:p>
        </p:txBody>
      </p:sp>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196975"/>
            <a:ext cx="5976938" cy="2005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προκλήσεις </a:t>
            </a:r>
            <a:r>
              <a:rPr lang="en-US" altLang="el-GR" sz="3000"/>
              <a:t>CORBA</a:t>
            </a:r>
          </a:p>
        </p:txBody>
      </p:sp>
      <p:sp>
        <p:nvSpPr>
          <p:cNvPr id="69635"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Ο καλών αναζητά αναφορές σε αντικείμενα (objects references). Δεν αρκούμαστε σε κλήση διαδικασιών αλλά σε απομακρυσμένη κλήση μεθόδων σε αντικείμενα που βρίσκονται σε απομακρυσμένους κόμβους επεξεργασίας. </a:t>
            </a:r>
          </a:p>
          <a:p>
            <a:pPr eaLnBrk="1" hangingPunct="1">
              <a:buFont typeface="Arial" panose="020B0604020202020204" pitchFamily="34" charset="0"/>
              <a:buChar char="•"/>
            </a:pPr>
            <a:r>
              <a:rPr lang="el-GR" altLang="el-GR"/>
              <a:t>Δεν περιοριζόμαστε στην προσομοίωση της απομακρυσμένης κλήσης από μία τοπική αλλά επεκτείνουμε την έννοια της απομακρυσμένης κλήσης για ετερογενή περιβάλλοντα. Ο στόχος μας είναι να επιτρέψουμε την επικοινωνία δύο συνιστωστών λογισμικού που εκτελούνται σε διαφορετικά περιβάλλοντα εκτέλεσης (πχ λειτουργικά συστήματα) και έχουν υλοποιηθεί σε διαφορετικές γλώσσες προγραμματισμού. </a:t>
            </a:r>
          </a:p>
          <a:p>
            <a:pPr eaLnBrk="1" hangingPunct="1">
              <a:buFont typeface="Arial" panose="020B0604020202020204" pitchFamily="34" charset="0"/>
              <a:buChar char="•"/>
            </a:pPr>
            <a:r>
              <a:rPr lang="el-GR" altLang="el-GR"/>
              <a:t>Η απομακρυσμένη κλήση θα πρέπει να γίνεται διαφανώς ως προς την τοποθεσία του καλούμενου. Ένα αντικείμενο προσδιορίζεται ανεξάρτητα από τη διεύθυνσή του στο δίκτυο.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αντικείμενα </a:t>
            </a:r>
            <a:r>
              <a:rPr lang="en-US" altLang="el-GR" sz="3000"/>
              <a:t>CORBA</a:t>
            </a:r>
          </a:p>
        </p:txBody>
      </p:sp>
      <p:sp>
        <p:nvSpPr>
          <p:cNvPr id="71683"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Θα πρέπει σε αυτό το σημείο να σημειώσουμε ότι ένα αντικείμενο στην CORBA είναι κάτι πιο αφηρημένο από τα γνωστά μας αντικείμενα των γλωσσών προγραμματισμού. </a:t>
            </a:r>
          </a:p>
          <a:p>
            <a:pPr eaLnBrk="1" hangingPunct="1">
              <a:buFont typeface="Arial" panose="020B0604020202020204" pitchFamily="34" charset="0"/>
              <a:buChar char="•"/>
            </a:pPr>
            <a:r>
              <a:rPr lang="el-GR" altLang="el-GR"/>
              <a:t>Το μόνο που γνωρίζουμε για κάποιο αντικείμενο είναι η διεπαφή του. Μέσω αυτής της διεπαφής θα πραγματοποιηθούν οι απομακρυσμένες κλήσεις. </a:t>
            </a:r>
          </a:p>
          <a:p>
            <a:pPr eaLnBrk="1" hangingPunct="1">
              <a:buFont typeface="Arial" panose="020B0604020202020204" pitchFamily="34" charset="0"/>
              <a:buChar char="•"/>
            </a:pPr>
            <a:r>
              <a:rPr lang="el-GR" altLang="el-GR"/>
              <a:t>Η υλοποίηση της διεπαφής ενός CORBA αντικειμένου μπορεί να γίνει με μία κλάση κάποιας αντικειμενοστρεφούς γλώσσας προγραμματισμού, αλλά μπορεί να υλοποιηθεί ακόμα και με μία μη αντικειμενοστρεφή γλώσσα όπως η C.</a:t>
            </a:r>
          </a:p>
          <a:p>
            <a:pPr eaLnBrk="1" hangingPunct="1">
              <a:buFont typeface="Arial" panose="020B0604020202020204" pitchFamily="34" charset="0"/>
              <a:buNone/>
            </a:pPr>
            <a:endParaRPr lang="el-GR" altLang="el-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ανεξαρτησία</a:t>
            </a:r>
          </a:p>
        </p:txBody>
      </p:sp>
      <p:sp>
        <p:nvSpPr>
          <p:cNvPr id="73731" name="Text Box 2"/>
          <p:cNvSpPr txBox="1">
            <a:spLocks noChangeArrowheads="1"/>
          </p:cNvSpPr>
          <p:nvPr/>
        </p:nvSpPr>
        <p:spPr bwMode="auto">
          <a:xfrm>
            <a:off x="457200" y="1052513"/>
            <a:ext cx="8229600" cy="546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5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ClrTx/>
              <a:buFontTx/>
              <a:buNone/>
            </a:pPr>
            <a:r>
              <a:rPr lang="el-GR" altLang="el-GR" sz="2000"/>
              <a:t>Ο τρόπος για να επιτευχθεί αυτό είναι μέσω μίας ειδικής γλώσσας καθορισμού διεπαφών η οποία είναι κοινή σε μία CORBA αρχιτεκτονική και δίνει τη δυνατότητα προσαρμογής για διαφορετικές γλώσσες προγραμματισμού. Η ειδική αυτή γλώσσα είναι η IDL (Interface Definition Language). </a:t>
            </a:r>
          </a:p>
          <a:p>
            <a:pPr eaLnBrk="1" hangingPunct="1">
              <a:spcBef>
                <a:spcPts val="500"/>
              </a:spcBef>
              <a:buClrTx/>
              <a:buFontTx/>
              <a:buNone/>
            </a:pPr>
            <a:r>
              <a:rPr lang="el-GR" altLang="el-GR" sz="2000"/>
              <a:t>Με την IDL ορίζονται καταρχήν οι τύποι δεδομένων που χρησιμοποιούνται στο κατανεμημένο λογισμικό. Επίσης μέσω της IDL ορίζονται και οι διεπαφές των αντικειμένων. Οι διεπαφές αυτές δεν είναι τίποτα άλλο από τις υπογραφές των μεθόδων οι οποίες θα παρέχονται στους πελάτες των CORBA αντικειμένων. </a:t>
            </a:r>
          </a:p>
          <a:p>
            <a:pPr eaLnBrk="1" hangingPunct="1">
              <a:spcBef>
                <a:spcPts val="500"/>
              </a:spcBef>
              <a:buClrTx/>
              <a:buFontTx/>
              <a:buNone/>
            </a:pPr>
            <a:r>
              <a:rPr lang="el-GR" altLang="el-GR" sz="2000"/>
              <a:t>Όλες οι δηλώσεις με την IDL είναι ανεξάρτητες από τη γλώσσας προγραμματισμού. Μέσω ειδικών μεταγλωττιστών γίνεται η μεταγλώττιση των IDL δηλώσεων σε αντίστοιχες δηλώσεις της γλώσσα προγραμματισμού. </a:t>
            </a:r>
          </a:p>
          <a:p>
            <a:pPr eaLnBrk="1" hangingPunct="1">
              <a:spcBef>
                <a:spcPts val="500"/>
              </a:spcBef>
              <a:buClrTx/>
              <a:buFontTx/>
              <a:buNone/>
            </a:pPr>
            <a:r>
              <a:rPr lang="el-GR" altLang="el-GR" sz="2000"/>
              <a:t>Επιπλέον οι μεταγλωττιστές IDL λειτουργούν ως γεννήτριες των αντίστοιχων στελεχών που συναντήσαμε στην προηγούμενη ενότητα τα οποία καλούνται και πληρεξούσιοι (proxy)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ανεξαρτησία ως προς την τοποθεσία</a:t>
            </a:r>
          </a:p>
        </p:txBody>
      </p:sp>
      <p:sp>
        <p:nvSpPr>
          <p:cNvPr id="75779"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Η ανεξαρτησία ως προς την τοποθεσία ενός απομακρυσμένου αντικειμένου επιτυγχάνεται μέσω του ORB. </a:t>
            </a:r>
          </a:p>
          <a:p>
            <a:pPr eaLnBrk="1" hangingPunct="1">
              <a:buFont typeface="Arial" panose="020B0604020202020204" pitchFamily="34" charset="0"/>
              <a:buChar char="•"/>
            </a:pPr>
            <a:r>
              <a:rPr lang="el-GR" altLang="el-GR"/>
              <a:t>Ο ORB παρέχει τη δυνατότητα πρόσβασης και χρήσης σε ένα αντικείμενο CORBA χωρίς ο χρήστης του αντικειμένου να γνωρίζει που βρίσκεται το αντικείμενο αυτό.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υπηρεσίες </a:t>
            </a:r>
            <a:r>
              <a:rPr lang="en-US" altLang="el-GR" sz="3000"/>
              <a:t>CORBA</a:t>
            </a:r>
          </a:p>
        </p:txBody>
      </p:sp>
      <p:sp>
        <p:nvSpPr>
          <p:cNvPr id="77827"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Υπηρεσία ονοματαδοσίας (naming service). Είναι η υπηρεσία που μας βοηθά να ανακτούμε αντικείμενα βάσει ενός ονόματος. </a:t>
            </a:r>
          </a:p>
          <a:p>
            <a:pPr eaLnBrk="1" hangingPunct="1">
              <a:buFont typeface="Arial" panose="020B0604020202020204" pitchFamily="34" charset="0"/>
              <a:buChar char="•"/>
            </a:pPr>
            <a:r>
              <a:rPr lang="el-GR" altLang="el-GR"/>
              <a:t>Υπηρεσία συναλλαγών.</a:t>
            </a:r>
          </a:p>
          <a:p>
            <a:pPr eaLnBrk="1" hangingPunct="1">
              <a:buFont typeface="Arial" panose="020B0604020202020204" pitchFamily="34" charset="0"/>
              <a:buChar char="•"/>
            </a:pPr>
            <a:r>
              <a:rPr lang="el-GR" altLang="el-GR"/>
              <a:t>Υπηρεσία κοινοποίησης (notification service). Η υπηρεσία της κοινοποίησης επεκτείνει την απλή απομακρυσμένη κλήση δίνοντας τη δυνατότητα να κοινοποιούνται γεγονότα (events) από μία συνιστώσα λογισμικού.</a:t>
            </a:r>
          </a:p>
          <a:p>
            <a:pPr eaLnBrk="1" hangingPunct="1">
              <a:buFont typeface="Arial" panose="020B0604020202020204" pitchFamily="34" charset="0"/>
              <a:buChar char="•"/>
            </a:pPr>
            <a:r>
              <a:rPr lang="el-GR" altLang="el-GR"/>
              <a:t>Υπηρεσία ασφάλειας (security service). Η υπηρεσία της ασφάλειας παρέχει υπηρεσίες όπως αυθεντικοποίηση (authentication), παροχή εξουσιοδότησης (authorization) ελέγχου πρόσβασης, κρυπτογράφησης κτλ.</a:t>
            </a:r>
          </a:p>
          <a:p>
            <a:pPr eaLnBrk="1" hangingPunct="1">
              <a:buFont typeface="Arial" panose="020B0604020202020204" pitchFamily="34" charset="0"/>
              <a:buChar char="•"/>
            </a:pPr>
            <a:r>
              <a:rPr lang="en-US" altLang="el-G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συστατικά και κατανεμημένη αρχιτεκτονική</a:t>
            </a:r>
          </a:p>
        </p:txBody>
      </p:sp>
      <p:sp>
        <p:nvSpPr>
          <p:cNvPr id="79875"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Συστατικά: Φυσικές μονάδες λογισμικού που παρέχουν μόνο διεπαφές και των οποίων η υλοποίηση μπορεί να αλλάζει.</a:t>
            </a:r>
          </a:p>
          <a:p>
            <a:pPr eaLnBrk="1" hangingPunct="1">
              <a:buFont typeface="Arial" panose="020B0604020202020204" pitchFamily="34" charset="0"/>
              <a:buChar char="•"/>
            </a:pPr>
            <a:r>
              <a:rPr lang="el-GR" altLang="el-GR"/>
              <a:t>Είναι δυνατό να έχουμε συστατικά που παρέχονται σε μία κατανεμημένη αρχιτεκτονική.</a:t>
            </a:r>
          </a:p>
          <a:p>
            <a:pPr eaLnBrk="1" hangingPunct="1">
              <a:buFont typeface="Arial" panose="020B0604020202020204" pitchFamily="34" charset="0"/>
              <a:buChar char="•"/>
            </a:pPr>
            <a:r>
              <a:rPr lang="en-US" altLang="el-GR"/>
              <a:t>CORBA Component Model (CCM) </a:t>
            </a:r>
          </a:p>
          <a:p>
            <a:pPr eaLnBrk="1" hangingPunct="1">
              <a:buFont typeface="Arial" panose="020B0604020202020204" pitchFamily="34" charset="0"/>
              <a:buChar char="•"/>
            </a:pPr>
            <a:r>
              <a:rPr lang="en-US" altLang="el-GR"/>
              <a:t>Enterprise Java Beans (EJB).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r>
              <a:rPr lang="el-GR" altLang="el-GR" smtClean="0"/>
              <a:t>διαγράμματα παράταξης</a:t>
            </a:r>
            <a:endParaRPr lang="en-US" altLang="el-GR" smtClean="0"/>
          </a:p>
        </p:txBody>
      </p:sp>
      <p:sp>
        <p:nvSpPr>
          <p:cNvPr id="19459" name="2 - Θέση περιεχομένου"/>
          <p:cNvSpPr>
            <a:spLocks noGrp="1"/>
          </p:cNvSpPr>
          <p:nvPr>
            <p:ph idx="1"/>
          </p:nvPr>
        </p:nvSpPr>
        <p:spPr/>
        <p:txBody>
          <a:bodyPr/>
          <a:lstStyle/>
          <a:p>
            <a:pPr>
              <a:buFont typeface="Arial" panose="020B0604020202020204" pitchFamily="34" charset="0"/>
              <a:buChar char="•"/>
            </a:pPr>
            <a:r>
              <a:rPr lang="el-GR" altLang="el-GR" smtClean="0"/>
              <a:t>Η πρώτη κατηγορία των κόμβων είναι οι συσκευές (devices) που αναπαριστούν φυσικές μονάδες επεξεργασίας που αντιστοιχούν στο υλικό. Οι συσκευές έχουν μνήμη και επεξεργαστική ικανότητα. </a:t>
            </a:r>
          </a:p>
          <a:p>
            <a:pPr>
              <a:buFont typeface="Arial" panose="020B0604020202020204" pitchFamily="34" charset="0"/>
              <a:buChar char="•"/>
            </a:pPr>
            <a:r>
              <a:rPr lang="el-GR" altLang="el-GR" smtClean="0"/>
              <a:t>Η δεύτερη κατηγορία των κόμβων είναι τα περιβάλλοντα εκτέλεσης (execution environments). Περιβάλλοντα εκτέλεσης είναι λογισμικό συστημάτων, όπως λειτουργικά συστήματα, συστήματα διαχείρισης βάσεων δεδομένων κ.ά.</a:t>
            </a:r>
          </a:p>
          <a:p>
            <a:endParaRPr lang="en-US" altLang="el-GR"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επικοινωνία μέσω μηνυμάτων</a:t>
            </a:r>
          </a:p>
        </p:txBody>
      </p:sp>
      <p:sp>
        <p:nvSpPr>
          <p:cNvPr id="81923"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Στο μοντέλο πελάτη διακομιστή έχουμε σύγχρονη επικοινωνία: Ο πελάτης περιμένει να ολοκληρωθεί η επεξεργασία από το διακομιστή για να συνεχίσει τη λειτουργία του.</a:t>
            </a:r>
          </a:p>
          <a:p>
            <a:pPr eaLnBrk="1" hangingPunct="1">
              <a:buFont typeface="Arial" panose="020B0604020202020204" pitchFamily="34" charset="0"/>
              <a:buChar char="•"/>
            </a:pPr>
            <a:r>
              <a:rPr lang="el-GR" altLang="el-GR"/>
              <a:t>Η επικοινωνία μέσω μηνυμάτων είναι ασύγχρονη. Ο πελάτης δεν περιμένει την οκλήρωση της επεξεργασίας του μηνύματος από το διακομιστή.</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επικοινωνία μέσω μηνυμάτων</a:t>
            </a:r>
          </a:p>
        </p:txBody>
      </p:sp>
      <p:sp>
        <p:nvSpPr>
          <p:cNvPr id="83971" name="Text Box 2"/>
          <p:cNvSpPr txBox="1">
            <a:spLocks noChangeArrowheads="1"/>
          </p:cNvSpPr>
          <p:nvPr/>
        </p:nvSpPr>
        <p:spPr bwMode="auto">
          <a:xfrm>
            <a:off x="457200" y="3573463"/>
            <a:ext cx="8229600" cy="273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Η συνιστώσα Α τοποθετεί το μήνυμα στο δίαυλο μηνυμάτων και δεν περιμένει απόκριση. Η απόκριση αν απαιτείται θα έρθει αργότερα από τη συνιστώσα Β. </a:t>
            </a:r>
          </a:p>
          <a:p>
            <a:pPr eaLnBrk="1" hangingPunct="1">
              <a:buFont typeface="Arial" panose="020B0604020202020204" pitchFamily="34" charset="0"/>
              <a:buChar char="•"/>
            </a:pPr>
            <a:r>
              <a:rPr lang="el-GR" altLang="el-GR"/>
              <a:t>Ο δίαυλος μηνυμάτων είναι ένα μεσισμικό διαχείρισης μηνυμάτων (Message Oriented Middleware – MOM). </a:t>
            </a:r>
          </a:p>
          <a:p>
            <a:pPr eaLnBrk="1" hangingPunct="1">
              <a:buFont typeface="Arial" panose="020B0604020202020204" pitchFamily="34" charset="0"/>
              <a:buChar char="•"/>
            </a:pPr>
            <a:r>
              <a:rPr lang="el-GR" altLang="el-GR"/>
              <a:t>Η κύρια ευθύνη των MOM είναι η αξιόπιστη παράδοση των μηνυμάτων στους παραλήπτες τους.</a:t>
            </a:r>
          </a:p>
        </p:txBody>
      </p:sp>
      <p:pic>
        <p:nvPicPr>
          <p:cNvPr id="839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125538"/>
            <a:ext cx="5040313" cy="2233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επικοινωνία μέσω μηνυμάτων</a:t>
            </a:r>
          </a:p>
        </p:txBody>
      </p:sp>
      <p:sp>
        <p:nvSpPr>
          <p:cNvPr id="86019" name="Text Box 2"/>
          <p:cNvSpPr txBox="1">
            <a:spLocks noChangeArrowheads="1"/>
          </p:cNvSpPr>
          <p:nvPr/>
        </p:nvSpPr>
        <p:spPr bwMode="auto">
          <a:xfrm>
            <a:off x="457200" y="1052513"/>
            <a:ext cx="8229600"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Μοντέλο δημοσίευσης / συνδρομής (publish / subscribe). Η βασική ιδέα είναι μία συνιστώσα λογισμικού τοποθετώντας ένα μήνυμα στο δίαυλο δημοσιεύει το μήνυμα χωρίς να γνωρίζει τους παραλήπτες του. Οι παραλήπτες είναι οι συνδρομητές (subscribers) οι οποίοι εγγράφονται στο δίαυλο μηνυμάτων ως ενδιαφερόμενοι για τα συγκεκριμένου τύπου μηνύματα.</a:t>
            </a:r>
          </a:p>
          <a:p>
            <a:pPr eaLnBrk="1" hangingPunct="1">
              <a:buFont typeface="Arial" panose="020B0604020202020204" pitchFamily="34" charset="0"/>
              <a:buChar char="•"/>
            </a:pPr>
            <a:r>
              <a:rPr lang="el-GR" altLang="el-GR"/>
              <a:t>Συστήματα βασισμένα σε γεγονότα (</a:t>
            </a:r>
            <a:r>
              <a:rPr lang="en-US" altLang="el-GR"/>
              <a:t>event based systems). </a:t>
            </a:r>
            <a:r>
              <a:rPr lang="el-GR" altLang="el-GR"/>
              <a:t>Ανεξάρτητες εφαρμογές οι οποίες έχουν αρκετό βαθμό αυτονομίας για να εκτελούνται ανεξάρτητα, αλλά μπορούν να ανταλλάσσουν πληροφορίες. </a:t>
            </a:r>
          </a:p>
          <a:p>
            <a:pPr eaLnBrk="1" hangingPunct="1">
              <a:buFont typeface="Arial" panose="020B0604020202020204" pitchFamily="34" charset="0"/>
              <a:buChar char="•"/>
            </a:pPr>
            <a:r>
              <a:rPr lang="el-GR" altLang="el-GR"/>
              <a:t>Η επικοινωνία μέσω μηνυμάτων χρησιμοποιείται ευρέως για τη Ενοποίηση Επιχειρησιακών Εφαρμογών (Enterprise Application Integration). Η προσέγγιση του EAI αφορά τη δυνατότητα επικοινωνίας ανεξαρτήτων εφαρμογών λογισμικού εντός κάποιου οργανισμού διατηρώντας ταυτόχρονα την ανεξαρτησία τους.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2800"/>
              <a:t>σχεδίαση λογισμικού για κατανεμημένα συστήματα</a:t>
            </a:r>
          </a:p>
        </p:txBody>
      </p:sp>
      <p:sp>
        <p:nvSpPr>
          <p:cNvPr id="88067"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500"/>
              </a:spcBef>
              <a:buFont typeface="Arial" panose="020B0604020202020204" pitchFamily="34" charset="0"/>
              <a:buChar char="•"/>
            </a:pPr>
            <a:r>
              <a:rPr lang="el-GR" altLang="el-GR" sz="2000"/>
              <a:t>Μία απομακρυσμένη κλήση είναι τάξεις μεγέθους πιο αργή από μία τοπική κλήση.  Πρέπει να διασφαλίσουμε ότι έχουμε πραγματικό όφελος όσον αφορά στην απόδοση του τελικού συστήματος.</a:t>
            </a:r>
          </a:p>
          <a:p>
            <a:pPr eaLnBrk="1" hangingPunct="1">
              <a:spcBef>
                <a:spcPts val="500"/>
              </a:spcBef>
              <a:buFont typeface="Arial" panose="020B0604020202020204" pitchFamily="34" charset="0"/>
              <a:buChar char="•"/>
            </a:pPr>
            <a:r>
              <a:rPr lang="el-GR" altLang="el-GR" sz="2000"/>
              <a:t>Μία τοπική κλήση είναι πολύ πιο αξιόπιστη από μία απομακρυσμένη.  Έχουμε δηλαδή μία περίπτωση μερικής αποτυχίας όπου μόνο μία συνιστώσα του λογισμικού αποτυγχάνει να αποκριθεί. Αντίθετα στις τοπικές κλήσεις έχουμε το φαινόμενο της καθολικής αποτυχίας όπου μία αποτυχία συμβαίνει στο σύνολο του λογισμικού. Αυτό με τη σειρά του σημαίνει ότι ο πελάτης μίας απομακρυσμένης κλήσης πρέπει να είναι προετοιμασμένος για μία μερική αποτυχία κάτι που δεν συμβαίνει με μία τοπική.</a:t>
            </a:r>
          </a:p>
          <a:p>
            <a:pPr eaLnBrk="1" hangingPunct="1">
              <a:spcBef>
                <a:spcPts val="500"/>
              </a:spcBef>
              <a:buFont typeface="Arial" panose="020B0604020202020204" pitchFamily="34" charset="0"/>
              <a:buChar char="•"/>
            </a:pPr>
            <a:r>
              <a:rPr lang="el-GR" altLang="el-GR" sz="2000"/>
              <a:t>Διεπαφές των συνιστωσών του λογισμικού. Στις τοπικές κλήσεις οι διεπαφές είναι χαμηλού επιπέδου (</a:t>
            </a:r>
            <a:r>
              <a:rPr lang="en-US" altLang="el-GR" sz="2000"/>
              <a:t>fine grained). </a:t>
            </a:r>
            <a:r>
              <a:rPr lang="el-GR" altLang="el-GR" sz="2000"/>
              <a:t>Στις απομακρυσμένες είναι υψηλού επιπέδου (</a:t>
            </a:r>
            <a:r>
              <a:rPr lang="en-US" altLang="el-GR" sz="2000"/>
              <a:t>coarse grained)</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Επίπεδα διεπαφών</a:t>
            </a:r>
          </a:p>
        </p:txBody>
      </p:sp>
      <p:sp>
        <p:nvSpPr>
          <p:cNvPr id="90115" name="Text Box 2"/>
          <p:cNvSpPr txBox="1">
            <a:spLocks noChangeArrowheads="1"/>
          </p:cNvSpPr>
          <p:nvPr/>
        </p:nvSpPr>
        <p:spPr bwMode="auto">
          <a:xfrm>
            <a:off x="457200" y="4437063"/>
            <a:ext cx="8229600"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Η κλήση προς το </a:t>
            </a:r>
            <a:r>
              <a:rPr lang="en-US" altLang="el-GR"/>
              <a:t>LocalObject </a:t>
            </a:r>
            <a:r>
              <a:rPr lang="el-GR" altLang="el-GR"/>
              <a:t>είναι </a:t>
            </a:r>
            <a:r>
              <a:rPr lang="en-US" altLang="el-GR"/>
              <a:t>fine grained</a:t>
            </a:r>
          </a:p>
          <a:p>
            <a:pPr eaLnBrk="1" hangingPunct="1">
              <a:buFont typeface="Arial" panose="020B0604020202020204" pitchFamily="34" charset="0"/>
              <a:buChar char="•"/>
            </a:pPr>
            <a:r>
              <a:rPr lang="el-GR" altLang="el-GR"/>
              <a:t>Η κλήση προς το </a:t>
            </a:r>
            <a:r>
              <a:rPr lang="en-US" altLang="el-GR"/>
              <a:t>RemoteObject </a:t>
            </a:r>
            <a:r>
              <a:rPr lang="el-GR" altLang="el-GR"/>
              <a:t>είναι </a:t>
            </a:r>
            <a:r>
              <a:rPr lang="en-US" altLang="el-GR"/>
              <a:t>coarse grained</a:t>
            </a:r>
          </a:p>
        </p:txBody>
      </p:sp>
      <p:pic>
        <p:nvPicPr>
          <p:cNvPr id="901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68413"/>
            <a:ext cx="6218238" cy="2881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δημοσιευμένες διεπαφές</a:t>
            </a:r>
          </a:p>
        </p:txBody>
      </p:sp>
      <p:sp>
        <p:nvSpPr>
          <p:cNvPr id="92163" name="Text Box 2"/>
          <p:cNvSpPr txBox="1">
            <a:spLocks noChangeArrowheads="1"/>
          </p:cNvSpPr>
          <p:nvPr/>
        </p:nvSpPr>
        <p:spPr bwMode="auto">
          <a:xfrm>
            <a:off x="457200" y="10525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Το πρόσθετο πρόβλημα που εισάγουν οι διεπαφές των συστημάτων είναι ότι είναι πλέον </a:t>
            </a:r>
            <a:r>
              <a:rPr lang="el-GR" altLang="el-GR" b="1"/>
              <a:t>δημοσιευμένες</a:t>
            </a:r>
            <a:r>
              <a:rPr lang="el-GR" altLang="el-GR"/>
              <a:t> (published) και όχι απλές </a:t>
            </a:r>
            <a:r>
              <a:rPr lang="el-GR" altLang="el-GR" b="1"/>
              <a:t>δημόσιες</a:t>
            </a:r>
            <a:r>
              <a:rPr lang="el-GR" altLang="el-GR"/>
              <a:t> (public) διεπαφές.</a:t>
            </a:r>
          </a:p>
          <a:p>
            <a:pPr eaLnBrk="1" hangingPunct="1">
              <a:buFont typeface="Arial" panose="020B0604020202020204" pitchFamily="34" charset="0"/>
              <a:buChar char="•"/>
            </a:pPr>
            <a:r>
              <a:rPr lang="el-GR" altLang="el-GR"/>
              <a:t>Όπως και με τα συστατικά λογισμικού οι πελάτες που χρησιμοποιούν τις διεπαφές αυτές δεν βρίσκονται υπό τον έλεγχο αυτού που αναπτύσσει τις διεπαφές και έτσι οι αλλαγές τους δεν είναι εύκολες.</a:t>
            </a:r>
          </a:p>
          <a:p>
            <a:pPr eaLnBrk="1" hangingPunct="1">
              <a:buFont typeface="Arial" panose="020B0604020202020204" pitchFamily="34" charset="0"/>
              <a:buChar char="•"/>
            </a:pPr>
            <a:r>
              <a:rPr lang="el-GR" altLang="el-GR"/>
              <a:t>Η αλλαγές στις δημοσιευμένες διεπαφές είναι δυσκολότερες</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r>
              <a:rPr lang="el-GR" altLang="el-GR" smtClean="0"/>
              <a:t>κόμβοι</a:t>
            </a:r>
            <a:endParaRPr lang="en-US" altLang="el-GR" smtClean="0"/>
          </a:p>
        </p:txBody>
      </p:sp>
      <p:pic>
        <p:nvPicPr>
          <p:cNvPr id="20483" name="9 - Εικόνα" descr="07_019_ΔΑΚόμβοι.t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55875" y="1700213"/>
            <a:ext cx="3738563" cy="2376487"/>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r>
              <a:rPr lang="el-GR" altLang="el-GR" smtClean="0"/>
              <a:t>μονοπάτια επικοινωνίας</a:t>
            </a:r>
            <a:endParaRPr lang="en-US" altLang="el-GR" smtClean="0"/>
          </a:p>
        </p:txBody>
      </p:sp>
      <p:sp>
        <p:nvSpPr>
          <p:cNvPr id="21507" name="2 - Θέση περιεχομένου"/>
          <p:cNvSpPr>
            <a:spLocks noGrp="1"/>
          </p:cNvSpPr>
          <p:nvPr>
            <p:ph idx="1"/>
          </p:nvPr>
        </p:nvSpPr>
        <p:spPr>
          <a:xfrm>
            <a:off x="457200" y="3789363"/>
            <a:ext cx="8229600" cy="2519362"/>
          </a:xfrm>
        </p:spPr>
        <p:txBody>
          <a:bodyPr/>
          <a:lstStyle/>
          <a:p>
            <a:r>
              <a:rPr lang="el-GR" altLang="el-GR" smtClean="0"/>
              <a:t>Οι κόμβοι επικοινωνούν μεταξύ τους μέσω μονοπατιών επικοινωνίας (communications paths) και απεικονίζουν διασύνδεση μέσω δικτύου. Τα μονοπάτια επικοινωνίας είναι εξειδίκευση των συσχετίσεων και συμβολίζονται με απλές γραμμές.</a:t>
            </a:r>
          </a:p>
          <a:p>
            <a:endParaRPr lang="en-US" altLang="el-GR" smtClean="0"/>
          </a:p>
        </p:txBody>
      </p:sp>
      <p:pic>
        <p:nvPicPr>
          <p:cNvPr id="21508" name="9 - Εικόνα" descr="07_020_ΔΑΕπικοινωνίαΚόμβων.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64976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r>
              <a:rPr lang="el-GR" altLang="el-GR" smtClean="0"/>
              <a:t>προϊόντα</a:t>
            </a:r>
            <a:endParaRPr lang="en-US" altLang="el-GR" smtClean="0"/>
          </a:p>
        </p:txBody>
      </p:sp>
      <p:sp>
        <p:nvSpPr>
          <p:cNvPr id="22531" name="2 - Θέση περιεχομένου"/>
          <p:cNvSpPr>
            <a:spLocks noGrp="1"/>
          </p:cNvSpPr>
          <p:nvPr>
            <p:ph idx="1"/>
          </p:nvPr>
        </p:nvSpPr>
        <p:spPr>
          <a:xfrm>
            <a:off x="457200" y="3357563"/>
            <a:ext cx="8229600" cy="2951162"/>
          </a:xfrm>
        </p:spPr>
        <p:txBody>
          <a:bodyPr/>
          <a:lstStyle/>
          <a:p>
            <a:pPr>
              <a:buFont typeface="Arial" panose="020B0604020202020204" pitchFamily="34" charset="0"/>
              <a:buChar char="•"/>
            </a:pPr>
            <a:r>
              <a:rPr lang="el-GR" altLang="el-GR" smtClean="0"/>
              <a:t>Ένας κόμβος μπορεί να περιέχει ένα προϊόν (artifact) το οποίο είναι μία διακριτή φυσική οντότητα του λογισμικού και το οποίο είναι συνήθως ένα αρχείο. Ένα προϊόν μπορεί να είναι ένα εκτελέσιμο αρχείο, αρχείο ρυθμίσεων, σελίδες HTML κ.ά. Ένα προϊόν φέρει τη λέξη-κλειδί «artifact» ή ένα εικονίδιο. </a:t>
            </a:r>
          </a:p>
          <a:p>
            <a:pPr>
              <a:buFont typeface="Arial" panose="020B0604020202020204" pitchFamily="34" charset="0"/>
              <a:buChar char="•"/>
            </a:pPr>
            <a:r>
              <a:rPr lang="el-GR" altLang="el-GR" smtClean="0"/>
              <a:t>Οι κόμβοι περιέχουν προϊόντα (artifacts) που είναι οι φυσικές μονάδες λογισμικού, όπως εκτελέσιμα αρχεία, αρχεία jar, αρχεία ρυθμίσεων, σελίδες HTML κ.λπ.</a:t>
            </a:r>
          </a:p>
          <a:p>
            <a:endParaRPr lang="en-US" altLang="el-GR" smtClean="0"/>
          </a:p>
        </p:txBody>
      </p:sp>
      <p:pic>
        <p:nvPicPr>
          <p:cNvPr id="22532" name="9 - Εικόνα" descr="07_021_ΔΑΠροϊόντα.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628775"/>
            <a:ext cx="50403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r>
              <a:rPr lang="el-GR" altLang="el-GR" smtClean="0"/>
              <a:t>παράδειγμα: ένα διάγραμμα παράταξης</a:t>
            </a:r>
            <a:endParaRPr lang="en-US" altLang="el-GR" smtClean="0"/>
          </a:p>
        </p:txBody>
      </p:sp>
      <p:pic>
        <p:nvPicPr>
          <p:cNvPr id="2355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6588" y="1196975"/>
            <a:ext cx="5329237" cy="49482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l-GR" altLang="el-GR" sz="3000"/>
              <a:t>Αρχιτεκτονική πελάτη - διακομιστή</a:t>
            </a:r>
          </a:p>
        </p:txBody>
      </p:sp>
      <p:sp>
        <p:nvSpPr>
          <p:cNvPr id="24579" name="Text Box 2"/>
          <p:cNvSpPr txBox="1">
            <a:spLocks noChangeArrowheads="1"/>
          </p:cNvSpPr>
          <p:nvPr/>
        </p:nvSpPr>
        <p:spPr bwMode="auto">
          <a:xfrm>
            <a:off x="457200" y="3213100"/>
            <a:ext cx="8229600" cy="309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el-GR" altLang="el-GR"/>
              <a:t>Ο διακομιστής παρέχει μία υπηρεσία και εξυπηρετεί αιτήματα πελατών</a:t>
            </a:r>
          </a:p>
          <a:p>
            <a:pPr eaLnBrk="1" hangingPunct="1">
              <a:buFont typeface="Arial" panose="020B0604020202020204" pitchFamily="34" charset="0"/>
              <a:buChar char="•"/>
            </a:pPr>
            <a:r>
              <a:rPr lang="el-GR" altLang="el-GR"/>
              <a:t>Ο πελάτης διατυπώνει αιτήματα προς το διακομιστή.</a:t>
            </a:r>
          </a:p>
          <a:p>
            <a:pPr eaLnBrk="1" hangingPunct="1">
              <a:buFont typeface="Arial" panose="020B0604020202020204" pitchFamily="34" charset="0"/>
              <a:buChar char="•"/>
            </a:pPr>
            <a:r>
              <a:rPr lang="el-GR" altLang="el-GR"/>
              <a:t>Η επικοινωνία πραγματοποιείται μέσω δικτύου.</a:t>
            </a: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412875"/>
            <a:ext cx="5084762" cy="93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2358</Words>
  <Application>Microsoft Office PowerPoint</Application>
  <PresentationFormat>Προβολή στην οθόνη (4:3)</PresentationFormat>
  <Paragraphs>172</Paragraphs>
  <Slides>45</Slides>
  <Notes>33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12</vt:i4>
      </vt:variant>
      <vt:variant>
        <vt:lpstr>Τίτλοι διαφανειών</vt:lpstr>
      </vt:variant>
      <vt:variant>
        <vt:i4>45</vt:i4>
      </vt:variant>
    </vt:vector>
  </HeadingPairs>
  <TitlesOfParts>
    <vt:vector size="61" baseType="lpstr">
      <vt:lpstr>Arial</vt:lpstr>
      <vt:lpstr>Microsoft YaHei</vt:lpstr>
      <vt:lpstr>Calibri</vt:lpstr>
      <vt:lpstr>Times New Roman</vt:lpstr>
      <vt:lpstr>Θέμα του Office</vt:lpstr>
      <vt:lpstr>Θέμα του Office</vt:lpstr>
      <vt:lpstr>Θέμα του Office</vt:lpstr>
      <vt:lpstr>Θέμα του Office</vt:lpstr>
      <vt:lpstr>Θέμα του Office</vt:lpstr>
      <vt:lpstr>Θέμα του Office</vt:lpstr>
      <vt:lpstr>Θέμα του Office</vt:lpstr>
      <vt:lpstr>Θέμα του Office</vt:lpstr>
      <vt:lpstr>Θέμα του Office</vt:lpstr>
      <vt:lpstr>Θέμα του Office</vt:lpstr>
      <vt:lpstr>Θέμα του Office</vt:lpstr>
      <vt:lpstr>Θέμα του Office</vt:lpstr>
      <vt:lpstr>Παρουσίαση του PowerPoint</vt:lpstr>
      <vt:lpstr>Παρουσίαση του PowerPoint</vt:lpstr>
      <vt:lpstr>διαγράμματα παράταξης</vt:lpstr>
      <vt:lpstr>διαγράμματα παράταξης</vt:lpstr>
      <vt:lpstr>κόμβοι</vt:lpstr>
      <vt:lpstr>μονοπάτια επικοινωνίας</vt:lpstr>
      <vt:lpstr>προϊόντα</vt:lpstr>
      <vt:lpstr>παράδειγμα: ένα διάγραμμα παράταξης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αρχιτεκτονικές web -κατάσταση συνόδου (session state)</vt:lpstr>
      <vt:lpstr>αρχιτεκτονικές web - λανθάνουσα μνήμη</vt:lpstr>
      <vt:lpstr>αρχιτεκτονικές web - εξισορρόπηση φορτίου</vt:lpstr>
      <vt:lpstr>εξισορρόπηση φορτίου</vt:lpstr>
      <vt:lpstr>αρχιτεκτονικές web - συστοιχίες (clustering)</vt:lpstr>
      <vt:lpstr>συστοιχίες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Admin</dc:creator>
  <cp:lastModifiedBy>ndia</cp:lastModifiedBy>
  <cp:revision>182</cp:revision>
  <cp:lastPrinted>1601-01-01T00:00:00Z</cp:lastPrinted>
  <dcterms:created xsi:type="dcterms:W3CDTF">2012-08-02T15:55:49Z</dcterms:created>
  <dcterms:modified xsi:type="dcterms:W3CDTF">2021-10-17T14:11:55Z</dcterms:modified>
</cp:coreProperties>
</file>