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95" r:id="rId4"/>
    <p:sldId id="296" r:id="rId5"/>
    <p:sldId id="297" r:id="rId6"/>
    <p:sldId id="298" r:id="rId7"/>
    <p:sldId id="299" r:id="rId8"/>
    <p:sldId id="300" r:id="rId9"/>
    <p:sldId id="301" r:id="rId10"/>
    <p:sldId id="302" r:id="rId11"/>
    <p:sldId id="303" r:id="rId12"/>
    <p:sldId id="291" r:id="rId13"/>
    <p:sldId id="292" r:id="rId14"/>
    <p:sldId id="268" r:id="rId15"/>
    <p:sldId id="269" r:id="rId16"/>
    <p:sldId id="270" r:id="rId17"/>
    <p:sldId id="271" r:id="rId18"/>
    <p:sldId id="272" r:id="rId19"/>
    <p:sldId id="273" r:id="rId20"/>
    <p:sldId id="293" r:id="rId21"/>
    <p:sldId id="294" r:id="rId22"/>
    <p:sldId id="274" r:id="rId23"/>
    <p:sldId id="275" r:id="rId24"/>
    <p:sldId id="276"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7E7D5C7-18B9-47BE-8A8F-8C2489B78B8B}"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6094A6E-71A4-498A-B427-8D0AE2EFA751}" type="slidenum">
              <a:rPr lang="en-US" altLang="el-GR"/>
              <a:pPr>
                <a:defRPr/>
              </a:pPr>
              <a:t>‹#›</a:t>
            </a:fld>
            <a:endParaRPr lang="en-US" altLang="el-GR"/>
          </a:p>
        </p:txBody>
      </p:sp>
    </p:spTree>
    <p:extLst>
      <p:ext uri="{BB962C8B-B14F-4D97-AF65-F5344CB8AC3E}">
        <p14:creationId xmlns:p14="http://schemas.microsoft.com/office/powerpoint/2010/main" val="619676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4A78E65-4ECB-469B-8B91-E5E95ED78FE4}"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057324B-E14C-4E38-AA45-BB71187CDA3C}" type="slidenum">
              <a:rPr lang="en-US" altLang="el-GR"/>
              <a:pPr>
                <a:defRPr/>
              </a:pPr>
              <a:t>‹#›</a:t>
            </a:fld>
            <a:endParaRPr lang="en-US" altLang="el-GR"/>
          </a:p>
        </p:txBody>
      </p:sp>
    </p:spTree>
    <p:extLst>
      <p:ext uri="{BB962C8B-B14F-4D97-AF65-F5344CB8AC3E}">
        <p14:creationId xmlns:p14="http://schemas.microsoft.com/office/powerpoint/2010/main" val="2371448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AAA221D-CB53-4A14-AF07-61B0F48C60D4}"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64310A3-6F3C-468E-9C58-2D4E40CA3522}" type="slidenum">
              <a:rPr lang="en-US" altLang="el-GR"/>
              <a:pPr>
                <a:defRPr/>
              </a:pPr>
              <a:t>‹#›</a:t>
            </a:fld>
            <a:endParaRPr lang="en-US" altLang="el-GR"/>
          </a:p>
        </p:txBody>
      </p:sp>
    </p:spTree>
    <p:extLst>
      <p:ext uri="{BB962C8B-B14F-4D97-AF65-F5344CB8AC3E}">
        <p14:creationId xmlns:p14="http://schemas.microsoft.com/office/powerpoint/2010/main" val="846654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AA712A8-1495-4D43-831F-3A88DDF99F8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3637D9B-F862-4D66-9DF4-C4CCD7E6660A}" type="slidenum">
              <a:rPr lang="en-US" altLang="el-GR"/>
              <a:pPr>
                <a:defRPr/>
              </a:pPr>
              <a:t>‹#›</a:t>
            </a:fld>
            <a:endParaRPr lang="en-US" altLang="el-GR"/>
          </a:p>
        </p:txBody>
      </p:sp>
    </p:spTree>
    <p:extLst>
      <p:ext uri="{BB962C8B-B14F-4D97-AF65-F5344CB8AC3E}">
        <p14:creationId xmlns:p14="http://schemas.microsoft.com/office/powerpoint/2010/main" val="1530361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074E01E-5D76-4C01-AAA2-7A725ACA4F6B}"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5AFFDCE-85AA-4B6E-A787-F5272FA44555}" type="slidenum">
              <a:rPr lang="en-US" altLang="el-GR"/>
              <a:pPr>
                <a:defRPr/>
              </a:pPr>
              <a:t>‹#›</a:t>
            </a:fld>
            <a:endParaRPr lang="en-US" altLang="el-GR"/>
          </a:p>
        </p:txBody>
      </p:sp>
    </p:spTree>
    <p:extLst>
      <p:ext uri="{BB962C8B-B14F-4D97-AF65-F5344CB8AC3E}">
        <p14:creationId xmlns:p14="http://schemas.microsoft.com/office/powerpoint/2010/main" val="1764416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DECCDC7-876A-4764-B01A-F53181B5BE5F}"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AC2D7FB7-71C0-4D57-B939-4E9020F88D5C}" type="slidenum">
              <a:rPr lang="en-US" altLang="el-GR"/>
              <a:pPr>
                <a:defRPr/>
              </a:pPr>
              <a:t>‹#›</a:t>
            </a:fld>
            <a:endParaRPr lang="en-US" altLang="el-GR"/>
          </a:p>
        </p:txBody>
      </p:sp>
    </p:spTree>
    <p:extLst>
      <p:ext uri="{BB962C8B-B14F-4D97-AF65-F5344CB8AC3E}">
        <p14:creationId xmlns:p14="http://schemas.microsoft.com/office/powerpoint/2010/main" val="3683836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82B20E2-3B52-4DA6-851B-208D7BCC9576}"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B76101A7-04C9-4263-8F2C-AB5DDD8D067A}" type="slidenum">
              <a:rPr lang="en-US" altLang="el-GR"/>
              <a:pPr>
                <a:defRPr/>
              </a:pPr>
              <a:t>‹#›</a:t>
            </a:fld>
            <a:endParaRPr lang="en-US" altLang="el-GR"/>
          </a:p>
        </p:txBody>
      </p:sp>
    </p:spTree>
    <p:extLst>
      <p:ext uri="{BB962C8B-B14F-4D97-AF65-F5344CB8AC3E}">
        <p14:creationId xmlns:p14="http://schemas.microsoft.com/office/powerpoint/2010/main" val="2990071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B9F7AE9-5E60-4140-871D-26541B322BCA}"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5F13913-67EF-4694-9917-55E1B72E4B02}" type="slidenum">
              <a:rPr lang="en-US" altLang="el-GR"/>
              <a:pPr>
                <a:defRPr/>
              </a:pPr>
              <a:t>‹#›</a:t>
            </a:fld>
            <a:endParaRPr lang="en-US" altLang="el-GR"/>
          </a:p>
        </p:txBody>
      </p:sp>
    </p:spTree>
    <p:extLst>
      <p:ext uri="{BB962C8B-B14F-4D97-AF65-F5344CB8AC3E}">
        <p14:creationId xmlns:p14="http://schemas.microsoft.com/office/powerpoint/2010/main" val="3405405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50D6853-028A-4137-A8D4-CF5E380A7706}"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B23767CA-F5A9-41A1-AFDC-5327509E9570}" type="slidenum">
              <a:rPr lang="en-US" altLang="el-GR"/>
              <a:pPr>
                <a:defRPr/>
              </a:pPr>
              <a:t>‹#›</a:t>
            </a:fld>
            <a:endParaRPr lang="en-US" altLang="el-GR"/>
          </a:p>
        </p:txBody>
      </p:sp>
    </p:spTree>
    <p:extLst>
      <p:ext uri="{BB962C8B-B14F-4D97-AF65-F5344CB8AC3E}">
        <p14:creationId xmlns:p14="http://schemas.microsoft.com/office/powerpoint/2010/main" val="1447923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3506458-B039-4599-970C-9C31402E05A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10F1F710-C128-4D97-9CD0-6D41B11D5C1F}" type="slidenum">
              <a:rPr lang="en-US" altLang="el-GR"/>
              <a:pPr>
                <a:defRPr/>
              </a:pPr>
              <a:t>‹#›</a:t>
            </a:fld>
            <a:endParaRPr lang="en-US" altLang="el-GR"/>
          </a:p>
        </p:txBody>
      </p:sp>
    </p:spTree>
    <p:extLst>
      <p:ext uri="{BB962C8B-B14F-4D97-AF65-F5344CB8AC3E}">
        <p14:creationId xmlns:p14="http://schemas.microsoft.com/office/powerpoint/2010/main" val="685019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FDF29D3-9880-4121-B959-45FB9995AA6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EFCCFD6-6157-4606-9DBE-448078D09214}" type="slidenum">
              <a:rPr lang="en-US" altLang="el-GR"/>
              <a:pPr>
                <a:defRPr/>
              </a:pPr>
              <a:t>‹#›</a:t>
            </a:fld>
            <a:endParaRPr lang="en-US" altLang="el-GR"/>
          </a:p>
        </p:txBody>
      </p:sp>
    </p:spTree>
    <p:extLst>
      <p:ext uri="{BB962C8B-B14F-4D97-AF65-F5344CB8AC3E}">
        <p14:creationId xmlns:p14="http://schemas.microsoft.com/office/powerpoint/2010/main" val="3747017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Λογική Αρχιτεκτονική Λογισμικού</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εσωτερική δομή συστατικού</a:t>
            </a:r>
            <a:endParaRPr lang="en-US" altLang="el-GR" smtClean="0"/>
          </a:p>
        </p:txBody>
      </p:sp>
      <p:sp>
        <p:nvSpPr>
          <p:cNvPr id="22531" name="2 - Θέση περιεχομένου"/>
          <p:cNvSpPr>
            <a:spLocks noGrp="1"/>
          </p:cNvSpPr>
          <p:nvPr>
            <p:ph idx="1"/>
          </p:nvPr>
        </p:nvSpPr>
        <p:spPr>
          <a:xfrm>
            <a:off x="4067175" y="1052513"/>
            <a:ext cx="4619625" cy="5256212"/>
          </a:xfrm>
        </p:spPr>
        <p:txBody>
          <a:bodyPr/>
          <a:lstStyle/>
          <a:p>
            <a:r>
              <a:rPr lang="el-GR" altLang="el-GR" smtClean="0"/>
              <a:t>Σε ένα διάγραμμα συστατικών μπορεί να εμφανιστούν και τα τμήματα κάποιου συστατικού. </a:t>
            </a:r>
          </a:p>
          <a:p>
            <a:r>
              <a:rPr lang="el-GR" altLang="el-GR" smtClean="0"/>
              <a:t>Μπορεί να εμφανίζεται και η εσωτερική (μη δημόσια) δομή του συστατικού.</a:t>
            </a:r>
          </a:p>
          <a:p>
            <a:r>
              <a:rPr lang="el-GR" altLang="el-GR" smtClean="0"/>
              <a:t>Το συστατικό </a:t>
            </a:r>
            <a:r>
              <a:rPr lang="en-US" altLang="el-GR" smtClean="0"/>
              <a:t>OrderComponent </a:t>
            </a:r>
            <a:r>
              <a:rPr lang="el-GR" altLang="el-GR" smtClean="0"/>
              <a:t>υλοποιείται από τις κλάσεις Order και LineItem. Προφανώς αυτές τις κλάσεις δεν τις γνωρίζει ο πελάτης.</a:t>
            </a:r>
          </a:p>
          <a:p>
            <a:endParaRPr lang="en-US" altLang="el-GR" smtClean="0"/>
          </a:p>
        </p:txBody>
      </p:sp>
      <p:pic>
        <p:nvPicPr>
          <p:cNvPr id="22532" name="9 - Εικόνα" descr="07_017_ΔΣΠαραγγελίαΤμήματα.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196975"/>
            <a:ext cx="3095625" cy="317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θύρες και συνδετήρες</a:t>
            </a:r>
            <a:endParaRPr lang="en-US" altLang="el-GR" smtClean="0"/>
          </a:p>
        </p:txBody>
      </p:sp>
      <p:pic>
        <p:nvPicPr>
          <p:cNvPr id="23555" name="10 - Εικόνα" descr="07_018_ΔΣΠαραγγελίαΘύρες.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052513"/>
            <a:ext cx="4032250" cy="47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p:cNvSpPr>
            <a:spLocks noGrp="1"/>
          </p:cNvSpPr>
          <p:nvPr>
            <p:ph type="title"/>
          </p:nvPr>
        </p:nvSpPr>
        <p:spPr/>
        <p:txBody>
          <a:bodyPr/>
          <a:lstStyle/>
          <a:p>
            <a:r>
              <a:rPr lang="el-GR" altLang="el-GR" smtClean="0"/>
              <a:t>σωλήνες και φίλτρα (</a:t>
            </a:r>
            <a:r>
              <a:rPr lang="en-US" altLang="el-GR" smtClean="0"/>
              <a:t>pipes and filters)</a:t>
            </a:r>
            <a:endParaRPr lang="el-GR" altLang="el-GR" smtClean="0"/>
          </a:p>
        </p:txBody>
      </p:sp>
      <p:sp>
        <p:nvSpPr>
          <p:cNvPr id="24579" name="Θέση περιεχομένου 2"/>
          <p:cNvSpPr>
            <a:spLocks noGrp="1"/>
          </p:cNvSpPr>
          <p:nvPr>
            <p:ph idx="1"/>
          </p:nvPr>
        </p:nvSpPr>
        <p:spPr>
          <a:xfrm>
            <a:off x="457200" y="3141663"/>
            <a:ext cx="8229600" cy="3167062"/>
          </a:xfrm>
        </p:spPr>
        <p:txBody>
          <a:bodyPr/>
          <a:lstStyle/>
          <a:p>
            <a:r>
              <a:rPr lang="el-GR" altLang="el-GR" smtClean="0"/>
              <a:t>επεξεργασία ρεύματος δεδομένων: δεδομένα που εισέρχονται συνεχώς στο σύστημα ως ρεύμα.</a:t>
            </a:r>
          </a:p>
          <a:p>
            <a:r>
              <a:rPr lang="el-GR" altLang="el-GR" smtClean="0"/>
              <a:t>βασική επιλογή: τα δεδομένα επεξεργάζονται σταδιακά σε διακριτά βήματα.</a:t>
            </a:r>
          </a:p>
          <a:p>
            <a:r>
              <a:rPr lang="el-GR" altLang="el-GR" smtClean="0"/>
              <a:t>βασική μονάδα επεξεργασίας: φίλτρο</a:t>
            </a:r>
          </a:p>
          <a:p>
            <a:r>
              <a:rPr lang="el-GR" altLang="el-GR" smtClean="0"/>
              <a:t>μονάδα προώθησης των δεδομένων από ένα φίλτρο σε κάποιο άλλο: σωλήνας.</a:t>
            </a:r>
          </a:p>
          <a:p>
            <a:r>
              <a:rPr lang="el-GR" altLang="el-GR" smtClean="0"/>
              <a:t>αγωγός επεξεργασίας («συναρμολόγηση» διαφορετικών φίλτρων)</a:t>
            </a:r>
          </a:p>
          <a:p>
            <a:endParaRPr lang="el-GR" altLang="el-GR" smtClean="0"/>
          </a:p>
        </p:txBody>
      </p:sp>
      <p:pic>
        <p:nvPicPr>
          <p:cNvPr id="24580" name="Picture 2" descr="Σωλήνες και Φίλτρα"/>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213" y="1412875"/>
            <a:ext cx="76422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p:nvPr>
        </p:nvSpPr>
        <p:spPr/>
        <p:txBody>
          <a:bodyPr/>
          <a:lstStyle/>
          <a:p>
            <a:r>
              <a:rPr lang="el-GR" altLang="el-GR" smtClean="0"/>
              <a:t>σωλήνες και φίλτρα</a:t>
            </a:r>
          </a:p>
        </p:txBody>
      </p:sp>
      <p:sp>
        <p:nvSpPr>
          <p:cNvPr id="3" name="Θέση περιεχομένου 2"/>
          <p:cNvSpPr>
            <a:spLocks noGrp="1"/>
          </p:cNvSpPr>
          <p:nvPr>
            <p:ph idx="1"/>
          </p:nvPr>
        </p:nvSpPr>
        <p:spPr/>
        <p:txBody>
          <a:bodyPr/>
          <a:lstStyle/>
          <a:p>
            <a:pPr marL="0" indent="0">
              <a:buFont typeface="Arial" panose="020B0604020202020204" pitchFamily="34" charset="0"/>
              <a:buNone/>
              <a:defRPr/>
            </a:pPr>
            <a:r>
              <a:rPr lang="el-GR" dirty="0" smtClean="0"/>
              <a:t>Πλεονεκτήματα</a:t>
            </a:r>
          </a:p>
          <a:p>
            <a:pPr>
              <a:defRPr/>
            </a:pPr>
            <a:r>
              <a:rPr lang="el-GR" dirty="0" smtClean="0"/>
              <a:t>ευελιξία στη δημιουργία μίας σύνθετης διαδικασίας επεξεργασίας δεδομένων από απλούστερα βήματα.</a:t>
            </a:r>
          </a:p>
          <a:p>
            <a:pPr>
              <a:defRPr/>
            </a:pPr>
            <a:r>
              <a:rPr lang="el-GR" dirty="0" smtClean="0"/>
              <a:t>υψηλός βαθμός παραλληλίας: κάθε φίλτρο μπορεί να εκτελείται παράλληλα με τα υπόλοιπα, ενώ οι σωλήνες λειτουργούν και ως </a:t>
            </a:r>
            <a:r>
              <a:rPr lang="el-GR" dirty="0" err="1" smtClean="0"/>
              <a:t>ενταμιευτές</a:t>
            </a:r>
            <a:r>
              <a:rPr lang="el-GR" dirty="0" smtClean="0"/>
              <a:t> (</a:t>
            </a:r>
            <a:r>
              <a:rPr lang="en-US" dirty="0" smtClean="0"/>
              <a:t>buffers) </a:t>
            </a:r>
            <a:r>
              <a:rPr lang="el-GR" dirty="0" smtClean="0"/>
              <a:t>δεδομένων.</a:t>
            </a:r>
          </a:p>
          <a:p>
            <a:pPr>
              <a:defRPr/>
            </a:pPr>
            <a:r>
              <a:rPr lang="el-GR" dirty="0" smtClean="0"/>
              <a:t>επαναχρησιμοποίηση μονάδων (π.χ. φίλτρων)</a:t>
            </a:r>
          </a:p>
          <a:p>
            <a:pPr marL="0" indent="0">
              <a:buFont typeface="Arial" panose="020B0604020202020204" pitchFamily="34" charset="0"/>
              <a:buNone/>
              <a:defRPr/>
            </a:pPr>
            <a:r>
              <a:rPr lang="el-GR" dirty="0" smtClean="0"/>
              <a:t>Μειονεκτήματα</a:t>
            </a:r>
          </a:p>
          <a:p>
            <a:pPr>
              <a:defRPr/>
            </a:pPr>
            <a:r>
              <a:rPr lang="el-GR" dirty="0" smtClean="0"/>
              <a:t>προβληματική αρχιτεκτονική για διαλογικά συστήματα.</a:t>
            </a:r>
          </a:p>
          <a:p>
            <a:pPr>
              <a:defRPr/>
            </a:pPr>
            <a:r>
              <a:rPr lang="el-GR" dirty="0" smtClean="0"/>
              <a:t>δύσκολη διαχείριση σφαλμάτων.</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διαστρωματωμένη αρχιτεκτονική</a:t>
            </a:r>
            <a:endParaRPr lang="en-US" altLang="el-GR" smtClean="0"/>
          </a:p>
        </p:txBody>
      </p:sp>
      <p:pic>
        <p:nvPicPr>
          <p:cNvPr id="26627" name="7 - Εικόνα" descr="07_010_ΔιαστρωματωμένηΑρχιτεκτονική.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92275" y="1125538"/>
            <a:ext cx="5322888" cy="2808287"/>
          </a:xfrm>
          <a:noFill/>
        </p:spPr>
      </p:pic>
      <p:sp>
        <p:nvSpPr>
          <p:cNvPr id="26628" name="2 - Θέση περιεχομένου"/>
          <p:cNvSpPr txBox="1">
            <a:spLocks/>
          </p:cNvSpPr>
          <p:nvPr/>
        </p:nvSpPr>
        <p:spPr bwMode="auto">
          <a:xfrm>
            <a:off x="457200" y="4221163"/>
            <a:ext cx="8229600" cy="208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r>
              <a:rPr lang="el-GR" altLang="el-GR"/>
              <a:t>Οργάνωση μονάδων λογισμικού σε στρώματα, όπου κάθε στρώμα χρησιμοποιεί μονάδες του κατώτερου στρώματος.</a:t>
            </a:r>
          </a:p>
          <a:p>
            <a:r>
              <a:rPr lang="el-GR" altLang="el-GR"/>
              <a:t>Δεν επιτρέπεται η χρήση μονάδων λογισμικού κάποιου ανώτερου στρώμα από μονάδες κατώτερου στρώματος.</a:t>
            </a:r>
          </a:p>
          <a:p>
            <a:endParaRPr lang="en-US"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χαλαρή διαστρωμάτωση</a:t>
            </a:r>
            <a:endParaRPr lang="en-US" altLang="el-GR" smtClean="0"/>
          </a:p>
        </p:txBody>
      </p:sp>
      <p:pic>
        <p:nvPicPr>
          <p:cNvPr id="27651" name="6 - Εικόνα" descr="07_011_ΧαλαρήΔιαστρωμάτωση.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727200" y="1068388"/>
            <a:ext cx="5688013" cy="2960687"/>
          </a:xfrm>
          <a:noFill/>
        </p:spPr>
      </p:pic>
      <p:sp>
        <p:nvSpPr>
          <p:cNvPr id="27652" name="2 - Θέση περιεχομένου"/>
          <p:cNvSpPr txBox="1">
            <a:spLocks/>
          </p:cNvSpPr>
          <p:nvPr/>
        </p:nvSpPr>
        <p:spPr bwMode="auto">
          <a:xfrm>
            <a:off x="457200" y="4652963"/>
            <a:ext cx="8229600"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r>
              <a:rPr lang="el-GR" altLang="el-GR"/>
              <a:t>Στη χαλαρή διαστρωμάτωση σε υπάρχουν «στεγανά». Μονάδες λογισμικού ενός στρώματος μπορούν να χρησιμοποιήσουν μονάδες όλων των κατώτερων στρωμάτων. </a:t>
            </a:r>
          </a:p>
          <a:p>
            <a:endParaRPr lang="en-US" alt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πλεονεκτήματα διαστρωμάτωσης</a:t>
            </a:r>
            <a:endParaRPr lang="en-US" altLang="el-GR" smtClean="0"/>
          </a:p>
        </p:txBody>
      </p:sp>
      <p:sp>
        <p:nvSpPr>
          <p:cNvPr id="28675" name="2 - Θέση περιεχομένου"/>
          <p:cNvSpPr>
            <a:spLocks noGrp="1"/>
          </p:cNvSpPr>
          <p:nvPr>
            <p:ph idx="1"/>
          </p:nvPr>
        </p:nvSpPr>
        <p:spPr/>
        <p:txBody>
          <a:bodyPr/>
          <a:lstStyle/>
          <a:p>
            <a:r>
              <a:rPr lang="el-GR" altLang="el-GR" smtClean="0"/>
              <a:t>Αυξάνεται η συνεκτικότητα του λογισμικού. Κάθε στρώμα παρέχει ένα σύνολο συνεκτικών υπηρεσιών.</a:t>
            </a:r>
          </a:p>
          <a:p>
            <a:r>
              <a:rPr lang="el-GR" altLang="el-GR" smtClean="0"/>
              <a:t>Μπορούμε να κατανοήσουμε ένα επίπεδο, χωρίς να μας απασχολούν τα υπόλοιπα.</a:t>
            </a:r>
          </a:p>
          <a:p>
            <a:r>
              <a:rPr lang="el-GR" altLang="el-GR" smtClean="0"/>
              <a:t>Πολλές αλλαγές στο λογισμικό έχουν τοπικό χαρακτήρα.</a:t>
            </a:r>
          </a:p>
          <a:p>
            <a:r>
              <a:rPr lang="el-GR" altLang="el-GR" smtClean="0"/>
              <a:t>Μπορούμε να υποκαταστήσουμε τις υπηρεσίες ενός στρώματος με κάποια άλλη υλοποίηση.</a:t>
            </a:r>
          </a:p>
          <a:p>
            <a:endParaRPr lang="el-GR" altLang="el-GR" smtClean="0"/>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πλεονεκτήματα διαστρωμάτωσης</a:t>
            </a:r>
            <a:endParaRPr lang="en-US" altLang="el-GR" smtClean="0"/>
          </a:p>
        </p:txBody>
      </p:sp>
      <p:sp>
        <p:nvSpPr>
          <p:cNvPr id="29699" name="2 - Θέση περιεχομένου"/>
          <p:cNvSpPr>
            <a:spLocks noGrp="1"/>
          </p:cNvSpPr>
          <p:nvPr>
            <p:ph idx="1"/>
          </p:nvPr>
        </p:nvSpPr>
        <p:spPr/>
        <p:txBody>
          <a:bodyPr/>
          <a:lstStyle/>
          <a:p>
            <a:r>
              <a:rPr lang="el-GR" altLang="el-GR" smtClean="0"/>
              <a:t>Παρέχονται περισσότερες ευκαιρίες ελέγχου των εξαρτήσεων. </a:t>
            </a:r>
          </a:p>
          <a:p>
            <a:r>
              <a:rPr lang="el-GR" altLang="el-GR" smtClean="0"/>
              <a:t>Διαφορετικές ευθύνες των στρωμάτων καθοδηγούν και τη διανομή της υλοποίησης στην ομάδα ανάπτυξης. </a:t>
            </a:r>
          </a:p>
          <a:p>
            <a:r>
              <a:rPr lang="el-GR" altLang="el-GR" smtClean="0"/>
              <a:t>Δίνονται περισσότερες ευκαιρίες διανομής των μονάδων λογισμικού σε διαφορετικούς κόμβους επεξεργασίας, υιοθετώντας κατανεμημένες αρχιτεκτονικές.</a:t>
            </a:r>
          </a:p>
          <a:p>
            <a:r>
              <a:rPr lang="el-GR" altLang="el-GR" smtClean="0"/>
              <a:t>Ένα (χαμηλού επιπέδου) στρώμα μπορεί να επαναχρησιμοποιηθεί σε πολλά διαφορετικά προϊόντα λογισμικού.</a:t>
            </a:r>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προβλήματα διαστρωμάτωσης</a:t>
            </a:r>
            <a:endParaRPr lang="en-US" altLang="el-GR" smtClean="0"/>
          </a:p>
        </p:txBody>
      </p:sp>
      <p:sp>
        <p:nvSpPr>
          <p:cNvPr id="30723" name="2 - Θέση περιεχομένου"/>
          <p:cNvSpPr>
            <a:spLocks noGrp="1"/>
          </p:cNvSpPr>
          <p:nvPr>
            <p:ph idx="1"/>
          </p:nvPr>
        </p:nvSpPr>
        <p:spPr/>
        <p:txBody>
          <a:bodyPr/>
          <a:lstStyle/>
          <a:p>
            <a:r>
              <a:rPr lang="el-GR" altLang="el-GR" smtClean="0"/>
              <a:t>Η ενθυλάκωση μεταξύ στρωμάτων δεν είναι πάντα πλήρης. Αλλαγές σε χαμηλότερο επίπεδο μπορεί να επεκτείνονται έως και τα ανώτερα στρώματα.</a:t>
            </a:r>
          </a:p>
          <a:p>
            <a:r>
              <a:rPr lang="el-GR" altLang="el-GR" smtClean="0"/>
              <a:t>Η διαστρωμάτωση πιθανόν να μειώνει την απόδοση του λογισμικού.</a:t>
            </a:r>
          </a:p>
          <a:p>
            <a:r>
              <a:rPr lang="el-GR" altLang="el-GR" smtClean="0"/>
              <a:t>Ο αριθμός των στρωμάτων επηρεάζει κατά πολύ τη συνολική αρχιτεκτονική, αλλά σε πολύπλοκα συστήματα ο ακριβής προσδιορισμός των στρωμάτων είναι αρκετά δύσκολος.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τρία στρώματα πληροφοριακών συστημάτων</a:t>
            </a:r>
            <a:endParaRPr lang="en-US" altLang="el-GR" smtClean="0"/>
          </a:p>
        </p:txBody>
      </p:sp>
      <p:graphicFrame>
        <p:nvGraphicFramePr>
          <p:cNvPr id="4" name="Group 35"/>
          <p:cNvGraphicFramePr>
            <a:graphicFrameLocks noGrp="1"/>
          </p:cNvGraphicFramePr>
          <p:nvPr>
            <p:ph sz="half" idx="4294967295"/>
          </p:nvPr>
        </p:nvGraphicFramePr>
        <p:xfrm>
          <a:off x="611188" y="1268413"/>
          <a:ext cx="8208962" cy="3917950"/>
        </p:xfrm>
        <a:graphic>
          <a:graphicData uri="http://schemas.openxmlformats.org/drawingml/2006/table">
            <a:tbl>
              <a:tblPr/>
              <a:tblGrid>
                <a:gridCol w="3095688"/>
                <a:gridCol w="5113274"/>
              </a:tblGrid>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1" i="0" u="none" strike="noStrike" cap="none" normalizeH="0" baseline="0" smtClean="0">
                          <a:ln>
                            <a:noFill/>
                          </a:ln>
                          <a:solidFill>
                            <a:schemeClr val="tx1"/>
                          </a:solidFill>
                          <a:effectLst/>
                          <a:latin typeface="Arial" charset="0"/>
                        </a:rPr>
                        <a:t>Στρώμα</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1" i="0" u="none" strike="noStrike" cap="none" normalizeH="0" baseline="0" smtClean="0">
                          <a:ln>
                            <a:noFill/>
                          </a:ln>
                          <a:solidFill>
                            <a:schemeClr val="tx1"/>
                          </a:solidFill>
                          <a:effectLst/>
                          <a:latin typeface="Arial" charset="0"/>
                        </a:rPr>
                        <a:t>Ευθύνες</a:t>
                      </a:r>
                      <a:endParaRPr kumimoji="0" lang="el-GR" sz="2000" b="0" i="0" u="none" strike="noStrike" cap="none" normalizeH="0" baseline="0" smtClean="0">
                        <a:ln>
                          <a:noFill/>
                        </a:ln>
                        <a:solidFill>
                          <a:schemeClr val="tx1"/>
                        </a:solidFill>
                        <a:effectLst/>
                        <a:latin typeface="Arial" charset="0"/>
                      </a:endParaRP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charset="0"/>
                        </a:rPr>
                        <a:t>Παρουσίαση</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Υπηρεσίες που σχετίζονται με την παρουσίαση της πληροφορίας με τις διεπαφές χρήστη</a:t>
                      </a: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0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Πεδίου</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smtClean="0">
                          <a:ln>
                            <a:noFill/>
                          </a:ln>
                          <a:solidFill>
                            <a:schemeClr val="tx1"/>
                          </a:solidFill>
                          <a:effectLst/>
                          <a:latin typeface="Arial" charset="0"/>
                        </a:rPr>
                        <a:t>Η λογική του πεδίου όπου είναι ο κορμός της λειτουργικότητας του λογισμικού</a:t>
                      </a: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charset="0"/>
                        </a:rPr>
                        <a:t>Πηγές Δεδομένων</a:t>
                      </a:r>
                    </a:p>
                  </a:txBody>
                  <a:tcPr marL="91441" marR="9144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charset="0"/>
                        </a:rPr>
                        <a:t>Επικοινωνία με βάσεις δεδομένων ή άλλες πηγές δεδομένων</a:t>
                      </a:r>
                    </a:p>
                  </a:txBody>
                  <a:tcPr marL="91441" marR="9144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p:nvPr>
        </p:nvSpPr>
        <p:spPr/>
        <p:txBody>
          <a:bodyPr/>
          <a:lstStyle/>
          <a:p>
            <a:r>
              <a:rPr lang="el-GR" altLang="el-GR" smtClean="0"/>
              <a:t>λογική αρχιτεκτονική </a:t>
            </a:r>
            <a:r>
              <a:rPr lang="en-US" altLang="el-GR" smtClean="0"/>
              <a:t>(logical architecture)</a:t>
            </a:r>
            <a:endParaRPr lang="el-GR" altLang="el-GR" smtClean="0"/>
          </a:p>
        </p:txBody>
      </p:sp>
      <p:sp>
        <p:nvSpPr>
          <p:cNvPr id="14339" name="Θέση περιεχομένου 2"/>
          <p:cNvSpPr>
            <a:spLocks noGrp="1"/>
          </p:cNvSpPr>
          <p:nvPr>
            <p:ph idx="1"/>
          </p:nvPr>
        </p:nvSpPr>
        <p:spPr/>
        <p:txBody>
          <a:bodyPr/>
          <a:lstStyle/>
          <a:p>
            <a:r>
              <a:rPr lang="el-GR" altLang="el-GR" smtClean="0"/>
              <a:t>Η οργάνωση του λογισμικού σε μονάδες λογισμικού (</a:t>
            </a:r>
            <a:r>
              <a:rPr lang="en-US" altLang="el-GR" smtClean="0"/>
              <a:t>modules)</a:t>
            </a:r>
            <a:r>
              <a:rPr lang="el-GR" altLang="el-GR" smtClean="0"/>
              <a:t> και ο τρόπος που οι ομάδες αυτές επικοινωνούν μεταξύ τους.</a:t>
            </a:r>
          </a:p>
          <a:p>
            <a:r>
              <a:rPr lang="el-GR" altLang="el-GR" smtClean="0"/>
              <a:t>Κυρίαρχα ποιοτικά χαρακτηριστικά: συντηρησιμότητα, ελεγξιμότητα, ευελιξία.</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Τίτλος 1"/>
          <p:cNvSpPr>
            <a:spLocks noGrp="1"/>
          </p:cNvSpPr>
          <p:nvPr>
            <p:ph type="title"/>
          </p:nvPr>
        </p:nvSpPr>
        <p:spPr/>
        <p:txBody>
          <a:bodyPr/>
          <a:lstStyle/>
          <a:p>
            <a:r>
              <a:rPr lang="el-GR" altLang="el-GR" smtClean="0"/>
              <a:t>αρθρωτός μονόλιθος (</a:t>
            </a:r>
            <a:r>
              <a:rPr lang="en-US" altLang="el-GR" smtClean="0"/>
              <a:t>modular monolith)</a:t>
            </a:r>
            <a:endParaRPr lang="el-GR" altLang="el-GR" smtClean="0"/>
          </a:p>
        </p:txBody>
      </p:sp>
      <p:sp>
        <p:nvSpPr>
          <p:cNvPr id="32771" name="Θέση περιεχομένου 2"/>
          <p:cNvSpPr>
            <a:spLocks noGrp="1"/>
          </p:cNvSpPr>
          <p:nvPr>
            <p:ph idx="1"/>
          </p:nvPr>
        </p:nvSpPr>
        <p:spPr>
          <a:xfrm>
            <a:off x="457200" y="4189413"/>
            <a:ext cx="8229600" cy="2119312"/>
          </a:xfrm>
        </p:spPr>
        <p:txBody>
          <a:bodyPr/>
          <a:lstStyle/>
          <a:p>
            <a:r>
              <a:rPr lang="el-GR" altLang="el-GR" smtClean="0"/>
              <a:t>η παραγωγή ενός συστήματος λογισμικού ως μία διεργασία</a:t>
            </a:r>
          </a:p>
          <a:p>
            <a:r>
              <a:rPr lang="el-GR" altLang="el-GR" smtClean="0"/>
              <a:t>τμηματοποίηση του λογισμικού όχι ως προς τις τεχνικές αρμοδιότητες (όπως γίνεται στις διαστρωματωμένες αρχιτεκτονικές), αλλά ως προς τις επιχειρησιακές αρμοδιότητες</a:t>
            </a:r>
          </a:p>
          <a:p>
            <a:r>
              <a:rPr lang="el-GR" altLang="el-GR" smtClean="0"/>
              <a:t>η τμηματοποίηση παράγει υποσυστήματα και όχι στρώματα</a:t>
            </a:r>
          </a:p>
        </p:txBody>
      </p:sp>
      <p:pic>
        <p:nvPicPr>
          <p:cNvPr id="32772" name="Picture 2" descr="Αρθρωτός Μονόλιθο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125" y="1052513"/>
            <a:ext cx="7751763" cy="292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Τίτλος 1"/>
          <p:cNvSpPr>
            <a:spLocks noGrp="1"/>
          </p:cNvSpPr>
          <p:nvPr>
            <p:ph type="title"/>
          </p:nvPr>
        </p:nvSpPr>
        <p:spPr/>
        <p:txBody>
          <a:bodyPr/>
          <a:lstStyle/>
          <a:p>
            <a:r>
              <a:rPr lang="el-GR" altLang="el-GR" smtClean="0"/>
              <a:t>αρθρωτός μονόλιθος</a:t>
            </a:r>
          </a:p>
        </p:txBody>
      </p:sp>
      <p:sp>
        <p:nvSpPr>
          <p:cNvPr id="3" name="Θέση περιεχομένου 2"/>
          <p:cNvSpPr>
            <a:spLocks noGrp="1"/>
          </p:cNvSpPr>
          <p:nvPr>
            <p:ph idx="1"/>
          </p:nvPr>
        </p:nvSpPr>
        <p:spPr/>
        <p:txBody>
          <a:bodyPr/>
          <a:lstStyle/>
          <a:p>
            <a:pPr>
              <a:defRPr/>
            </a:pPr>
            <a:r>
              <a:rPr lang="el-GR" sz="2000" dirty="0" smtClean="0"/>
              <a:t>διαφορετικά υποσυστήματα επικοινωνούν αυστηρά μέσω καλά ορισμένων </a:t>
            </a:r>
            <a:r>
              <a:rPr lang="el-GR" sz="2000" dirty="0" err="1" smtClean="0"/>
              <a:t>διεπαφών</a:t>
            </a:r>
            <a:r>
              <a:rPr lang="el-GR" sz="2000" dirty="0" smtClean="0"/>
              <a:t>.</a:t>
            </a:r>
          </a:p>
          <a:p>
            <a:pPr>
              <a:defRPr/>
            </a:pPr>
            <a:r>
              <a:rPr lang="el-GR" sz="2000" dirty="0" smtClean="0"/>
              <a:t>κάθε διαφορετικό υποσύστημα μπορεί να ακολουθεί </a:t>
            </a:r>
            <a:r>
              <a:rPr lang="el-GR" sz="2000" dirty="0" err="1" smtClean="0"/>
              <a:t>διαστρωματωμένη</a:t>
            </a:r>
            <a:r>
              <a:rPr lang="el-GR" sz="2000" dirty="0" smtClean="0"/>
              <a:t> αρχιτεκτονική.</a:t>
            </a:r>
          </a:p>
          <a:p>
            <a:pPr marL="0" indent="0">
              <a:buFont typeface="Arial" panose="020B0604020202020204" pitchFamily="34" charset="0"/>
              <a:buNone/>
              <a:defRPr/>
            </a:pPr>
            <a:r>
              <a:rPr lang="el-GR" sz="2000" dirty="0" smtClean="0"/>
              <a:t>Πλεονεκτήματα:</a:t>
            </a:r>
          </a:p>
          <a:p>
            <a:pPr>
              <a:defRPr/>
            </a:pPr>
            <a:r>
              <a:rPr lang="el-GR" sz="2000" dirty="0" smtClean="0"/>
              <a:t>αλλαγές που δεν αλλάζουν τη δημόσια </a:t>
            </a:r>
            <a:r>
              <a:rPr lang="el-GR" sz="2000" dirty="0" err="1" smtClean="0"/>
              <a:t>διεπαφή</a:t>
            </a:r>
            <a:r>
              <a:rPr lang="el-GR" sz="2000" dirty="0" smtClean="0"/>
              <a:t> ενός υποσυστήματος έχουν τοπικό χαρακτήρα.</a:t>
            </a:r>
          </a:p>
          <a:p>
            <a:pPr>
              <a:defRPr/>
            </a:pPr>
            <a:r>
              <a:rPr lang="el-GR" sz="2000" dirty="0" smtClean="0"/>
              <a:t>χαμηλός βαθμός εξάρτησης (σύζευξης) μεταξύ των υποσυστημάτων.</a:t>
            </a:r>
          </a:p>
          <a:p>
            <a:pPr>
              <a:defRPr/>
            </a:pPr>
            <a:r>
              <a:rPr lang="el-GR" sz="2000" dirty="0" smtClean="0"/>
              <a:t>δυνατότητα αντικατάστασης ενός υποσυστήματος χωρίς να επηρεάζονται τα υπόλοιπα.</a:t>
            </a:r>
          </a:p>
          <a:p>
            <a:pPr>
              <a:defRPr/>
            </a:pPr>
            <a:r>
              <a:rPr lang="el-GR" sz="2000" dirty="0" smtClean="0"/>
              <a:t>ευκαιρίες για μετάβαση σε κατανεμημένη επεξεργασία.</a:t>
            </a:r>
          </a:p>
          <a:p>
            <a:pPr marL="0" indent="0">
              <a:buFont typeface="Arial" panose="020B0604020202020204" pitchFamily="34" charset="0"/>
              <a:buNone/>
              <a:defRPr/>
            </a:pPr>
            <a:r>
              <a:rPr lang="el-GR" sz="2000" dirty="0" smtClean="0"/>
              <a:t>Μειονεκτήματα:</a:t>
            </a:r>
          </a:p>
          <a:p>
            <a:pPr>
              <a:defRPr/>
            </a:pPr>
            <a:r>
              <a:rPr lang="el-GR" sz="2000" dirty="0" smtClean="0"/>
              <a:t>κάθε αλλαγή όσο μικρή και αν είναι αυτή προκαλεί τη δημιουργία νέας έκδοσης του λογισμικού ως ολότητα.</a:t>
            </a:r>
          </a:p>
          <a:p>
            <a:pPr>
              <a:defRPr/>
            </a:pPr>
            <a:r>
              <a:rPr lang="el-GR" sz="2000" dirty="0"/>
              <a:t>π</a:t>
            </a:r>
            <a:r>
              <a:rPr lang="el-GR" sz="2000" dirty="0" smtClean="0"/>
              <a:t>εριορισμός στις τεχνολογικές επιλογές (π.χ. γλώσσα προγραμματισμού).</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μοντέλο – όψη – ελεγκτής (</a:t>
            </a:r>
            <a:r>
              <a:rPr lang="en-US" altLang="el-GR" smtClean="0"/>
              <a:t>MVC)</a:t>
            </a:r>
          </a:p>
        </p:txBody>
      </p:sp>
      <p:pic>
        <p:nvPicPr>
          <p:cNvPr id="34819" name="6 - Εικόνα" descr="07_012_ΔΤMVC.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627313" y="1484313"/>
            <a:ext cx="3684587" cy="2016125"/>
          </a:xfr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αρχές προτύπου </a:t>
            </a:r>
            <a:r>
              <a:rPr lang="en-US" altLang="el-GR" smtClean="0"/>
              <a:t>MVC</a:t>
            </a:r>
          </a:p>
        </p:txBody>
      </p:sp>
      <p:sp>
        <p:nvSpPr>
          <p:cNvPr id="35843" name="2 - Θέση περιεχομένου"/>
          <p:cNvSpPr>
            <a:spLocks noGrp="1"/>
          </p:cNvSpPr>
          <p:nvPr>
            <p:ph idx="1"/>
          </p:nvPr>
        </p:nvSpPr>
        <p:spPr/>
        <p:txBody>
          <a:bodyPr/>
          <a:lstStyle/>
          <a:p>
            <a:r>
              <a:rPr lang="el-GR" altLang="el-GR" smtClean="0"/>
              <a:t>Ο διαχωρισμός της αρμοδιότητας της παρουσίασης της πληροφορίας από την ίδια την πληροφορία. </a:t>
            </a:r>
            <a:endParaRPr lang="en-US" altLang="el-GR" smtClean="0"/>
          </a:p>
          <a:p>
            <a:r>
              <a:rPr lang="el-GR" altLang="el-GR" smtClean="0"/>
              <a:t>Η όψη εξαρτάται από το μοντέλο αλλά όχι το αντίστροφο. Είναι η σημαντικότερη αρχή του προτύπου και μία από τις σημαντικότερες αρχές στη σχεδίαση διεπαφών χρήστη.</a:t>
            </a:r>
          </a:p>
          <a:p>
            <a:r>
              <a:rPr lang="el-GR" altLang="el-GR" smtClean="0"/>
              <a:t>Ο διαχωρισμός της μετάφρασης των ενεργειών και των εντολών του τελικού χρήστη από την όψη σε διαφορετικό αντικείμενο που είναι ο ελεγκτής. Η αρχή αυτή είναι λιγότερο σημαντική.</a:t>
            </a:r>
            <a:endParaRPr lang="en-US" altLang="el-GR" smtClean="0"/>
          </a:p>
          <a:p>
            <a:r>
              <a:rPr lang="el-GR" altLang="el-GR" smtClean="0"/>
              <a:t> Σε ορισμένες περιπτώσεις τα αντικείμενα της διεπαφής χρήστη μπορεί να συμπεριλαμβάνουν και τη λογική των ελεγκτών.</a:t>
            </a:r>
          </a:p>
          <a:p>
            <a:endParaRPr lang="en-US" altLang="el-GR"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πλεονεκτήματα προτύπου </a:t>
            </a:r>
            <a:r>
              <a:rPr lang="en-US" altLang="el-GR" smtClean="0"/>
              <a:t>MVC</a:t>
            </a:r>
          </a:p>
        </p:txBody>
      </p:sp>
      <p:sp>
        <p:nvSpPr>
          <p:cNvPr id="36867" name="2 - Θέση περιεχομένου"/>
          <p:cNvSpPr>
            <a:spLocks noGrp="1"/>
          </p:cNvSpPr>
          <p:nvPr>
            <p:ph idx="1"/>
          </p:nvPr>
        </p:nvSpPr>
        <p:spPr/>
        <p:txBody>
          <a:bodyPr/>
          <a:lstStyle/>
          <a:p>
            <a:r>
              <a:rPr lang="el-GR" altLang="el-GR" smtClean="0"/>
              <a:t>Η ίδια πληροφορία μπορεί να παρουσιαστεί με διαφορετικές μορφές.</a:t>
            </a:r>
          </a:p>
          <a:p>
            <a:r>
              <a:rPr lang="el-GR" altLang="el-GR" smtClean="0"/>
              <a:t>Διευκολύνονται οι αλλαγές στη διεπαφή χρήστη. </a:t>
            </a:r>
          </a:p>
          <a:p>
            <a:r>
              <a:rPr lang="el-GR" altLang="el-GR" smtClean="0"/>
              <a:t>Μπορεί να υπάρξουν εναλλάξιμες διεπαφές χρήσης.</a:t>
            </a:r>
          </a:p>
          <a:p>
            <a:r>
              <a:rPr lang="el-GR" altLang="el-GR" smtClean="0"/>
              <a:t>Τροποποίηση στη λογική του πεδίου ιδιαίτερα, όταν αυτή υλοποιεί επιχειρησιακούς κανόνες, δεν επηρεάζει τις όψεις και τους ελεγκτές. Ακόμα και όταν τους επηρεάζει, οι απαιτούμενες αλλαγές έχουν τοπικό χαρακτήρα και εντοπίζονται σχετικά εύκολα.</a:t>
            </a:r>
          </a:p>
          <a:p>
            <a:r>
              <a:rPr lang="el-GR" altLang="el-GR" smtClean="0"/>
              <a:t>Διευκολύνεται ο έλεγχος. Το μοντέλο ελέγχεται ανεξάρτητα από τους ελεγκτές και τις όψεις. Ο έλεγχος μίας συμπεριφοράς για κάποιο γεγονός μπορεί να γίνει μόνο με τη χρήση των ελεγκτών και του μοντέλου, χωρίς να χρησιμοποιηθεί η όψη.</a:t>
            </a:r>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διαγράμματα πακέτων</a:t>
            </a:r>
            <a:endParaRPr lang="en-US" altLang="el-GR" smtClean="0"/>
          </a:p>
        </p:txBody>
      </p:sp>
      <p:sp>
        <p:nvSpPr>
          <p:cNvPr id="15363" name="2 - Θέση περιεχομένου"/>
          <p:cNvSpPr>
            <a:spLocks noGrp="1"/>
          </p:cNvSpPr>
          <p:nvPr>
            <p:ph idx="1"/>
          </p:nvPr>
        </p:nvSpPr>
        <p:spPr/>
        <p:txBody>
          <a:bodyPr/>
          <a:lstStyle/>
          <a:p>
            <a:r>
              <a:rPr lang="el-GR" altLang="el-GR" smtClean="0"/>
              <a:t>Τα πακέτα της UML είναι ένας μηχανισμός γενικού σκοπού για την οργάνωση και ομαδοποίηση των στοιχείων μοντελοποίησης. </a:t>
            </a:r>
          </a:p>
          <a:p>
            <a:r>
              <a:rPr lang="el-GR" altLang="el-GR" smtClean="0"/>
              <a:t>Τα πακέτα της UML παραπέμπουν σε μεγάλο βαθμό στα πακέτα της Java και έχουν δύο χρήσεις:</a:t>
            </a:r>
          </a:p>
          <a:p>
            <a:pPr lvl="1"/>
            <a:r>
              <a:rPr lang="el-GR" altLang="el-GR" smtClean="0"/>
              <a:t>Η πρώτη χρήση είναι η οργάνωση των μοντέλων που δημιουργούνται με τη UML.</a:t>
            </a:r>
          </a:p>
          <a:p>
            <a:pPr lvl="1"/>
            <a:r>
              <a:rPr lang="el-GR" altLang="el-GR" smtClean="0"/>
              <a:t>Η δεύτερη χρήση είναι η απεικόνιση της οργάνωσης των κλάσεων του λογισμικού σε πακέτα λογισμικού του κώδικα.</a:t>
            </a:r>
          </a:p>
          <a:p>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διαγράμματα πακέτων</a:t>
            </a:r>
            <a:endParaRPr lang="en-US" altLang="el-GR" smtClean="0"/>
          </a:p>
        </p:txBody>
      </p:sp>
      <p:pic>
        <p:nvPicPr>
          <p:cNvPr id="16387" name="9 - Εικόνα" descr="07_014_ΔΠΠακέτο.t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1628775"/>
            <a:ext cx="6977062" cy="1944688"/>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διαγράμματα πακέτων</a:t>
            </a:r>
            <a:endParaRPr lang="en-US" altLang="el-GR" smtClean="0"/>
          </a:p>
        </p:txBody>
      </p:sp>
      <p:sp>
        <p:nvSpPr>
          <p:cNvPr id="17411" name="2 - Θέση περιεχομένου"/>
          <p:cNvSpPr>
            <a:spLocks noGrp="1"/>
          </p:cNvSpPr>
          <p:nvPr>
            <p:ph idx="1"/>
          </p:nvPr>
        </p:nvSpPr>
        <p:spPr/>
        <p:txBody>
          <a:bodyPr/>
          <a:lstStyle/>
          <a:p>
            <a:r>
              <a:rPr lang="el-GR" altLang="el-GR" smtClean="0"/>
              <a:t>Τα περιεχόμενα ενός πακέτου μπορεί να είναι στοιχεία μοντελοποίησης όπως κλάσεις, μπορεί να είναι άλλα πακέτα, περιπτώσεις χρήσης και διαγράμματα της UML.</a:t>
            </a:r>
          </a:p>
          <a:p>
            <a:r>
              <a:rPr lang="el-GR" altLang="el-GR" smtClean="0"/>
              <a:t>Όταν χρησιμοποιούμε τα πακέτα της UML για την οργάνωση των μοντέλων, μπορούμε να οργανώσουμε τα μοντέλα βάσει των αρχιτεκτονικών όψεων.</a:t>
            </a:r>
          </a:p>
          <a:p>
            <a:r>
              <a:rPr lang="el-GR" altLang="el-GR" smtClean="0"/>
              <a:t>Μπορούμε να οργανώσουμε τα διαφορετικά μοντέλα βάσει των 4+1 όψεων. Η οργάνωση αυτή είναι χρήσιμη, όταν τα μοντέλα δημιουργούνται με τη χρήση εργαλείων CASE (Computer Aided Software Engineering).</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διαγράμματα πακέτων</a:t>
            </a:r>
            <a:endParaRPr lang="en-US" altLang="el-GR" smtClean="0"/>
          </a:p>
        </p:txBody>
      </p:sp>
      <p:sp>
        <p:nvSpPr>
          <p:cNvPr id="18435" name="2 - Θέση περιεχομένου"/>
          <p:cNvSpPr>
            <a:spLocks noGrp="1"/>
          </p:cNvSpPr>
          <p:nvPr>
            <p:ph idx="1"/>
          </p:nvPr>
        </p:nvSpPr>
        <p:spPr/>
        <p:txBody>
          <a:bodyPr/>
          <a:lstStyle/>
          <a:p>
            <a:r>
              <a:rPr lang="el-GR" altLang="el-GR" smtClean="0"/>
              <a:t>Όταν χρησιμοποιούμε τα πακέτα για την οργάνωση του κώδικα, τότε τα πακέτα είναι το αντίστοιχο στοιχείο μοντελοποίησης που μας οδηγεί στα πακέτα της Java. </a:t>
            </a:r>
          </a:p>
          <a:p>
            <a:r>
              <a:rPr lang="el-GR" altLang="el-GR" smtClean="0"/>
              <a:t>Τα διαγράμματα πακέτων χρησιμοποιούνται για την τεκμηρίωση της λογικής αρχιτεκτονικής του λογισμικού. </a:t>
            </a:r>
          </a:p>
          <a:p>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διαγράμματα συστατικών</a:t>
            </a:r>
            <a:endParaRPr lang="en-US" altLang="el-GR" smtClean="0"/>
          </a:p>
        </p:txBody>
      </p:sp>
      <p:sp>
        <p:nvSpPr>
          <p:cNvPr id="19459" name="2 - Θέση περιεχομένου"/>
          <p:cNvSpPr>
            <a:spLocks noGrp="1"/>
          </p:cNvSpPr>
          <p:nvPr>
            <p:ph idx="1"/>
          </p:nvPr>
        </p:nvSpPr>
        <p:spPr/>
        <p:txBody>
          <a:bodyPr/>
          <a:lstStyle/>
          <a:p>
            <a:r>
              <a:rPr lang="el-GR" altLang="el-GR" smtClean="0"/>
              <a:t>Η UML παρέχει τα διαγράμματα συστατικών (component diagrams) για να επιδείξει την ύπαρξη και χρήση των συστατικών στο λογισμικό. </a:t>
            </a:r>
          </a:p>
          <a:p>
            <a:r>
              <a:rPr lang="el-GR" altLang="el-GR" smtClean="0"/>
              <a:t>Τα διαγράμματα συστατικών στη UML 2 δεν ασχολούνται με τη φυσική υπόσταση των συστατικών και δε δείχνουν το πώς εντάσσονται σε φυσικό επίπεδο. </a:t>
            </a:r>
          </a:p>
          <a:p>
            <a:r>
              <a:rPr lang="el-GR" altLang="el-GR" smtClean="0"/>
              <a:t>Η φυσική υπόσταση των συστατικών είναι τα προϊόντα (artifacts) τα οποία εμφανίζονται σε διαγράμματα παράταξης. </a:t>
            </a:r>
          </a:p>
          <a:p>
            <a:r>
              <a:rPr lang="el-GR" altLang="el-GR" smtClean="0"/>
              <a:t>Τα διαγράμματα συστατικών εμφανίζουν τη λογική τους υπόσταση ή την υπόσταση που παίρνουν στο χρόνο εκτέλεσης του λογισμικού. </a:t>
            </a:r>
          </a:p>
          <a:p>
            <a:r>
              <a:rPr lang="el-GR" altLang="el-GR" smtClean="0"/>
              <a:t>Τα διαγράμματα συστατικών δείχνουν παρεχόμενες και απαιτούμενες διεπαφές και την εσωτερική δομή των συστατικών</a:t>
            </a:r>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διαγράμματα συστατικών</a:t>
            </a:r>
            <a:endParaRPr lang="en-US" altLang="el-GR" smtClean="0"/>
          </a:p>
        </p:txBody>
      </p:sp>
      <p:sp>
        <p:nvSpPr>
          <p:cNvPr id="20483" name="2 - Θέση περιεχομένου"/>
          <p:cNvSpPr>
            <a:spLocks noGrp="1"/>
          </p:cNvSpPr>
          <p:nvPr>
            <p:ph idx="1"/>
          </p:nvPr>
        </p:nvSpPr>
        <p:spPr>
          <a:xfrm>
            <a:off x="5148263" y="1052513"/>
            <a:ext cx="3538537" cy="5256212"/>
          </a:xfrm>
        </p:spPr>
        <p:txBody>
          <a:bodyPr/>
          <a:lstStyle/>
          <a:p>
            <a:r>
              <a:rPr lang="el-GR" altLang="el-GR" smtClean="0"/>
              <a:t>το συστατικό OrderComponet αναπαριστά μία παραγγελία. </a:t>
            </a:r>
          </a:p>
          <a:p>
            <a:r>
              <a:rPr lang="el-GR" altLang="el-GR" smtClean="0"/>
              <a:t>παρέχει τη διεπαφή OrderManagement </a:t>
            </a:r>
          </a:p>
          <a:p>
            <a:r>
              <a:rPr lang="el-GR" altLang="el-GR" smtClean="0"/>
              <a:t>απαιτεί την υλοποίηση της διεπαφής Discount</a:t>
            </a:r>
          </a:p>
          <a:p>
            <a:r>
              <a:rPr lang="el-GR" altLang="el-GR" smtClean="0"/>
              <a:t>Οι διεπαφές είναι το μέσο με το οποίο ένα συστατικό επικοινωνεί με τον περιβάλλον του. </a:t>
            </a:r>
            <a:endParaRPr lang="en-US" altLang="el-GR" smtClean="0"/>
          </a:p>
        </p:txBody>
      </p:sp>
      <p:pic>
        <p:nvPicPr>
          <p:cNvPr id="20484" name="9 - Εικόνα" descr="07_015_ΔΣΠαραγγελίαΔιεπαφές.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5650" y="1125538"/>
            <a:ext cx="3989388"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συνεργασία συστατικών</a:t>
            </a:r>
            <a:endParaRPr lang="en-US" altLang="el-GR" smtClean="0"/>
          </a:p>
        </p:txBody>
      </p:sp>
      <p:sp>
        <p:nvSpPr>
          <p:cNvPr id="21507" name="2 - Θέση περιεχομένου"/>
          <p:cNvSpPr>
            <a:spLocks noGrp="1"/>
          </p:cNvSpPr>
          <p:nvPr>
            <p:ph idx="1"/>
          </p:nvPr>
        </p:nvSpPr>
        <p:spPr>
          <a:xfrm>
            <a:off x="5003800" y="1052513"/>
            <a:ext cx="3683000" cy="5256212"/>
          </a:xfrm>
        </p:spPr>
        <p:txBody>
          <a:bodyPr/>
          <a:lstStyle/>
          <a:p>
            <a:r>
              <a:rPr lang="el-GR" altLang="el-GR" sz="2000" smtClean="0"/>
              <a:t>Το συστατικό OrderComponent παρέχει τη διεπαφή OrderManagement. </a:t>
            </a:r>
          </a:p>
          <a:p>
            <a:r>
              <a:rPr lang="el-GR" altLang="el-GR" sz="2000" smtClean="0"/>
              <a:t>Τη διεπαφή αυτή χρησιμοποιεί το συστατικό Customer</a:t>
            </a:r>
          </a:p>
          <a:p>
            <a:r>
              <a:rPr lang="el-GR" altLang="el-GR" sz="2000" smtClean="0"/>
              <a:t>Το συστατικό OrderComponent συνεργάζεται με το συστατικό DiscountCalculator. </a:t>
            </a:r>
          </a:p>
          <a:p>
            <a:r>
              <a:rPr lang="el-GR" altLang="el-GR" sz="2000" smtClean="0"/>
              <a:t>Το συστατικό DiscountCalculator παρέχει την υλοποίηση της διεπαφής Discount στο συστατικό OrderComponent.</a:t>
            </a:r>
            <a:endParaRPr lang="en-US" altLang="el-GR" sz="2000" smtClean="0"/>
          </a:p>
        </p:txBody>
      </p:sp>
      <p:pic>
        <p:nvPicPr>
          <p:cNvPr id="21508" name="9 - Εικόνα" descr="07_016_ΔΣΠαραγγελίαΕπικοινωνία.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268413"/>
            <a:ext cx="4362450"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1177</Words>
  <Application>Microsoft Office PowerPoint</Application>
  <PresentationFormat>Προβολή στην οθόνη (4:3)</PresentationFormat>
  <Paragraphs>107</Paragraphs>
  <Slides>24</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24</vt:i4>
      </vt:variant>
    </vt:vector>
  </HeadingPairs>
  <TitlesOfParts>
    <vt:vector size="27" baseType="lpstr">
      <vt:lpstr>Arial</vt:lpstr>
      <vt:lpstr>Calibri</vt:lpstr>
      <vt:lpstr>Θέμα του Office</vt:lpstr>
      <vt:lpstr>Λογική Αρχιτεκτονική Λογισμικού</vt:lpstr>
      <vt:lpstr>λογική αρχιτεκτονική (logical architecture)</vt:lpstr>
      <vt:lpstr>διαγράμματα πακέτων</vt:lpstr>
      <vt:lpstr>διαγράμματα πακέτων</vt:lpstr>
      <vt:lpstr>διαγράμματα πακέτων</vt:lpstr>
      <vt:lpstr>διαγράμματα πακέτων</vt:lpstr>
      <vt:lpstr>διαγράμματα συστατικών</vt:lpstr>
      <vt:lpstr>διαγράμματα συστατικών</vt:lpstr>
      <vt:lpstr>συνεργασία συστατικών</vt:lpstr>
      <vt:lpstr>εσωτερική δομή συστατικού</vt:lpstr>
      <vt:lpstr>θύρες και συνδετήρες</vt:lpstr>
      <vt:lpstr>σωλήνες και φίλτρα (pipes and filters)</vt:lpstr>
      <vt:lpstr>σωλήνες και φίλτρα</vt:lpstr>
      <vt:lpstr>διαστρωματωμένη αρχιτεκτονική</vt:lpstr>
      <vt:lpstr>χαλαρή διαστρωμάτωση</vt:lpstr>
      <vt:lpstr>πλεονεκτήματα διαστρωμάτωσης</vt:lpstr>
      <vt:lpstr>πλεονεκτήματα διαστρωμάτωσης</vt:lpstr>
      <vt:lpstr>προβλήματα διαστρωμάτωσης</vt:lpstr>
      <vt:lpstr>τρία στρώματα πληροφοριακών συστημάτων</vt:lpstr>
      <vt:lpstr>αρθρωτός μονόλιθος (modular monolith)</vt:lpstr>
      <vt:lpstr>αρθρωτός μονόλιθος</vt:lpstr>
      <vt:lpstr>μοντέλο – όψη – ελεγκτής (MVC)</vt:lpstr>
      <vt:lpstr>αρχές προτύπου MVC</vt:lpstr>
      <vt:lpstr>πλεονεκτήματα προτύπου MVC</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18</cp:revision>
  <dcterms:created xsi:type="dcterms:W3CDTF">2012-08-02T15:55:49Z</dcterms:created>
  <dcterms:modified xsi:type="dcterms:W3CDTF">2021-10-17T14:11:19Z</dcterms:modified>
</cp:coreProperties>
</file>