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2" r:id="rId7"/>
    <p:sldId id="289" r:id="rId8"/>
    <p:sldId id="264" r:id="rId9"/>
    <p:sldId id="265" r:id="rId10"/>
    <p:sldId id="266" r:id="rId11"/>
    <p:sldId id="267" r:id="rId12"/>
    <p:sldId id="286" r:id="rId13"/>
    <p:sldId id="283" r:id="rId14"/>
    <p:sldId id="284" r:id="rId15"/>
    <p:sldId id="285" r:id="rId16"/>
    <p:sldId id="287" r:id="rId17"/>
    <p:sldId id="288"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D424C16-4C92-4F01-B594-AB286C54FDAA}"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8ED9554-7EAD-4CDF-8DA7-B77A916313BD}" type="slidenum">
              <a:rPr lang="en-US" altLang="el-GR"/>
              <a:pPr>
                <a:defRPr/>
              </a:pPr>
              <a:t>‹#›</a:t>
            </a:fld>
            <a:endParaRPr lang="en-US" altLang="el-GR"/>
          </a:p>
        </p:txBody>
      </p:sp>
    </p:spTree>
    <p:extLst>
      <p:ext uri="{BB962C8B-B14F-4D97-AF65-F5344CB8AC3E}">
        <p14:creationId xmlns:p14="http://schemas.microsoft.com/office/powerpoint/2010/main" val="2036017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F5E2EEA-32FB-413E-8B57-62400EF61C92}"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8C13CF1-F4BD-43E6-9934-94B0B387B523}" type="slidenum">
              <a:rPr lang="en-US" altLang="el-GR"/>
              <a:pPr>
                <a:defRPr/>
              </a:pPr>
              <a:t>‹#›</a:t>
            </a:fld>
            <a:endParaRPr lang="en-US" altLang="el-GR"/>
          </a:p>
        </p:txBody>
      </p:sp>
    </p:spTree>
    <p:extLst>
      <p:ext uri="{BB962C8B-B14F-4D97-AF65-F5344CB8AC3E}">
        <p14:creationId xmlns:p14="http://schemas.microsoft.com/office/powerpoint/2010/main" val="2194773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60E14B2-73BE-4A1A-9B7A-4EC40EE7A8C8}"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4B1026B-5C85-4155-A036-16D54641FB40}" type="slidenum">
              <a:rPr lang="en-US" altLang="el-GR"/>
              <a:pPr>
                <a:defRPr/>
              </a:pPr>
              <a:t>‹#›</a:t>
            </a:fld>
            <a:endParaRPr lang="en-US" altLang="el-GR"/>
          </a:p>
        </p:txBody>
      </p:sp>
    </p:spTree>
    <p:extLst>
      <p:ext uri="{BB962C8B-B14F-4D97-AF65-F5344CB8AC3E}">
        <p14:creationId xmlns:p14="http://schemas.microsoft.com/office/powerpoint/2010/main" val="316254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632FFD7-A676-43DC-A372-6683FA8ECCFA}"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58120E66-25E1-44A2-AD7F-430AA8E4F065}" type="slidenum">
              <a:rPr lang="en-US" altLang="el-GR"/>
              <a:pPr>
                <a:defRPr/>
              </a:pPr>
              <a:t>‹#›</a:t>
            </a:fld>
            <a:endParaRPr lang="en-US" altLang="el-GR"/>
          </a:p>
        </p:txBody>
      </p:sp>
    </p:spTree>
    <p:extLst>
      <p:ext uri="{BB962C8B-B14F-4D97-AF65-F5344CB8AC3E}">
        <p14:creationId xmlns:p14="http://schemas.microsoft.com/office/powerpoint/2010/main" val="169962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C72AD10-18ED-4614-9411-5A1357251086}"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59446AA2-04A1-49D4-BB3F-DFBBE6F5D2D8}" type="slidenum">
              <a:rPr lang="en-US" altLang="el-GR"/>
              <a:pPr>
                <a:defRPr/>
              </a:pPr>
              <a:t>‹#›</a:t>
            </a:fld>
            <a:endParaRPr lang="en-US" altLang="el-GR"/>
          </a:p>
        </p:txBody>
      </p:sp>
    </p:spTree>
    <p:extLst>
      <p:ext uri="{BB962C8B-B14F-4D97-AF65-F5344CB8AC3E}">
        <p14:creationId xmlns:p14="http://schemas.microsoft.com/office/powerpoint/2010/main" val="1393186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385B1A3-0274-456A-B9C1-5E7FE721875B}"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CC93CFD8-12B4-4EF3-909F-159FA031E814}" type="slidenum">
              <a:rPr lang="en-US" altLang="el-GR"/>
              <a:pPr>
                <a:defRPr/>
              </a:pPr>
              <a:t>‹#›</a:t>
            </a:fld>
            <a:endParaRPr lang="en-US" altLang="el-GR"/>
          </a:p>
        </p:txBody>
      </p:sp>
    </p:spTree>
    <p:extLst>
      <p:ext uri="{BB962C8B-B14F-4D97-AF65-F5344CB8AC3E}">
        <p14:creationId xmlns:p14="http://schemas.microsoft.com/office/powerpoint/2010/main" val="689009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19239ED-11D3-4C17-B5D0-8D2EF914F5DE}"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8ACBF4ED-24B2-45AB-A99A-0781A3CABB7A}" type="slidenum">
              <a:rPr lang="en-US" altLang="el-GR"/>
              <a:pPr>
                <a:defRPr/>
              </a:pPr>
              <a:t>‹#›</a:t>
            </a:fld>
            <a:endParaRPr lang="en-US" altLang="el-GR"/>
          </a:p>
        </p:txBody>
      </p:sp>
    </p:spTree>
    <p:extLst>
      <p:ext uri="{BB962C8B-B14F-4D97-AF65-F5344CB8AC3E}">
        <p14:creationId xmlns:p14="http://schemas.microsoft.com/office/powerpoint/2010/main" val="250503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3AF9A9E-D40C-477F-A99D-5E3F4B14F8A5}"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530B3040-C2EA-4B70-87C8-300CB54AB8A0}" type="slidenum">
              <a:rPr lang="en-US" altLang="el-GR"/>
              <a:pPr>
                <a:defRPr/>
              </a:pPr>
              <a:t>‹#›</a:t>
            </a:fld>
            <a:endParaRPr lang="en-US" altLang="el-GR"/>
          </a:p>
        </p:txBody>
      </p:sp>
    </p:spTree>
    <p:extLst>
      <p:ext uri="{BB962C8B-B14F-4D97-AF65-F5344CB8AC3E}">
        <p14:creationId xmlns:p14="http://schemas.microsoft.com/office/powerpoint/2010/main" val="1888730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3431C53-2548-4882-B387-F5944496D3A4}"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FD09B8C2-7E88-475E-BB96-90D6334CDB76}" type="slidenum">
              <a:rPr lang="en-US" altLang="el-GR"/>
              <a:pPr>
                <a:defRPr/>
              </a:pPr>
              <a:t>‹#›</a:t>
            </a:fld>
            <a:endParaRPr lang="en-US" altLang="el-GR"/>
          </a:p>
        </p:txBody>
      </p:sp>
    </p:spTree>
    <p:extLst>
      <p:ext uri="{BB962C8B-B14F-4D97-AF65-F5344CB8AC3E}">
        <p14:creationId xmlns:p14="http://schemas.microsoft.com/office/powerpoint/2010/main" val="2990523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26062A4-FB69-4D03-A7AE-1EE742091E1A}"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FCE09AC-C079-4A4D-8AB7-EF8601B4C0D6}" type="slidenum">
              <a:rPr lang="en-US" altLang="el-GR"/>
              <a:pPr>
                <a:defRPr/>
              </a:pPr>
              <a:t>‹#›</a:t>
            </a:fld>
            <a:endParaRPr lang="en-US" altLang="el-GR"/>
          </a:p>
        </p:txBody>
      </p:sp>
    </p:spTree>
    <p:extLst>
      <p:ext uri="{BB962C8B-B14F-4D97-AF65-F5344CB8AC3E}">
        <p14:creationId xmlns:p14="http://schemas.microsoft.com/office/powerpoint/2010/main" val="3551367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80D9CFE1-8211-44C0-82DB-829D179E0867}"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A2AD4A83-FE38-4363-BCD4-4A589AECDFE9}" type="slidenum">
              <a:rPr lang="en-US" altLang="el-GR"/>
              <a:pPr>
                <a:defRPr/>
              </a:pPr>
              <a:t>‹#›</a:t>
            </a:fld>
            <a:endParaRPr lang="en-US" altLang="el-GR"/>
          </a:p>
        </p:txBody>
      </p:sp>
    </p:spTree>
    <p:extLst>
      <p:ext uri="{BB962C8B-B14F-4D97-AF65-F5344CB8AC3E}">
        <p14:creationId xmlns:p14="http://schemas.microsoft.com/office/powerpoint/2010/main" val="2676494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Αρχιτεκτονική Λογισμικού</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βήματα αρχιτεκτονικής σχεδίασης</a:t>
            </a:r>
            <a:endParaRPr lang="en-US" altLang="el-GR" smtClean="0"/>
          </a:p>
        </p:txBody>
      </p:sp>
      <p:sp>
        <p:nvSpPr>
          <p:cNvPr id="22531" name="2 - Θέση περιεχομένου"/>
          <p:cNvSpPr>
            <a:spLocks noGrp="1"/>
          </p:cNvSpPr>
          <p:nvPr>
            <p:ph idx="1"/>
          </p:nvPr>
        </p:nvSpPr>
        <p:spPr/>
        <p:txBody>
          <a:bodyPr/>
          <a:lstStyle/>
          <a:p>
            <a:pPr lvl="1"/>
            <a:r>
              <a:rPr lang="el-GR" altLang="el-GR" smtClean="0"/>
              <a:t>Ορισμός των δομικών μονάδων απογόνων και ο καθορισμός της λειτουργικότητας σε κάθε δομική μονάδα απόγονο. Τεκμηρίωση των δομικών μονάδων.</a:t>
            </a:r>
          </a:p>
          <a:p>
            <a:pPr lvl="1"/>
            <a:r>
              <a:rPr lang="el-GR" altLang="el-GR" smtClean="0"/>
              <a:t>Καθορισμός των διεπαφών των δομικών μονάδων απογόνων. Η αποσύνθεση παρέχει μονάδες και περιορισμούς για τον τρόπο επικοινωνίας μεταξύ των μονάδων. Τεκμηρίωση των διεπαφών κάθε μονάδας.</a:t>
            </a:r>
          </a:p>
          <a:p>
            <a:pPr lvl="1"/>
            <a:r>
              <a:rPr lang="el-GR" altLang="el-GR" smtClean="0"/>
              <a:t>Επαλήθευση και εκλέπτυνση των λειτουργικών απαιτήσεων και των σεναρίων ποιότητας και μετατροπή τους σε περιορισμούς των μονάδων-απογόνων. Αυτό το βήμα επαληθεύει ότι τίποτα το σημαντικό δεν έχει ξεχαστεί και προετοιμάζει τις μονάδες απογόνους για περαιτέρω αποσύνθεση ή υλοποίηση.</a:t>
            </a:r>
          </a:p>
          <a:p>
            <a:r>
              <a:rPr lang="el-GR" altLang="el-GR" smtClean="0"/>
              <a:t>Επανάληψη των παραπάνω βημάτων για κάθε δομική μονάδα που χρειάζεται αποσύνθεση</a:t>
            </a:r>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αρχιτεκτονικά πρότυπα</a:t>
            </a:r>
            <a:endParaRPr lang="en-US" altLang="el-GR" smtClean="0"/>
          </a:p>
        </p:txBody>
      </p:sp>
      <p:sp>
        <p:nvSpPr>
          <p:cNvPr id="23555" name="2 - Θέση περιεχομένου"/>
          <p:cNvSpPr>
            <a:spLocks noGrp="1"/>
          </p:cNvSpPr>
          <p:nvPr>
            <p:ph idx="1"/>
          </p:nvPr>
        </p:nvSpPr>
        <p:spPr/>
        <p:txBody>
          <a:bodyPr/>
          <a:lstStyle/>
          <a:p>
            <a:r>
              <a:rPr lang="el-GR" altLang="el-GR" smtClean="0"/>
              <a:t>Η διαδικασία προσδιορισμού μίας αρχιτεκτονική «από το μηδέν» δεν είναι ο μόνος τρόπος</a:t>
            </a:r>
            <a:r>
              <a:rPr lang="en-US" altLang="el-GR" smtClean="0"/>
              <a:t>.</a:t>
            </a:r>
            <a:endParaRPr lang="el-GR" altLang="el-GR" smtClean="0"/>
          </a:p>
          <a:p>
            <a:r>
              <a:rPr lang="el-GR" altLang="el-GR" smtClean="0"/>
              <a:t>Μπορούμε να αξιοποιήσουμε την εμπειρία μας για τις καλές πρακτικές οργάνωσης της αρχιτεκτονική στο πλαίσιο των αρχιτεκτονικών παραγόντων που μελετούμε</a:t>
            </a:r>
            <a:r>
              <a:rPr lang="en-US" altLang="el-GR" smtClean="0"/>
              <a:t>.</a:t>
            </a:r>
            <a:endParaRPr lang="el-GR" altLang="el-GR" smtClean="0"/>
          </a:p>
          <a:p>
            <a:r>
              <a:rPr lang="el-GR" altLang="el-GR" smtClean="0"/>
              <a:t>Η αξιοποίηση αυτής της εμπειρίας απεικονίζεται στα </a:t>
            </a:r>
            <a:r>
              <a:rPr lang="el-GR" altLang="el-GR" b="1" smtClean="0"/>
              <a:t>αρχιτεκτονικά πρότυπα</a:t>
            </a:r>
            <a:r>
              <a:rPr lang="el-GR" altLang="el-GR" smtClean="0"/>
              <a:t> (architectural patterns) ή </a:t>
            </a:r>
            <a:r>
              <a:rPr lang="el-GR" altLang="el-GR" b="1" smtClean="0"/>
              <a:t>αρχιτεκτονικά στυλ</a:t>
            </a:r>
            <a:r>
              <a:rPr lang="el-GR" altLang="el-GR" smtClean="0"/>
              <a:t> (architectural styles).</a:t>
            </a:r>
          </a:p>
          <a:p>
            <a:r>
              <a:rPr lang="el-GR" altLang="el-GR" smtClean="0"/>
              <a:t>Παραδείγματα αρχιτεκτονικών προτύπων: Διαστρωματωμένη αρχιτεκτονική (Layered Architecture) και Μοντέλο – Όψη – Ελεγκτής (</a:t>
            </a:r>
            <a:r>
              <a:rPr lang="en-US" altLang="el-GR" smtClean="0"/>
              <a:t>Model </a:t>
            </a:r>
            <a:r>
              <a:rPr lang="el-GR" altLang="el-GR" smtClean="0"/>
              <a:t>– </a:t>
            </a:r>
            <a:r>
              <a:rPr lang="en-US" altLang="el-GR" smtClean="0"/>
              <a:t>View </a:t>
            </a:r>
            <a:r>
              <a:rPr lang="el-GR" altLang="el-GR" smtClean="0"/>
              <a:t>– </a:t>
            </a:r>
            <a:r>
              <a:rPr lang="en-US" altLang="el-GR" smtClean="0"/>
              <a:t>Controller)</a:t>
            </a:r>
            <a:endParaRPr lang="el-GR" altLang="el-GR" smtClean="0"/>
          </a:p>
          <a:p>
            <a:endParaRPr lang="en-US"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τεκμηρίωση αρχιτεκτονικής</a:t>
            </a:r>
            <a:endParaRPr lang="en-US" altLang="el-GR" smtClean="0"/>
          </a:p>
        </p:txBody>
      </p:sp>
      <p:sp>
        <p:nvSpPr>
          <p:cNvPr id="24579" name="2 - Θέση περιεχομένου"/>
          <p:cNvSpPr>
            <a:spLocks noGrp="1"/>
          </p:cNvSpPr>
          <p:nvPr>
            <p:ph idx="1"/>
          </p:nvPr>
        </p:nvSpPr>
        <p:spPr/>
        <p:txBody>
          <a:bodyPr/>
          <a:lstStyle/>
          <a:p>
            <a:r>
              <a:rPr lang="el-GR" altLang="el-GR" smtClean="0"/>
              <a:t>Η καλή τεκμηρίωση της αρχιτεκτονικής του λογισμικού δεν μπορεί να αποδοθεί με έναν και μόνο τρόπο. </a:t>
            </a:r>
          </a:p>
          <a:p>
            <a:r>
              <a:rPr lang="el-GR" altLang="el-GR" smtClean="0"/>
              <a:t>Η κατανόηση της αρχιτεκτονικής βελτιώνεται, όταν αυτή τεκμηριώνεται με διαφορετικές όψεις.</a:t>
            </a:r>
          </a:p>
          <a:p>
            <a:r>
              <a:rPr lang="el-GR" altLang="el-GR" smtClean="0"/>
              <a:t>Ένας πρώτος διαχωρισμός των όψεων της αρχιτεκτονικής του λογισμικού είναι η λογική αρχιτεκτονική (logical architecture) και η φυσική αρχιτεκτονική (physical architecture). Η λογική αρχιτεκτονική αφορά στην περιγραφή των μονάδων λογισμικού και στις σχέσεις μεταξύ τους. Η φυσική αρχιτεκτονική αφορά στη διανομή των τμημάτων του λογισμικού</a:t>
            </a:r>
            <a:r>
              <a:rPr lang="en-US" altLang="el-GR"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Το μοντέλο των 4+1 όψεων</a:t>
            </a:r>
            <a:endParaRPr lang="en-US" altLang="el-GR" smtClean="0"/>
          </a:p>
        </p:txBody>
      </p:sp>
      <p:pic>
        <p:nvPicPr>
          <p:cNvPr id="25603" name="9 - Εικόνα" descr="07_013_ΟψειςΑρχιτεκτονικής.t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1628775"/>
            <a:ext cx="4554538" cy="244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όψεις</a:t>
            </a:r>
            <a:endParaRPr lang="en-US" altLang="el-GR" smtClean="0"/>
          </a:p>
        </p:txBody>
      </p:sp>
      <p:sp>
        <p:nvSpPr>
          <p:cNvPr id="26627" name="2 - Θέση περιεχομένου"/>
          <p:cNvSpPr>
            <a:spLocks noGrp="1"/>
          </p:cNvSpPr>
          <p:nvPr>
            <p:ph idx="1"/>
          </p:nvPr>
        </p:nvSpPr>
        <p:spPr/>
        <p:txBody>
          <a:bodyPr/>
          <a:lstStyle/>
          <a:p>
            <a:r>
              <a:rPr lang="el-GR" altLang="el-GR" smtClean="0"/>
              <a:t>Λογική όψη (logical view).  Περιλαμβάνει τις σημαντικότερες κλάσεις της σχεδίασης και την οργάνωσή του λογισμικού σε πακέτα και υποσυστήματα.</a:t>
            </a:r>
          </a:p>
          <a:p>
            <a:r>
              <a:rPr lang="el-GR" altLang="el-GR" smtClean="0"/>
              <a:t>Όψη διεργασιών (process view). Περιλαμβάνει την περιγραφή των διεργασιών, την επικοινωνία τους και τη διανομή των κλάσεων σε διεργασίες. Η όψη αυτή είναι απαραίτητη σε λογισμικό με υψηλό βαθμό παράλληλης επεξεργασίας.</a:t>
            </a:r>
          </a:p>
          <a:p>
            <a:r>
              <a:rPr lang="el-GR" altLang="el-GR" smtClean="0"/>
              <a:t>Όψη υλοποίησης (implementation view). Περιλαμβάνει μία επισκόπηση της οργάνωσης του μοντέλου υλοποίησης (implementation model), τη δομή και οργάνωση του κώδικα και την απεικόνιση στοιχείων του λογικού μοντέλου, όπως κλάσεις, πακέτα και συστατικά, στα στοιχεία του κώδικα που τις υλοποιούν.</a:t>
            </a:r>
          </a:p>
          <a:p>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όψεις</a:t>
            </a:r>
            <a:endParaRPr lang="en-US" altLang="el-GR" smtClean="0"/>
          </a:p>
        </p:txBody>
      </p:sp>
      <p:sp>
        <p:nvSpPr>
          <p:cNvPr id="27651" name="2 - Θέση περιεχομένου"/>
          <p:cNvSpPr>
            <a:spLocks noGrp="1"/>
          </p:cNvSpPr>
          <p:nvPr>
            <p:ph idx="1"/>
          </p:nvPr>
        </p:nvSpPr>
        <p:spPr/>
        <p:txBody>
          <a:bodyPr/>
          <a:lstStyle/>
          <a:p>
            <a:r>
              <a:rPr lang="el-GR" altLang="el-GR" smtClean="0"/>
              <a:t>Όψη παράταξης (deployment view). Περιγράφει τις τυπικές καταστάσεις του φυσικού περιβάλλοντος στο οποίο θα εκτελείται το λογισμικό και τους κόμβους επεξεργασίας που εκτελούνται οι διεργασίες του λογισμικού.</a:t>
            </a:r>
          </a:p>
          <a:p>
            <a:r>
              <a:rPr lang="el-GR" altLang="el-GR" smtClean="0"/>
              <a:t>Όψη περιπτώσεων χρήσης (use case view). Περιλαμβάνει τις σημαντικότερες περιπτώσεις χρήσης οι οποίες επηρεάζουν την αρχιτεκτονική.</a:t>
            </a:r>
          </a:p>
          <a:p>
            <a:endParaRPr lang="en-US"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επεκτάσεις του μοντέλου των 4 + 1 όψεων</a:t>
            </a:r>
            <a:endParaRPr lang="en-US" altLang="el-GR" smtClean="0"/>
          </a:p>
        </p:txBody>
      </p:sp>
      <p:sp>
        <p:nvSpPr>
          <p:cNvPr id="28675" name="2 - Θέση περιεχομένου"/>
          <p:cNvSpPr>
            <a:spLocks noGrp="1"/>
          </p:cNvSpPr>
          <p:nvPr>
            <p:ph idx="1"/>
          </p:nvPr>
        </p:nvSpPr>
        <p:spPr/>
        <p:txBody>
          <a:bodyPr/>
          <a:lstStyle/>
          <a:p>
            <a:r>
              <a:rPr lang="el-GR" altLang="el-GR" smtClean="0"/>
              <a:t>Η όψη δεδομένων (data view) που αφορά τη σχεδίαση της βάσης δεδομένων και τους μηχανισμούς απεικόνισης των αντικειμένων σε πίνακες της βάσης δεδομένων. Η όψη δεδομένων είναι απαραίτητη, όταν το λογισμικό είναι μέρος ενός πληροφοριακού συστήματος.</a:t>
            </a:r>
          </a:p>
          <a:p>
            <a:r>
              <a:rPr lang="el-GR" altLang="el-GR" smtClean="0"/>
              <a:t>Η όψη της ασφάλειας (security view) που αφορά τους μηχανισμούς ασφάλειας που ακολουθούνται.</a:t>
            </a:r>
          </a:p>
          <a:p>
            <a:r>
              <a:rPr lang="el-GR" altLang="el-GR" smtClean="0"/>
              <a:t>Εισάγοντας διαφορετικές όψεις στην τεκμηρίωση της αρχιτεκτονικής, το μοντέλο των 4+1 όψεων γενικεύεται σε μοντέλο N+1 όψεων, οι οποίες ορίζονται ανάλογα με τη βαρύτητα κάθε όψης στη διαμόρφωση της αρχιτεκτονικής.</a:t>
            </a:r>
          </a:p>
          <a:p>
            <a:r>
              <a:rPr lang="el-GR" altLang="el-GR" smtClean="0"/>
              <a:t>Πρότυπο </a:t>
            </a:r>
            <a:r>
              <a:rPr lang="en-US" altLang="el-GR" smtClean="0"/>
              <a:t>ISO/IEC/IEEE 42010</a:t>
            </a:r>
            <a:r>
              <a:rPr lang="el-GR" altLang="el-GR" smtClean="0"/>
              <a:t>. Γενικεύει το μοντέλο των όψεων εισάγοντας την έννοια της οπτικής (</a:t>
            </a:r>
            <a:r>
              <a:rPr lang="en-US" altLang="el-GR" smtClean="0"/>
              <a:t>viewpoint).</a:t>
            </a:r>
            <a:endParaRPr lang="el-GR" altLang="el-GR" smtClean="0"/>
          </a:p>
          <a:p>
            <a:endParaRPr lang="el-GR" altLang="el-GR" smtClean="0"/>
          </a:p>
          <a:p>
            <a:endParaRPr lang="el-GR" altLang="el-GR" smtClean="0"/>
          </a:p>
          <a:p>
            <a:endParaRPr lang="en-US" alt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έγγραφο αρχιτεκτονικής λογισμικού</a:t>
            </a:r>
            <a:endParaRPr lang="en-US" altLang="el-GR" smtClean="0"/>
          </a:p>
        </p:txBody>
      </p:sp>
      <p:sp>
        <p:nvSpPr>
          <p:cNvPr id="29699" name="2 - Θέση περιεχομένου"/>
          <p:cNvSpPr>
            <a:spLocks noGrp="1"/>
          </p:cNvSpPr>
          <p:nvPr>
            <p:ph idx="1"/>
          </p:nvPr>
        </p:nvSpPr>
        <p:spPr/>
        <p:txBody>
          <a:bodyPr/>
          <a:lstStyle/>
          <a:p>
            <a:r>
              <a:rPr lang="el-GR" altLang="el-GR" smtClean="0"/>
              <a:t>Όλες οι διαφορετικές όψεις της αρχιτεκτονικής συγκεντρώνονται σε ένα έγγραφο το οποίο τεκμηριώνει την αρχιτεκτονική. </a:t>
            </a:r>
          </a:p>
          <a:p>
            <a:r>
              <a:rPr lang="el-GR" altLang="el-GR" smtClean="0"/>
              <a:t>Το έγγραφο αυτό καλείται Έγγραφο Αρχιτεκτονικής Λογισμικού (Software Architecture Document) το οποίο περιγράφει τις σημαντικές αρχιτεκτονικές αποφάσεις.</a:t>
            </a:r>
            <a:endParaRPr lang="en-US" alt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r>
              <a:rPr lang="el-GR" altLang="el-GR" smtClean="0"/>
              <a:t>Τι είναι η αρχιτεκτονική λογισμικού</a:t>
            </a:r>
          </a:p>
          <a:p>
            <a:r>
              <a:rPr lang="el-GR" altLang="el-GR" smtClean="0"/>
              <a:t>Αρχιτεκτονική και απαιτήσεις</a:t>
            </a:r>
          </a:p>
          <a:p>
            <a:r>
              <a:rPr lang="el-GR" altLang="el-GR" smtClean="0"/>
              <a:t>Σενάρια ποιότητας</a:t>
            </a:r>
          </a:p>
          <a:p>
            <a:r>
              <a:rPr lang="el-GR" altLang="el-GR" smtClean="0"/>
              <a:t>Βήματα αρχιτεκτονικής σχεδίασης</a:t>
            </a:r>
          </a:p>
          <a:p>
            <a:r>
              <a:rPr lang="el-GR" altLang="el-GR" smtClean="0"/>
              <a:t>Αρχιτεκτονικά πρότυπα</a:t>
            </a:r>
          </a:p>
          <a:p>
            <a:r>
              <a:rPr lang="el-GR" altLang="el-GR" smtClean="0"/>
              <a:t>Διαστρωματωμένη αρχιτεκτονική</a:t>
            </a:r>
          </a:p>
          <a:p>
            <a:r>
              <a:rPr lang="el-GR" altLang="el-GR" smtClean="0"/>
              <a:t>Μοντέλο – όψη – ελεγκτής</a:t>
            </a:r>
          </a:p>
          <a:p>
            <a:r>
              <a:rPr lang="el-GR" altLang="el-GR" smtClean="0"/>
              <a:t>Τεκμηρίωση αρχιτεκτονικής</a:t>
            </a:r>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pPr eaLnBrk="1" hangingPunct="1"/>
            <a:r>
              <a:rPr lang="el-GR" altLang="el-GR" smtClean="0"/>
              <a:t>τι είναι η αρχιτεκτονική λογισμικού</a:t>
            </a:r>
            <a:endParaRPr lang="en-US" altLang="el-GR" smtClean="0"/>
          </a:p>
        </p:txBody>
      </p:sp>
      <p:sp>
        <p:nvSpPr>
          <p:cNvPr id="15363" name="2 - Θέση περιεχομένου"/>
          <p:cNvSpPr>
            <a:spLocks noGrp="1"/>
          </p:cNvSpPr>
          <p:nvPr>
            <p:ph idx="1"/>
          </p:nvPr>
        </p:nvSpPr>
        <p:spPr/>
        <p:txBody>
          <a:bodyPr/>
          <a:lstStyle/>
          <a:p>
            <a:pPr eaLnBrk="1" hangingPunct="1"/>
            <a:r>
              <a:rPr lang="el-GR" altLang="el-GR" smtClean="0"/>
              <a:t>Η αρχιτεκτονική ενός συστήματος λογισμικού, είναι ένα σύνολο από δομές, απαραίτητων για την κατανόηση του συστήματος. Οι δομές αυτές αποτελούνται από οντότητες λογισμικού και τις σχέσεις μεταξύ τους. Η αρχιτεκτονική περιγράφει τις οντότητες λογισμικού, τις σχέσεις τους, καθώς και τις ιδιότητες αυτών [</a:t>
            </a:r>
            <a:r>
              <a:rPr lang="en-US" altLang="el-GR" smtClean="0"/>
              <a:t>Bass 12]</a:t>
            </a:r>
            <a:r>
              <a:rPr lang="el-GR" altLang="el-GR" smtClean="0"/>
              <a:t>.</a:t>
            </a:r>
          </a:p>
          <a:p>
            <a:pPr eaLnBrk="1" hangingPunct="1"/>
            <a:r>
              <a:rPr lang="el-GR" altLang="el-GR" smtClean="0"/>
              <a:t>Εάν η σχεδίαση είναι το σύνολο των αποφάσεων που αφορούν τον τρόπο επίλυσης του προβλήματος, τότε η αρχιτεκτονική σχεδίαση είναι το σύνολο των αποφάσεων σχεδίασης που είναι δύσκολο να αλλάξουν</a:t>
            </a:r>
            <a:r>
              <a:rPr lang="en-US" altLang="el-GR" smtClean="0"/>
              <a:t>.</a:t>
            </a:r>
            <a:endParaRPr lang="el-GR" altLang="el-GR" smtClean="0"/>
          </a:p>
          <a:p>
            <a:pPr eaLnBrk="1" hangingPunct="1"/>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η σημασία της αρχιτεκτονικής</a:t>
            </a:r>
            <a:endParaRPr lang="en-US" altLang="el-GR" smtClean="0"/>
          </a:p>
        </p:txBody>
      </p:sp>
      <p:sp>
        <p:nvSpPr>
          <p:cNvPr id="16387" name="2 - Θέση περιεχομένου"/>
          <p:cNvSpPr>
            <a:spLocks noGrp="1"/>
          </p:cNvSpPr>
          <p:nvPr>
            <p:ph idx="1"/>
          </p:nvPr>
        </p:nvSpPr>
        <p:spPr/>
        <p:txBody>
          <a:bodyPr/>
          <a:lstStyle/>
          <a:p>
            <a:r>
              <a:rPr lang="el-GR" altLang="el-GR" smtClean="0"/>
              <a:t>Η αρχιτεκτονική βοηθά στην κατανόηση του συστήματος. </a:t>
            </a:r>
          </a:p>
          <a:p>
            <a:r>
              <a:rPr lang="el-GR" altLang="el-GR" smtClean="0"/>
              <a:t>Η κατανόηση της αρχιτεκτονικής από όλους τους ενδιαφερομένους βοηθά και την επικοινωνία των ενδιαφερομένων σε σχέση με το σύστημα. </a:t>
            </a:r>
          </a:p>
          <a:p>
            <a:r>
              <a:rPr lang="el-GR" altLang="el-GR" smtClean="0"/>
              <a:t>Ο προσδιορισμός της αρχιτεκτονικής βοηθά στην οργάνωση του τρόπου ανάπτυξης του λογισμικού. </a:t>
            </a:r>
          </a:p>
          <a:p>
            <a:r>
              <a:rPr lang="el-GR" altLang="el-GR" smtClean="0"/>
              <a:t>Η αρχιτεκτονική παρέχει μία σταθερή βάση πάνω στην οποία θα βασιστεί η συντήρηση του λογισμικού. </a:t>
            </a:r>
          </a:p>
          <a:p>
            <a:r>
              <a:rPr lang="el-GR" altLang="el-GR" smtClean="0"/>
              <a:t>Η αρχιτεκτονική βοηθά στην οργάνωση του έργου. </a:t>
            </a:r>
          </a:p>
          <a:p>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αρχιτεκτονική και απαιτήσεις</a:t>
            </a:r>
            <a:endParaRPr lang="en-US" altLang="el-GR" smtClean="0"/>
          </a:p>
        </p:txBody>
      </p:sp>
      <p:sp>
        <p:nvSpPr>
          <p:cNvPr id="17411" name="2 - Θέση περιεχομένου"/>
          <p:cNvSpPr>
            <a:spLocks noGrp="1"/>
          </p:cNvSpPr>
          <p:nvPr>
            <p:ph idx="1"/>
          </p:nvPr>
        </p:nvSpPr>
        <p:spPr/>
        <p:txBody>
          <a:bodyPr/>
          <a:lstStyle/>
          <a:p>
            <a:r>
              <a:rPr lang="el-GR" altLang="el-GR" smtClean="0"/>
              <a:t>Η δημιουργία της αρχιτεκτονικής του λογισμικού δεν επηρεάζεται μόνο από τις λειτουργικές απαιτήσεις αλλά και από τις μη λειτουργικές απαιτήσεις και τους περιορισμούς σχεδίασης.</a:t>
            </a:r>
          </a:p>
          <a:p>
            <a:r>
              <a:rPr lang="el-GR" altLang="el-GR" smtClean="0"/>
              <a:t>Ανάλογα με τη φύση του λογισμικού οι απαιτήσεις που αφορούν κάποια χαρακτηριστικά έχουν μεγαλύτερη βαρύτητα από κάποιες άλλες. </a:t>
            </a:r>
          </a:p>
          <a:p>
            <a:r>
              <a:rPr lang="el-GR" altLang="el-GR" smtClean="0"/>
              <a:t>Οι απαιτήσεις με τη μεγαλύτερη βαρύτητα και επηρεάζουν και την αρχιτεκτονική του λογισμικού, καλούνται και </a:t>
            </a:r>
            <a:r>
              <a:rPr lang="el-GR" altLang="el-GR" b="1" smtClean="0"/>
              <a:t>αρχιτεκτονικοί παράγοντες </a:t>
            </a:r>
            <a:r>
              <a:rPr lang="el-GR" altLang="el-GR" smtClean="0"/>
              <a:t>(architectural factors) ή </a:t>
            </a:r>
            <a:r>
              <a:rPr lang="el-GR" altLang="el-GR" b="1" smtClean="0"/>
              <a:t>αρχιτεκτονικοί οδηγοί </a:t>
            </a:r>
            <a:r>
              <a:rPr lang="el-GR" altLang="el-GR" smtClean="0"/>
              <a:t>(architectural drivers).</a:t>
            </a:r>
          </a:p>
          <a:p>
            <a:r>
              <a:rPr lang="el-GR" altLang="el-GR" smtClean="0"/>
              <a:t>Υπάρχει αλληλεπίδραση μεταξύ των μη λειτουργικών απαιτήσεων και ποιοτικών χαρακτηριστικών του λογισμικού</a:t>
            </a:r>
            <a:endParaRPr lang="en-US" altLang="el-GR" smtClean="0"/>
          </a:p>
          <a:p>
            <a:r>
              <a:rPr lang="el-GR" altLang="el-GR" smtClean="0"/>
              <a:t>Η αλληλεπίδραση αυτή είναι άλλοτε θετική και άλλοτε αρνητική.</a:t>
            </a:r>
          </a:p>
          <a:p>
            <a:endParaRPr lang="en-US"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αρχιτεκτονική σχεδίαση</a:t>
            </a:r>
            <a:endParaRPr lang="en-US" altLang="el-GR" smtClean="0"/>
          </a:p>
        </p:txBody>
      </p:sp>
      <p:sp>
        <p:nvSpPr>
          <p:cNvPr id="18435" name="2 - Θέση περιεχομένου"/>
          <p:cNvSpPr>
            <a:spLocks noGrp="1"/>
          </p:cNvSpPr>
          <p:nvPr>
            <p:ph idx="1"/>
          </p:nvPr>
        </p:nvSpPr>
        <p:spPr/>
        <p:txBody>
          <a:bodyPr/>
          <a:lstStyle/>
          <a:p>
            <a:r>
              <a:rPr lang="el-GR" altLang="el-GR" smtClean="0"/>
              <a:t>Για τη σχεδίαση της αρχιτεκτονικής του λογισμικού ο αρχιτέκτονας επανεξετάζει και αποσαφηνίζει τις μη λειτουργικές απαιτήσεις, όταν αυτές δεν είναι μετρήσιμες.</a:t>
            </a:r>
          </a:p>
          <a:p>
            <a:r>
              <a:rPr lang="el-GR" altLang="el-GR" smtClean="0"/>
              <a:t>Μία μέθοδος για τον καθορισμό μετρήσιμων μεγεθών για την αξιολόγηση των ποιοτικών χαρακτηριστικών είναι η δημιουργία </a:t>
            </a:r>
            <a:r>
              <a:rPr lang="el-GR" altLang="el-GR" b="1" smtClean="0"/>
              <a:t>σεναρίων ποιότητας </a:t>
            </a:r>
            <a:r>
              <a:rPr lang="el-GR" altLang="el-GR" smtClean="0"/>
              <a:t>(quality scenarios).</a:t>
            </a:r>
          </a:p>
          <a:p>
            <a:r>
              <a:rPr lang="el-GR" altLang="el-GR" smtClean="0"/>
              <a:t>Με τον ίδιο τρόπο που οι περιπτώσεις χρήσης μας παρέχουν τα σενάρια της λειτουργικότητας του λογισμικού, τα σενάρια ποιότητας καθορίζουν μετρήσιμα κριτήρια για την επίτευξη των κριτηρίων που θέτουν οι μη λειτουργικές απαιτήσεις.</a:t>
            </a:r>
          </a:p>
          <a:p>
            <a:endParaRPr lang="en-US"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σενάρια ποιότητας</a:t>
            </a:r>
            <a:endParaRPr lang="en-US" altLang="el-GR" smtClean="0"/>
          </a:p>
        </p:txBody>
      </p:sp>
      <p:sp>
        <p:nvSpPr>
          <p:cNvPr id="19459" name="2 - Θέση περιεχομένου"/>
          <p:cNvSpPr>
            <a:spLocks noGrp="1"/>
          </p:cNvSpPr>
          <p:nvPr>
            <p:ph idx="1"/>
          </p:nvPr>
        </p:nvSpPr>
        <p:spPr/>
        <p:txBody>
          <a:bodyPr/>
          <a:lstStyle/>
          <a:p>
            <a:pPr>
              <a:buFont typeface="Arial" panose="020B0604020202020204" pitchFamily="34" charset="0"/>
              <a:buNone/>
            </a:pPr>
            <a:r>
              <a:rPr lang="el-GR" altLang="el-GR" smtClean="0"/>
              <a:t>Κάθε σενάριο ποιότητας αποτελείται από τα παρακάτω στοιχεία:</a:t>
            </a:r>
          </a:p>
          <a:p>
            <a:r>
              <a:rPr lang="el-GR" altLang="el-GR" b="1" smtClean="0"/>
              <a:t>Πηγή του ερεθίσματος</a:t>
            </a:r>
            <a:r>
              <a:rPr lang="el-GR" altLang="el-GR" smtClean="0"/>
              <a:t>. Μπορεί να είναι κάποιος χρήστης ή κάποιο εξωτερικό σύστημα που γεννά το ερέθισμα.</a:t>
            </a:r>
          </a:p>
          <a:p>
            <a:r>
              <a:rPr lang="el-GR" altLang="el-GR" b="1" smtClean="0"/>
              <a:t>Ερέθισμα</a:t>
            </a:r>
            <a:r>
              <a:rPr lang="el-GR" altLang="el-GR" smtClean="0"/>
              <a:t>. Η συνθήκη την οποία θα πρέπει να διαχειριστεί το σύστημα.</a:t>
            </a:r>
          </a:p>
          <a:p>
            <a:r>
              <a:rPr lang="el-GR" altLang="el-GR" b="1" smtClean="0"/>
              <a:t>Περιβάλλον</a:t>
            </a:r>
            <a:r>
              <a:rPr lang="el-GR" altLang="el-GR" smtClean="0"/>
              <a:t>. Το γενικό περιβάλλον κάτω από το οποίο γεννάται το ερέθισμα. Π.χ. το σύστημα είναι υπερφορτωμένο.</a:t>
            </a:r>
          </a:p>
          <a:p>
            <a:r>
              <a:rPr lang="el-GR" altLang="el-GR" b="1" smtClean="0"/>
              <a:t>Προϊόν</a:t>
            </a:r>
            <a:r>
              <a:rPr lang="el-GR" altLang="el-GR" smtClean="0"/>
              <a:t> (artifact). Το προϊόν του συστήματος μπορεί να είναι ένα τμήμα ή το σύνολο του συστήματος.</a:t>
            </a:r>
          </a:p>
          <a:p>
            <a:r>
              <a:rPr lang="el-GR" altLang="el-GR" b="1" smtClean="0"/>
              <a:t>Απόκριση</a:t>
            </a:r>
            <a:r>
              <a:rPr lang="el-GR" altLang="el-GR" smtClean="0"/>
              <a:t>. Αυτό που πρέπει να γίνει για τη διαχείριση του ερεθίσματος.</a:t>
            </a:r>
          </a:p>
          <a:p>
            <a:r>
              <a:rPr lang="el-GR" altLang="el-GR" b="1" smtClean="0"/>
              <a:t>Μέτρηση Απόκρισης</a:t>
            </a:r>
            <a:r>
              <a:rPr lang="el-GR" altLang="el-GR" smtClean="0"/>
              <a:t>. Η μέτρηση της απόκρισης μπορεί να αφορά χρόνους απόκρισης, κόστη κ.λπ.</a:t>
            </a:r>
          </a:p>
          <a:p>
            <a:endParaRPr lang="en-US" alt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παράδειγμα: πρότυπο σεναρίων διαθεσιμότητας</a:t>
            </a:r>
            <a:endParaRPr lang="en-US" altLang="el-GR" smtClean="0"/>
          </a:p>
        </p:txBody>
      </p:sp>
      <p:graphicFrame>
        <p:nvGraphicFramePr>
          <p:cNvPr id="5" name="Group 87"/>
          <p:cNvGraphicFramePr>
            <a:graphicFrameLocks noGrp="1"/>
          </p:cNvGraphicFramePr>
          <p:nvPr>
            <p:ph idx="4294967295"/>
          </p:nvPr>
        </p:nvGraphicFramePr>
        <p:xfrm>
          <a:off x="611188" y="1125538"/>
          <a:ext cx="8005762" cy="4910137"/>
        </p:xfrm>
        <a:graphic>
          <a:graphicData uri="http://schemas.openxmlformats.org/drawingml/2006/table">
            <a:tbl>
              <a:tblPr/>
              <a:tblGrid>
                <a:gridCol w="1790087"/>
                <a:gridCol w="6215675"/>
              </a:tblGrid>
              <a:tr h="73358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Times New Roman" pitchFamily="18" charset="0"/>
                          <a:cs typeface="Times New Roman" pitchFamily="18" charset="0"/>
                        </a:rPr>
                        <a:t>Πηγή ερεθίσματος </a:t>
                      </a:r>
                      <a:endParaRPr kumimoji="0" lang="el-GR" sz="1800" b="0" i="0" u="none" strike="noStrike" cap="none" normalizeH="0" baseline="0" dirty="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Times New Roman" pitchFamily="18" charset="0"/>
                          <a:cs typeface="Times New Roman" pitchFamily="18" charset="0"/>
                        </a:rPr>
                        <a:t>Εσωτερική στο σύστημα ή εξωτερική του συστήματος. </a:t>
                      </a:r>
                      <a:endParaRPr kumimoji="0" lang="el-GR" sz="1800" b="0" i="0" u="none" strike="noStrike" cap="none" normalizeH="0" baseline="0" dirty="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2337">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Times New Roman" pitchFamily="18" charset="0"/>
                          <a:cs typeface="Times New Roman" pitchFamily="18" charset="0"/>
                        </a:rPr>
                        <a:t>Ερέθισμα </a:t>
                      </a:r>
                      <a:endParaRPr kumimoji="0" lang="el-GR" sz="1800" b="0" i="0" u="none" strike="noStrike" cap="none" normalizeH="0" baseline="0" dirty="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Times New Roman" pitchFamily="18" charset="0"/>
                          <a:cs typeface="Times New Roman" pitchFamily="18" charset="0"/>
                        </a:rPr>
                        <a:t>Παράλειψη, κατάρρευση, χρονισμός, απόκριση. </a:t>
                      </a:r>
                      <a:endParaRPr kumimoji="0" lang="el-GR" sz="1800" b="0" i="0" u="none" strike="noStrike" cap="none" normalizeH="0" baseline="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2337">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Times New Roman" pitchFamily="18" charset="0"/>
                          <a:cs typeface="Times New Roman" pitchFamily="18" charset="0"/>
                        </a:rPr>
                        <a:t>Περιβάλλον</a:t>
                      </a:r>
                      <a:endParaRPr kumimoji="0" lang="el-GR" sz="1800" b="0" i="0" u="none" strike="noStrike" cap="none" normalizeH="0" baseline="0" dirty="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Times New Roman" pitchFamily="18" charset="0"/>
                          <a:cs typeface="Times New Roman" pitchFamily="18" charset="0"/>
                        </a:rPr>
                        <a:t>Κανονική λειτουργία, μειωμένων δυνατοτήτων.</a:t>
                      </a:r>
                      <a:endParaRPr kumimoji="0" lang="el-GR" sz="1800" b="0" i="0" u="none" strike="noStrike" cap="none" normalizeH="0" baseline="0" dirty="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00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Times New Roman" pitchFamily="18" charset="0"/>
                          <a:cs typeface="Times New Roman" pitchFamily="18" charset="0"/>
                        </a:rPr>
                        <a:t>Προϊόν </a:t>
                      </a:r>
                      <a:endParaRPr kumimoji="0" lang="el-GR" sz="1800" b="0" i="0" u="none" strike="noStrike" cap="none" normalizeH="0" baseline="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Times New Roman" pitchFamily="18" charset="0"/>
                          <a:cs typeface="Times New Roman" pitchFamily="18" charset="0"/>
                        </a:rPr>
                        <a:t>Επεξεργαστές, κανάλια επικοινωνίας, συσκευές αποθήκευσης δεδομένων, διεργασίες.</a:t>
                      </a:r>
                      <a:endParaRPr kumimoji="0" lang="el-GR" sz="1800" b="0" i="0" u="none" strike="noStrike" cap="none" normalizeH="0" baseline="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6305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Times New Roman" pitchFamily="18" charset="0"/>
                          <a:cs typeface="Times New Roman" pitchFamily="18" charset="0"/>
                        </a:rPr>
                        <a:t>Απόκριση</a:t>
                      </a:r>
                      <a:endParaRPr kumimoji="0" lang="el-GR" sz="1800" b="0" i="0" u="none" strike="noStrike" cap="none" normalizeH="0" baseline="0" dirty="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Times New Roman" pitchFamily="18" charset="0"/>
                          <a:cs typeface="Times New Roman" pitchFamily="18" charset="0"/>
                        </a:rPr>
                        <a:t>Εγγραφή στο ημερολόγιο συμβάντων, ενημέρωση διαχειριστών και χρηστών, απενεργοποίηση των πηγών των γεγονότων που προκαλούν το σφάλμα, μη διαθεσιμότητα του συστήματος για κάποιο χρονικό διάστημα, συνέχιση της λειτουργίας σε κανονική λειτουργία ή λειτουργία μειωμένων δυνατοτήτων. </a:t>
                      </a:r>
                      <a:endParaRPr kumimoji="0" lang="el-GR" sz="1800" b="0" i="0" u="none" strike="noStrike" cap="none" normalizeH="0" baseline="0" dirty="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873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Times New Roman" pitchFamily="18" charset="0"/>
                          <a:cs typeface="Times New Roman" pitchFamily="18" charset="0"/>
                        </a:rPr>
                        <a:t>Μέτρηση απόκρισης </a:t>
                      </a:r>
                      <a:endParaRPr kumimoji="0" lang="el-GR" sz="1800" b="0" i="0" u="none" strike="noStrike" cap="none" normalizeH="0" baseline="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Times New Roman" pitchFamily="18" charset="0"/>
                          <a:cs typeface="Times New Roman" pitchFamily="18" charset="0"/>
                        </a:rPr>
                        <a:t>Χρονικό διάστημα στο οποίο θα πρέπει το σύστημα να είναι διαθέσιμο, ποσοστό διαθεσιμότητας, χρονικό διάστημα λειτουργίας σε κατάσταση μειωμένων δυνατοτήτων, χρόνος επιδιόρθωσης.</a:t>
                      </a:r>
                      <a:endParaRPr kumimoji="0" lang="el-GR" sz="1800" b="0" i="0" u="none" strike="noStrike" cap="none" normalizeH="0" baseline="0" dirty="0" smtClean="0">
                        <a:ln>
                          <a:noFill/>
                        </a:ln>
                        <a:solidFill>
                          <a:schemeClr val="tx1"/>
                        </a:solidFill>
                        <a:effectLst/>
                        <a:latin typeface="Arial" charset="0"/>
                      </a:endParaRPr>
                    </a:p>
                  </a:txBody>
                  <a:tcPr marL="91444" marR="91444"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βήματα αρχιτεκτονικής σχεδίασης</a:t>
            </a:r>
            <a:endParaRPr lang="en-US" altLang="el-GR" smtClean="0"/>
          </a:p>
        </p:txBody>
      </p:sp>
      <p:sp>
        <p:nvSpPr>
          <p:cNvPr id="21507" name="2 - Θέση περιεχομένου"/>
          <p:cNvSpPr>
            <a:spLocks noGrp="1"/>
          </p:cNvSpPr>
          <p:nvPr>
            <p:ph idx="1"/>
          </p:nvPr>
        </p:nvSpPr>
        <p:spPr/>
        <p:txBody>
          <a:bodyPr/>
          <a:lstStyle/>
          <a:p>
            <a:r>
              <a:rPr lang="el-GR" altLang="el-GR" smtClean="0"/>
              <a:t>Επιλογή του δομικού στοιχείου προς αποσύνθεση. Όταν ξεκινάμε τη σχεδίαση, η μονάδα προς αποσύνθεση είναι το σύστημα ως ολότητα. Η προϋπόθεση της αποσύνθεσης είναι η ύπαρξη των λειτουργικών απαιτήσεων, των περιορισμών και των σεναρίων ποιότητας. Σε πρώτη φάση η αποσύνθεση θα έχει ως αποτέλεσμα τα βασικά υποσυστήματα του λογισμικού.</a:t>
            </a:r>
          </a:p>
          <a:p>
            <a:r>
              <a:rPr lang="el-GR" altLang="el-GR" smtClean="0"/>
              <a:t>Εκλέπτυνση του δομικού στοιχείου σύμφωνα με τα παρακάτω βήματα: </a:t>
            </a:r>
          </a:p>
          <a:p>
            <a:pPr lvl="1"/>
            <a:r>
              <a:rPr lang="el-GR" altLang="el-GR" smtClean="0"/>
              <a:t>Επιλογή των αρχιτεκτονικών παραγόντων από τις λειτουργικές απαιτήσεις και τα σενάρια ποιότητας. Αυτό το βήμα καθορίζει τι είναι σημαντικό για την αποσύνθεση που θα επακολουθήσει.</a:t>
            </a:r>
          </a:p>
          <a:p>
            <a:pPr lvl="1"/>
            <a:r>
              <a:rPr lang="el-GR" altLang="el-GR" smtClean="0"/>
              <a:t>Καθορισμός των αρχιτεκτονικών αποφάσεων σχεδίασης οι οποίες θα χρησιμοποιηθούν για την κάλυψη των αρχιτεκτονικών παραγόντων. Οι αρχιτεκτονικές αυτές αποφάσεις καθοδηγούνται από τους αρχιτεκτονικούς παράγοντες. </a:t>
            </a:r>
          </a:p>
          <a:p>
            <a:endParaRPr lang="en-US"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1293</Words>
  <Application>Microsoft Office PowerPoint</Application>
  <PresentationFormat>Προβολή στην οθόνη (4:3)</PresentationFormat>
  <Paragraphs>86</Paragraphs>
  <Slides>17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Arial</vt:lpstr>
      <vt:lpstr>Calibri</vt:lpstr>
      <vt:lpstr>Times New Roman</vt:lpstr>
      <vt:lpstr>Θέμα του Office</vt:lpstr>
      <vt:lpstr>Αρχιτεκτονική Λογισμικού</vt:lpstr>
      <vt:lpstr>περιεχόμενα παρουσίασης</vt:lpstr>
      <vt:lpstr>τι είναι η αρχιτεκτονική λογισμικού</vt:lpstr>
      <vt:lpstr>η σημασία της αρχιτεκτονικής</vt:lpstr>
      <vt:lpstr>αρχιτεκτονική και απαιτήσεις</vt:lpstr>
      <vt:lpstr>αρχιτεκτονική σχεδίαση</vt:lpstr>
      <vt:lpstr>σενάρια ποιότητας</vt:lpstr>
      <vt:lpstr>παράδειγμα: πρότυπο σεναρίων διαθεσιμότητας</vt:lpstr>
      <vt:lpstr>βήματα αρχιτεκτονικής σχεδίασης</vt:lpstr>
      <vt:lpstr>βήματα αρχιτεκτονικής σχεδίασης</vt:lpstr>
      <vt:lpstr>αρχιτεκτονικά πρότυπα</vt:lpstr>
      <vt:lpstr>τεκμηρίωση αρχιτεκτονικής</vt:lpstr>
      <vt:lpstr>Το μοντέλο των 4+1 όψεων</vt:lpstr>
      <vt:lpstr>όψεις</vt:lpstr>
      <vt:lpstr>όψεις</vt:lpstr>
      <vt:lpstr>επεκτάσεις του μοντέλου των 4 + 1 όψεων</vt:lpstr>
      <vt:lpstr>έγγραφο αρχιτεκτονικής λογισμικού</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14</cp:revision>
  <dcterms:created xsi:type="dcterms:W3CDTF">2012-08-02T15:55:49Z</dcterms:created>
  <dcterms:modified xsi:type="dcterms:W3CDTF">2021-10-17T14:11:05Z</dcterms:modified>
</cp:coreProperties>
</file>