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84" r:id="rId15"/>
    <p:sldId id="269" r:id="rId16"/>
    <p:sldId id="274" r:id="rId17"/>
    <p:sldId id="278" r:id="rId18"/>
    <p:sldId id="279" r:id="rId19"/>
    <p:sldId id="280" r:id="rId20"/>
    <p:sldId id="281" r:id="rId21"/>
    <p:sldId id="282" r:id="rId2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9016"/>
    <a:srgbClr val="FC59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9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lvl1pPr algn="ctr">
              <a:defRPr sz="3600"/>
            </a:lvl1pPr>
          </a:lstStyle>
          <a:p>
            <a:r>
              <a:rPr lang="el-GR" dirty="0" err="1" smtClean="0"/>
              <a:t>Kλικ</a:t>
            </a:r>
            <a:r>
              <a:rPr lang="el-GR" dirty="0" smtClean="0"/>
              <a:t> για επεξεργασία του τίτλου</a:t>
            </a:r>
            <a:endParaRPr lang="en-US" dirty="0"/>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A2A170D7-235E-4B28-9E29-ABE7ECA2B3FE}"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FB4D3494-0B96-4F9C-A378-82137CC7F97E}" type="slidenum">
              <a:rPr lang="en-US" altLang="el-GR"/>
              <a:pPr>
                <a:defRPr/>
              </a:pPr>
              <a:t>‹#›</a:t>
            </a:fld>
            <a:endParaRPr lang="en-US" altLang="el-GR"/>
          </a:p>
        </p:txBody>
      </p:sp>
    </p:spTree>
    <p:extLst>
      <p:ext uri="{BB962C8B-B14F-4D97-AF65-F5344CB8AC3E}">
        <p14:creationId xmlns:p14="http://schemas.microsoft.com/office/powerpoint/2010/main" val="1262559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17C2D3AF-7242-442A-ADDD-14DC6927B539}"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E8FE3BF1-861E-4308-AD8F-4A45551E939E}" type="slidenum">
              <a:rPr lang="en-US" altLang="el-GR"/>
              <a:pPr>
                <a:defRPr/>
              </a:pPr>
              <a:t>‹#›</a:t>
            </a:fld>
            <a:endParaRPr lang="en-US" altLang="el-GR"/>
          </a:p>
        </p:txBody>
      </p:sp>
    </p:spTree>
    <p:extLst>
      <p:ext uri="{BB962C8B-B14F-4D97-AF65-F5344CB8AC3E}">
        <p14:creationId xmlns:p14="http://schemas.microsoft.com/office/powerpoint/2010/main" val="1763428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1C17FC34-A6EB-4F72-B333-69FAF4E29B31}"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8B0F3AE2-2D48-4C17-832C-6027E96818C4}" type="slidenum">
              <a:rPr lang="en-US" altLang="el-GR"/>
              <a:pPr>
                <a:defRPr/>
              </a:pPr>
              <a:t>‹#›</a:t>
            </a:fld>
            <a:endParaRPr lang="en-US" altLang="el-GR"/>
          </a:p>
        </p:txBody>
      </p:sp>
    </p:spTree>
    <p:extLst>
      <p:ext uri="{BB962C8B-B14F-4D97-AF65-F5344CB8AC3E}">
        <p14:creationId xmlns:p14="http://schemas.microsoft.com/office/powerpoint/2010/main" val="2054115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Kλικ</a:t>
            </a:r>
            <a:r>
              <a:rPr lang="el-GR" dirty="0" smtClean="0"/>
              <a:t> για επεξεργασία του τίτλου</a:t>
            </a:r>
            <a:endParaRPr lang="en-US" dirty="0"/>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A28D5C3E-1438-4BB9-9F88-D29B136EFBAC}"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1AB00177-19C1-468D-99A3-3A97B45E0CCF}" type="slidenum">
              <a:rPr lang="en-US" altLang="el-GR"/>
              <a:pPr>
                <a:defRPr/>
              </a:pPr>
              <a:t>‹#›</a:t>
            </a:fld>
            <a:endParaRPr lang="en-US" altLang="el-GR"/>
          </a:p>
        </p:txBody>
      </p:sp>
    </p:spTree>
    <p:extLst>
      <p:ext uri="{BB962C8B-B14F-4D97-AF65-F5344CB8AC3E}">
        <p14:creationId xmlns:p14="http://schemas.microsoft.com/office/powerpoint/2010/main" val="3637424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E77DBF09-A9FD-468E-81C9-56F8C353B636}"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A5FD86DA-AB42-4214-A811-7DE3E0757EE6}" type="slidenum">
              <a:rPr lang="en-US" altLang="el-GR"/>
              <a:pPr>
                <a:defRPr/>
              </a:pPr>
              <a:t>‹#›</a:t>
            </a:fld>
            <a:endParaRPr lang="en-US" altLang="el-GR"/>
          </a:p>
        </p:txBody>
      </p:sp>
    </p:spTree>
    <p:extLst>
      <p:ext uri="{BB962C8B-B14F-4D97-AF65-F5344CB8AC3E}">
        <p14:creationId xmlns:p14="http://schemas.microsoft.com/office/powerpoint/2010/main" val="669836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A7B4B240-22B5-4EF4-9E2A-1575CB77717C}"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3C314A4F-973E-46BB-86A8-2FA46D8D2BA7}" type="slidenum">
              <a:rPr lang="en-US" altLang="el-GR"/>
              <a:pPr>
                <a:defRPr/>
              </a:pPr>
              <a:t>‹#›</a:t>
            </a:fld>
            <a:endParaRPr lang="en-US" altLang="el-GR"/>
          </a:p>
        </p:txBody>
      </p:sp>
    </p:spTree>
    <p:extLst>
      <p:ext uri="{BB962C8B-B14F-4D97-AF65-F5344CB8AC3E}">
        <p14:creationId xmlns:p14="http://schemas.microsoft.com/office/powerpoint/2010/main" val="913935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6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AD3E80C4-FAF4-44F9-A340-14379DE353C7}" type="datetimeFigureOut">
              <a:rPr lang="en-US"/>
              <a:pPr>
                <a:defRPr/>
              </a:pPr>
              <a:t>10/17/2021</a:t>
            </a:fld>
            <a:endParaRPr lang="en-US"/>
          </a:p>
        </p:txBody>
      </p:sp>
      <p:sp>
        <p:nvSpPr>
          <p:cNvPr id="8" name="7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9" name="8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C0C2A2E3-3B93-4F84-A68A-44E689F9344C}" type="slidenum">
              <a:rPr lang="en-US" altLang="el-GR"/>
              <a:pPr>
                <a:defRPr/>
              </a:pPr>
              <a:t>‹#›</a:t>
            </a:fld>
            <a:endParaRPr lang="en-US" altLang="el-GR"/>
          </a:p>
        </p:txBody>
      </p:sp>
    </p:spTree>
    <p:extLst>
      <p:ext uri="{BB962C8B-B14F-4D97-AF65-F5344CB8AC3E}">
        <p14:creationId xmlns:p14="http://schemas.microsoft.com/office/powerpoint/2010/main" val="105572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31610104-173D-4B53-A4D1-42CBF2495914}" type="datetimeFigureOut">
              <a:rPr lang="en-US"/>
              <a:pPr>
                <a:defRPr/>
              </a:pPr>
              <a:t>10/17/2021</a:t>
            </a:fld>
            <a:endParaRPr lang="en-US"/>
          </a:p>
        </p:txBody>
      </p:sp>
      <p:sp>
        <p:nvSpPr>
          <p:cNvPr id="4" name="3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5" name="4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0913C4AB-ADA3-48BB-945A-B0673744E322}" type="slidenum">
              <a:rPr lang="en-US" altLang="el-GR"/>
              <a:pPr>
                <a:defRPr/>
              </a:pPr>
              <a:t>‹#›</a:t>
            </a:fld>
            <a:endParaRPr lang="en-US" altLang="el-GR"/>
          </a:p>
        </p:txBody>
      </p:sp>
    </p:spTree>
    <p:extLst>
      <p:ext uri="{BB962C8B-B14F-4D97-AF65-F5344CB8AC3E}">
        <p14:creationId xmlns:p14="http://schemas.microsoft.com/office/powerpoint/2010/main" val="577875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24A8CDBD-8603-4EE1-B8F8-73AA2EFA71B1}" type="datetimeFigureOut">
              <a:rPr lang="en-US"/>
              <a:pPr>
                <a:defRPr/>
              </a:pPr>
              <a:t>10/17/2021</a:t>
            </a:fld>
            <a:endParaRPr lang="en-US"/>
          </a:p>
        </p:txBody>
      </p:sp>
      <p:sp>
        <p:nvSpPr>
          <p:cNvPr id="3" name="2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4" name="3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CAB9866F-A9DA-4B33-8E66-196A07ADEE49}" type="slidenum">
              <a:rPr lang="en-US" altLang="el-GR"/>
              <a:pPr>
                <a:defRPr/>
              </a:pPr>
              <a:t>‹#›</a:t>
            </a:fld>
            <a:endParaRPr lang="en-US" altLang="el-GR"/>
          </a:p>
        </p:txBody>
      </p:sp>
    </p:spTree>
    <p:extLst>
      <p:ext uri="{BB962C8B-B14F-4D97-AF65-F5344CB8AC3E}">
        <p14:creationId xmlns:p14="http://schemas.microsoft.com/office/powerpoint/2010/main" val="1867452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n-US"/>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1722042F-8BD2-4D39-AF59-4B4D3A874D69}"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AA5C9296-2AD9-4EE6-97DB-415E3F52632C}" type="slidenum">
              <a:rPr lang="en-US" altLang="el-GR"/>
              <a:pPr>
                <a:defRPr/>
              </a:pPr>
              <a:t>‹#›</a:t>
            </a:fld>
            <a:endParaRPr lang="en-US" altLang="el-GR"/>
          </a:p>
        </p:txBody>
      </p:sp>
    </p:spTree>
    <p:extLst>
      <p:ext uri="{BB962C8B-B14F-4D97-AF65-F5344CB8AC3E}">
        <p14:creationId xmlns:p14="http://schemas.microsoft.com/office/powerpoint/2010/main" val="1534508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C79F5447-1D2F-483F-B2B0-830017F24A32}"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71B75569-302F-407F-8BDF-BE7EC8705788}" type="slidenum">
              <a:rPr lang="en-US" altLang="el-GR"/>
              <a:pPr>
                <a:defRPr/>
              </a:pPr>
              <a:t>‹#›</a:t>
            </a:fld>
            <a:endParaRPr lang="en-US" altLang="el-GR"/>
          </a:p>
        </p:txBody>
      </p:sp>
    </p:spTree>
    <p:extLst>
      <p:ext uri="{BB962C8B-B14F-4D97-AF65-F5344CB8AC3E}">
        <p14:creationId xmlns:p14="http://schemas.microsoft.com/office/powerpoint/2010/main" val="3337929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1 - Θέση τίτλου"/>
          <p:cNvSpPr>
            <a:spLocks noGrp="1"/>
          </p:cNvSpPr>
          <p:nvPr>
            <p:ph type="title"/>
          </p:nvPr>
        </p:nvSpPr>
        <p:spPr bwMode="auto">
          <a:xfrm>
            <a:off x="457200" y="274638"/>
            <a:ext cx="82296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Kλικ για επεξεργασία του τίτλου</a:t>
            </a:r>
            <a:endParaRPr lang="en-US" altLang="el-GR" smtClean="0"/>
          </a:p>
        </p:txBody>
      </p:sp>
      <p:sp>
        <p:nvSpPr>
          <p:cNvPr id="1027" name="2 - Θέση κειμένου"/>
          <p:cNvSpPr>
            <a:spLocks noGrp="1"/>
          </p:cNvSpPr>
          <p:nvPr>
            <p:ph type="body" idx="1"/>
          </p:nvPr>
        </p:nvSpPr>
        <p:spPr bwMode="auto">
          <a:xfrm>
            <a:off x="457200" y="1052513"/>
            <a:ext cx="8229600"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Kλικ για επεξεργασία των στυλ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endParaRPr lang="en-US" altLang="el-GR" smtClean="0"/>
          </a:p>
        </p:txBody>
      </p:sp>
      <p:cxnSp>
        <p:nvCxnSpPr>
          <p:cNvPr id="8" name="7 - Ευθεία γραμμή σύνδεσης"/>
          <p:cNvCxnSpPr/>
          <p:nvPr userDrawn="1"/>
        </p:nvCxnSpPr>
        <p:spPr>
          <a:xfrm>
            <a:off x="468313" y="908050"/>
            <a:ext cx="8207375" cy="0"/>
          </a:xfrm>
          <a:prstGeom prst="line">
            <a:avLst/>
          </a:prstGeom>
          <a:ln w="31750">
            <a:solidFill>
              <a:srgbClr val="DC9016"/>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Lst>
  <p:txStyles>
    <p:titleStyle>
      <a:lvl1pPr algn="l" rtl="0" eaLnBrk="0" fontAlgn="base" hangingPunct="0">
        <a:spcBef>
          <a:spcPct val="0"/>
        </a:spcBef>
        <a:spcAft>
          <a:spcPct val="0"/>
        </a:spcAft>
        <a:defRPr sz="3000" kern="1200">
          <a:solidFill>
            <a:schemeClr val="tx1"/>
          </a:solidFill>
          <a:latin typeface="+mj-lt"/>
          <a:ea typeface="+mj-ea"/>
          <a:cs typeface="+mj-cs"/>
        </a:defRPr>
      </a:lvl1pPr>
      <a:lvl2pPr algn="l" rtl="0" eaLnBrk="0" fontAlgn="base" hangingPunct="0">
        <a:spcBef>
          <a:spcPct val="0"/>
        </a:spcBef>
        <a:spcAft>
          <a:spcPct val="0"/>
        </a:spcAft>
        <a:defRPr sz="3000">
          <a:solidFill>
            <a:schemeClr val="tx1"/>
          </a:solidFill>
          <a:latin typeface="Calibri" pitchFamily="34" charset="0"/>
        </a:defRPr>
      </a:lvl2pPr>
      <a:lvl3pPr algn="l" rtl="0" eaLnBrk="0" fontAlgn="base" hangingPunct="0">
        <a:spcBef>
          <a:spcPct val="0"/>
        </a:spcBef>
        <a:spcAft>
          <a:spcPct val="0"/>
        </a:spcAft>
        <a:defRPr sz="3000">
          <a:solidFill>
            <a:schemeClr val="tx1"/>
          </a:solidFill>
          <a:latin typeface="Calibri" pitchFamily="34" charset="0"/>
        </a:defRPr>
      </a:lvl3pPr>
      <a:lvl4pPr algn="l" rtl="0" eaLnBrk="0" fontAlgn="base" hangingPunct="0">
        <a:spcBef>
          <a:spcPct val="0"/>
        </a:spcBef>
        <a:spcAft>
          <a:spcPct val="0"/>
        </a:spcAft>
        <a:defRPr sz="3000">
          <a:solidFill>
            <a:schemeClr val="tx1"/>
          </a:solidFill>
          <a:latin typeface="Calibri" pitchFamily="34" charset="0"/>
        </a:defRPr>
      </a:lvl4pPr>
      <a:lvl5pPr algn="l" rtl="0" eaLnBrk="0" fontAlgn="base" hangingPunct="0">
        <a:spcBef>
          <a:spcPct val="0"/>
        </a:spcBef>
        <a:spcAft>
          <a:spcPct val="0"/>
        </a:spcAft>
        <a:defRPr sz="3000">
          <a:solidFill>
            <a:schemeClr val="tx1"/>
          </a:solidFill>
          <a:latin typeface="Calibri" pitchFamily="34" charset="0"/>
        </a:defRPr>
      </a:lvl5pPr>
      <a:lvl6pPr marL="457200" algn="l" rtl="0" fontAlgn="base">
        <a:spcBef>
          <a:spcPct val="0"/>
        </a:spcBef>
        <a:spcAft>
          <a:spcPct val="0"/>
        </a:spcAft>
        <a:defRPr sz="3000">
          <a:solidFill>
            <a:schemeClr val="tx1"/>
          </a:solidFill>
          <a:latin typeface="Calibri" pitchFamily="34" charset="0"/>
        </a:defRPr>
      </a:lvl6pPr>
      <a:lvl7pPr marL="914400" algn="l" rtl="0" fontAlgn="base">
        <a:spcBef>
          <a:spcPct val="0"/>
        </a:spcBef>
        <a:spcAft>
          <a:spcPct val="0"/>
        </a:spcAft>
        <a:defRPr sz="3000">
          <a:solidFill>
            <a:schemeClr val="tx1"/>
          </a:solidFill>
          <a:latin typeface="Calibri" pitchFamily="34" charset="0"/>
        </a:defRPr>
      </a:lvl7pPr>
      <a:lvl8pPr marL="1371600" algn="l" rtl="0" fontAlgn="base">
        <a:spcBef>
          <a:spcPct val="0"/>
        </a:spcBef>
        <a:spcAft>
          <a:spcPct val="0"/>
        </a:spcAft>
        <a:defRPr sz="3000">
          <a:solidFill>
            <a:schemeClr val="tx1"/>
          </a:solidFill>
          <a:latin typeface="Calibri" pitchFamily="34" charset="0"/>
        </a:defRPr>
      </a:lvl8pPr>
      <a:lvl9pPr marL="1828800" algn="l" rtl="0" fontAlgn="base">
        <a:spcBef>
          <a:spcPct val="0"/>
        </a:spcBef>
        <a:spcAft>
          <a:spcPct val="0"/>
        </a:spcAft>
        <a:defRPr sz="30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ctrTitle"/>
          </p:nvPr>
        </p:nvSpPr>
        <p:spPr/>
        <p:txBody>
          <a:bodyPr/>
          <a:lstStyle/>
          <a:p>
            <a:pPr eaLnBrk="1" hangingPunct="1"/>
            <a:r>
              <a:rPr lang="el-GR" altLang="el-GR" smtClean="0"/>
              <a:t>Εισαγωγή στη Σχεδίαση Λογισμικού</a:t>
            </a:r>
            <a:endParaRPr lang="en-US" altLang="el-GR" smtClean="0"/>
          </a:p>
        </p:txBody>
      </p:sp>
      <p:sp>
        <p:nvSpPr>
          <p:cNvPr id="3" name="2 - Υπότιτλος"/>
          <p:cNvSpPr>
            <a:spLocks noGrp="1"/>
          </p:cNvSpPr>
          <p:nvPr>
            <p:ph type="subTitle" idx="1"/>
          </p:nvPr>
        </p:nvSpPr>
        <p:spPr/>
        <p:txBody>
          <a:bodyPr rtlCol="0">
            <a:normAutofit/>
          </a:bodyPr>
          <a:lstStyle/>
          <a:p>
            <a:pPr eaLnBrk="1" fontAlgn="auto" hangingPunct="1">
              <a:spcAft>
                <a:spcPts val="0"/>
              </a:spcAft>
              <a:defRPr/>
            </a:pPr>
            <a:endParaRPr 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p:cNvSpPr>
            <a:spLocks noGrp="1"/>
          </p:cNvSpPr>
          <p:nvPr>
            <p:ph type="title"/>
          </p:nvPr>
        </p:nvSpPr>
        <p:spPr/>
        <p:txBody>
          <a:bodyPr/>
          <a:lstStyle/>
          <a:p>
            <a:r>
              <a:rPr lang="el-GR" altLang="el-GR" smtClean="0"/>
              <a:t>αφαίρεση</a:t>
            </a:r>
            <a:endParaRPr lang="en-US" altLang="el-GR" smtClean="0"/>
          </a:p>
        </p:txBody>
      </p:sp>
      <p:sp>
        <p:nvSpPr>
          <p:cNvPr id="22531" name="2 - Θέση περιεχομένου"/>
          <p:cNvSpPr>
            <a:spLocks noGrp="1"/>
          </p:cNvSpPr>
          <p:nvPr>
            <p:ph idx="1"/>
          </p:nvPr>
        </p:nvSpPr>
        <p:spPr/>
        <p:txBody>
          <a:bodyPr/>
          <a:lstStyle/>
          <a:p>
            <a:r>
              <a:rPr lang="el-GR" altLang="el-GR" smtClean="0"/>
              <a:t>Ένας τρόπος για την διαχείριση της πολυπλοκότητας του λογισμικού είναι η αφαίρεση (abstraction). </a:t>
            </a:r>
          </a:p>
          <a:p>
            <a:r>
              <a:rPr lang="el-GR" altLang="el-GR" smtClean="0"/>
              <a:t>Με την αφαίρεση επιχειρούμε να αγνοήσουμε πληροφορίες που προς στιγμήν δε μας ενδιαφέρουν και να εστιάσουμε την προσοχή μας σε εκείνες τις πληροφορίες που προς στιγμή κρίνουμε σημαντικές. </a:t>
            </a:r>
          </a:p>
          <a:p>
            <a:r>
              <a:rPr lang="el-GR" altLang="el-GR" smtClean="0"/>
              <a:t>Η αφαίρεση χρησιμοποιείται και για την ίδια τη σχεδίαση. Θέλουμε να κατανοήσουμε τη βασική δομή του λογισμικού σε υψηλό επίπεδο. </a:t>
            </a:r>
          </a:p>
          <a:p>
            <a:endParaRPr lang="el-GR" altLang="el-GR" smtClean="0"/>
          </a:p>
          <a:p>
            <a:endParaRPr lang="el-GR" altLang="el-GR" smtClean="0"/>
          </a:p>
          <a:p>
            <a:endParaRPr lang="en-US" altLang="el-GR"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Τίτλος"/>
          <p:cNvSpPr>
            <a:spLocks noGrp="1"/>
          </p:cNvSpPr>
          <p:nvPr>
            <p:ph type="title"/>
          </p:nvPr>
        </p:nvSpPr>
        <p:spPr/>
        <p:txBody>
          <a:bodyPr/>
          <a:lstStyle/>
          <a:p>
            <a:r>
              <a:rPr lang="el-GR" altLang="el-GR" smtClean="0"/>
              <a:t>αφαίρεση</a:t>
            </a:r>
            <a:endParaRPr lang="en-US" altLang="el-GR" smtClean="0"/>
          </a:p>
        </p:txBody>
      </p:sp>
      <p:sp>
        <p:nvSpPr>
          <p:cNvPr id="23555" name="2 - Θέση περιεχομένου"/>
          <p:cNvSpPr>
            <a:spLocks noGrp="1"/>
          </p:cNvSpPr>
          <p:nvPr>
            <p:ph idx="1"/>
          </p:nvPr>
        </p:nvSpPr>
        <p:spPr/>
        <p:txBody>
          <a:bodyPr/>
          <a:lstStyle/>
          <a:p>
            <a:r>
              <a:rPr lang="el-GR" altLang="el-GR" smtClean="0"/>
              <a:t>Την υψηλού επιπέδου αφαίρεσή μας την προσφέρει το αρχιτεκτονικό σχέδιο του λογισμικού. Το αρχιτεκτονικό σχέδιο εστιάζεται στα βασικότερα υψηλού επιπέδου δομικά στοιχεία του λογισμικού. </a:t>
            </a:r>
          </a:p>
          <a:p>
            <a:r>
              <a:rPr lang="el-GR" altLang="el-GR" smtClean="0"/>
              <a:t>Σε χαμηλότερο επίπεδο αφαίρεσης μπορούμε να εξετάσουμε το λογισμικό μέσω του λεπτομερούς σχεδίου. Το λεπτομερές σχέδιο μας προσφέρει περισσότερη λεπτομέρεια για κάθε δομική μονάδα του λογισμικού.</a:t>
            </a:r>
            <a:endParaRPr lang="en-US" altLang="el-GR"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p:cNvSpPr>
            <a:spLocks noGrp="1"/>
          </p:cNvSpPr>
          <p:nvPr>
            <p:ph type="title"/>
          </p:nvPr>
        </p:nvSpPr>
        <p:spPr/>
        <p:txBody>
          <a:bodyPr/>
          <a:lstStyle/>
          <a:p>
            <a:r>
              <a:rPr lang="el-GR" altLang="el-GR" smtClean="0"/>
              <a:t>τμηματικότητα</a:t>
            </a:r>
            <a:endParaRPr lang="en-US" altLang="el-GR" smtClean="0"/>
          </a:p>
        </p:txBody>
      </p:sp>
      <p:pic>
        <p:nvPicPr>
          <p:cNvPr id="24579" name="6 - Εικόνα" descr="06_001_ΚόστοςΤμηματικότητας.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042988" y="1484313"/>
            <a:ext cx="6708775" cy="3600450"/>
          </a:xfr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Τίτλος"/>
          <p:cNvSpPr>
            <a:spLocks noGrp="1"/>
          </p:cNvSpPr>
          <p:nvPr>
            <p:ph type="title"/>
          </p:nvPr>
        </p:nvSpPr>
        <p:spPr/>
        <p:txBody>
          <a:bodyPr/>
          <a:lstStyle/>
          <a:p>
            <a:r>
              <a:rPr lang="el-GR" altLang="el-GR" smtClean="0"/>
              <a:t>απόκρυψη πληροφοριών</a:t>
            </a:r>
            <a:endParaRPr lang="en-US" altLang="el-GR" smtClean="0"/>
          </a:p>
        </p:txBody>
      </p:sp>
      <p:pic>
        <p:nvPicPr>
          <p:cNvPr id="25603" name="6 - Εικόνα" descr="06_002_ΠοιότηταΣχεδίασης.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692275" y="1700213"/>
            <a:ext cx="5543550" cy="2955925"/>
          </a:xfr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Τίτλος"/>
          <p:cNvSpPr>
            <a:spLocks noGrp="1"/>
          </p:cNvSpPr>
          <p:nvPr>
            <p:ph type="title"/>
          </p:nvPr>
        </p:nvSpPr>
        <p:spPr/>
        <p:txBody>
          <a:bodyPr/>
          <a:lstStyle/>
          <a:p>
            <a:r>
              <a:rPr lang="el-GR" altLang="el-GR" smtClean="0"/>
              <a:t>απόκρυψη πληροφοριών</a:t>
            </a:r>
            <a:endParaRPr lang="en-US" altLang="el-GR" smtClean="0"/>
          </a:p>
        </p:txBody>
      </p:sp>
      <p:sp>
        <p:nvSpPr>
          <p:cNvPr id="26627" name="2 - Θέση περιεχομένου"/>
          <p:cNvSpPr>
            <a:spLocks noGrp="1"/>
          </p:cNvSpPr>
          <p:nvPr>
            <p:ph idx="1"/>
          </p:nvPr>
        </p:nvSpPr>
        <p:spPr/>
        <p:txBody>
          <a:bodyPr/>
          <a:lstStyle/>
          <a:p>
            <a:r>
              <a:rPr lang="el-GR" altLang="el-GR" smtClean="0"/>
              <a:t>Απόκρυψη πληροφοριών. Η απόκρυψη επιλογών σχεδίασης μίας μονάδας λογισμικού σε όσους τη χρησιμοποιούν. </a:t>
            </a:r>
          </a:p>
          <a:p>
            <a:r>
              <a:rPr lang="el-GR" altLang="el-GR" smtClean="0"/>
              <a:t>Διαχωρισμός διεπαφών και υλοποίησης. Εξάρτηση των πελατών σε διεπαφές και όχι σε υλοποιήσεις.</a:t>
            </a:r>
          </a:p>
          <a:p>
            <a:r>
              <a:rPr lang="el-GR" altLang="el-GR" smtClean="0"/>
              <a:t>Ενθυλάκωση. Έννοια σχεδόν ταυτόσημη με την απόκρυψη πληροφοριών. Η απόκρυψη δεδομένων, αλγορίθμων, δομών δεδομένων κλπ από τους χρήστες μία μονάδας.</a:t>
            </a:r>
          </a:p>
          <a:p>
            <a:r>
              <a:rPr lang="el-GR" altLang="el-GR" smtClean="0"/>
              <a:t>Ανοιχτή κλειστή σχεδίαση. Μία μονάδα λογισμικού θα πρέπει να είναι ανοιχτή για επέκταση και κλειστή σε τροποποίηση. Θα πρέπει να επεκτείνουμε μία μονάδα χωρίς να αλλάζουμε τον κώδικά της.</a:t>
            </a:r>
          </a:p>
          <a:p>
            <a:r>
              <a:rPr lang="el-GR" altLang="el-GR" smtClean="0"/>
              <a:t>Απόκρυψη μεταβλητότητας. Η απόκρυψη της μεταβλητότητας μίας μονάδας πίσω από τη διεπαφή της.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Τίτλος"/>
          <p:cNvSpPr>
            <a:spLocks noGrp="1"/>
          </p:cNvSpPr>
          <p:nvPr>
            <p:ph type="title"/>
          </p:nvPr>
        </p:nvSpPr>
        <p:spPr/>
        <p:txBody>
          <a:bodyPr/>
          <a:lstStyle/>
          <a:p>
            <a:r>
              <a:rPr lang="el-GR" altLang="el-GR" smtClean="0"/>
              <a:t>σύζευξη</a:t>
            </a:r>
            <a:endParaRPr lang="en-US" altLang="el-GR" smtClean="0"/>
          </a:p>
        </p:txBody>
      </p:sp>
      <p:sp>
        <p:nvSpPr>
          <p:cNvPr id="27651" name="2 - Θέση περιεχομένου"/>
          <p:cNvSpPr>
            <a:spLocks noGrp="1"/>
          </p:cNvSpPr>
          <p:nvPr>
            <p:ph idx="1"/>
          </p:nvPr>
        </p:nvSpPr>
        <p:spPr/>
        <p:txBody>
          <a:bodyPr/>
          <a:lstStyle/>
          <a:p>
            <a:r>
              <a:rPr lang="el-GR" altLang="el-GR" smtClean="0"/>
              <a:t>Η σύζευξη (coupling) είναι ένα μέτρο εξάρτησης μεταξύ των μονάδων του λογισμικού.</a:t>
            </a:r>
          </a:p>
          <a:p>
            <a:r>
              <a:rPr lang="el-GR" altLang="el-GR" smtClean="0"/>
              <a:t>Επιθυμούμε δύο διαφορετικές μονάδες λογισμικού να έχουν χαλαρή σύζευξη. Να έχουν δηλαδή μικρή εξάρτηση.</a:t>
            </a:r>
          </a:p>
          <a:p>
            <a:r>
              <a:rPr lang="el-GR" altLang="el-GR" smtClean="0"/>
              <a:t>Η χαλαρή σύζευξη των μονάδων λογισμικού έχει ως συνέπεια:</a:t>
            </a:r>
          </a:p>
          <a:p>
            <a:pPr lvl="1"/>
            <a:r>
              <a:rPr lang="el-GR" altLang="el-GR" smtClean="0"/>
              <a:t>Τοπικότητα αλλαγών</a:t>
            </a:r>
          </a:p>
          <a:p>
            <a:pPr lvl="1"/>
            <a:r>
              <a:rPr lang="el-GR" altLang="el-GR" smtClean="0"/>
              <a:t>Καλύτερη συντηρησιμότητα </a:t>
            </a:r>
          </a:p>
          <a:p>
            <a:pPr lvl="1"/>
            <a:r>
              <a:rPr lang="el-GR" altLang="el-GR" smtClean="0"/>
              <a:t>Ευκαιρίες επαναχρησιμοποίησης</a:t>
            </a:r>
          </a:p>
          <a:p>
            <a:pPr lvl="1"/>
            <a:r>
              <a:rPr lang="el-GR" altLang="el-GR" smtClean="0"/>
              <a:t>Διευκόλυνση στον έλεγχο και την εκσφαλμάτωση</a:t>
            </a:r>
          </a:p>
          <a:p>
            <a:endParaRPr lang="en-US" altLang="el-GR"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 Τίτλος"/>
          <p:cNvSpPr>
            <a:spLocks noGrp="1"/>
          </p:cNvSpPr>
          <p:nvPr>
            <p:ph type="title"/>
          </p:nvPr>
        </p:nvSpPr>
        <p:spPr/>
        <p:txBody>
          <a:bodyPr/>
          <a:lstStyle/>
          <a:p>
            <a:r>
              <a:rPr lang="el-GR" altLang="el-GR" smtClean="0"/>
              <a:t>συνεκτικότητα</a:t>
            </a:r>
            <a:endParaRPr lang="en-US" altLang="el-GR" smtClean="0"/>
          </a:p>
        </p:txBody>
      </p:sp>
      <p:sp>
        <p:nvSpPr>
          <p:cNvPr id="28675" name="2 - Θέση περιεχομένου"/>
          <p:cNvSpPr>
            <a:spLocks noGrp="1"/>
          </p:cNvSpPr>
          <p:nvPr>
            <p:ph idx="1"/>
          </p:nvPr>
        </p:nvSpPr>
        <p:spPr/>
        <p:txBody>
          <a:bodyPr/>
          <a:lstStyle/>
          <a:p>
            <a:r>
              <a:rPr lang="el-GR" altLang="el-GR" smtClean="0"/>
              <a:t>Επιθυμούμε μία μονάδα λογισμικού να εμφανίζει υψηλή συνεκτικότητα.</a:t>
            </a:r>
          </a:p>
          <a:p>
            <a:r>
              <a:rPr lang="el-GR" altLang="el-GR" smtClean="0"/>
              <a:t>Η συνεκτικότητα εστιάζει σε μία μονάδα λογισμικού και στα δομικά της στοιχεία.</a:t>
            </a:r>
          </a:p>
          <a:p>
            <a:r>
              <a:rPr lang="el-GR" altLang="el-GR" smtClean="0"/>
              <a:t>Υψηλή συνεκτικότητα σημαίνει ότι μία μονάδα λογισμικού εξυπηρετεί ένα και καλά ορισμένο σκοπό.</a:t>
            </a:r>
          </a:p>
          <a:p>
            <a:endParaRPr lang="el-GR" altLang="el-GR" smtClean="0"/>
          </a:p>
          <a:p>
            <a:endParaRPr lang="en-US" altLang="el-GR"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Τίτλος"/>
          <p:cNvSpPr>
            <a:spLocks noGrp="1"/>
          </p:cNvSpPr>
          <p:nvPr>
            <p:ph type="title"/>
          </p:nvPr>
        </p:nvSpPr>
        <p:spPr/>
        <p:txBody>
          <a:bodyPr/>
          <a:lstStyle/>
          <a:p>
            <a:r>
              <a:rPr lang="el-GR" altLang="el-GR" smtClean="0"/>
              <a:t>δραστηριότητες σχεδίασης</a:t>
            </a:r>
            <a:endParaRPr lang="en-US" altLang="el-GR" smtClean="0"/>
          </a:p>
        </p:txBody>
      </p:sp>
      <p:sp>
        <p:nvSpPr>
          <p:cNvPr id="29699" name="2 - Θέση περιεχομένου"/>
          <p:cNvSpPr>
            <a:spLocks noGrp="1"/>
          </p:cNvSpPr>
          <p:nvPr>
            <p:ph idx="1"/>
          </p:nvPr>
        </p:nvSpPr>
        <p:spPr/>
        <p:txBody>
          <a:bodyPr/>
          <a:lstStyle/>
          <a:p>
            <a:pPr>
              <a:buFont typeface="Arial" panose="020B0604020202020204" pitchFamily="34" charset="0"/>
              <a:buNone/>
            </a:pPr>
            <a:r>
              <a:rPr lang="el-GR" altLang="el-GR" smtClean="0"/>
              <a:t>Ανεξάρτητα από το υπόδειγμα ανάπτυξης που υιοθετείται, η σχεδίαση περιλαμβάνει τις δραστηριότητες :</a:t>
            </a:r>
          </a:p>
          <a:p>
            <a:r>
              <a:rPr lang="el-GR" altLang="el-GR" smtClean="0"/>
              <a:t>της </a:t>
            </a:r>
            <a:r>
              <a:rPr lang="el-GR" altLang="el-GR" b="1" smtClean="0"/>
              <a:t>αρχιτεκτονικής σχεδίασης </a:t>
            </a:r>
            <a:r>
              <a:rPr lang="el-GR" altLang="el-GR" smtClean="0"/>
              <a:t>(architectural design),</a:t>
            </a:r>
          </a:p>
          <a:p>
            <a:r>
              <a:rPr lang="el-GR" altLang="el-GR" b="1" smtClean="0"/>
              <a:t>της λεπτομερούς σχεδίασης </a:t>
            </a:r>
            <a:r>
              <a:rPr lang="el-GR" altLang="el-GR" smtClean="0"/>
              <a:t>(detailed design) και </a:t>
            </a:r>
          </a:p>
          <a:p>
            <a:r>
              <a:rPr lang="el-GR" altLang="el-GR" smtClean="0"/>
              <a:t>τον </a:t>
            </a:r>
            <a:r>
              <a:rPr lang="el-GR" altLang="el-GR" b="1" smtClean="0"/>
              <a:t>έλεγχο του σχεδίου</a:t>
            </a:r>
            <a:r>
              <a:rPr lang="el-GR" altLang="el-GR" smtClean="0"/>
              <a:t>.</a:t>
            </a:r>
          </a:p>
          <a:p>
            <a:endParaRPr lang="en-US" altLang="el-GR"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Τίτλος"/>
          <p:cNvSpPr>
            <a:spLocks noGrp="1"/>
          </p:cNvSpPr>
          <p:nvPr>
            <p:ph type="title"/>
          </p:nvPr>
        </p:nvSpPr>
        <p:spPr/>
        <p:txBody>
          <a:bodyPr/>
          <a:lstStyle/>
          <a:p>
            <a:r>
              <a:rPr lang="el-GR" altLang="el-GR" smtClean="0"/>
              <a:t>αρχιτεκτονική σχεδίαση</a:t>
            </a:r>
            <a:endParaRPr lang="en-US" altLang="el-GR" smtClean="0"/>
          </a:p>
        </p:txBody>
      </p:sp>
      <p:sp>
        <p:nvSpPr>
          <p:cNvPr id="30723" name="2 - Θέση περιεχομένου"/>
          <p:cNvSpPr>
            <a:spLocks noGrp="1"/>
          </p:cNvSpPr>
          <p:nvPr>
            <p:ph idx="1"/>
          </p:nvPr>
        </p:nvSpPr>
        <p:spPr/>
        <p:txBody>
          <a:bodyPr/>
          <a:lstStyle/>
          <a:p>
            <a:r>
              <a:rPr lang="el-GR" altLang="el-GR" smtClean="0"/>
              <a:t>Κατά την αρχιτεκτονική σχεδίαση (ή γενική σχεδίαση ή σχεδίαση υψηλού επιπέδου ή σχεδίαση συστήματος) προσδιορίζονται οι μονάδες που συνθέτουν το σύστημα λογισμικού σύμφωνα με τη συγκεκριμένη σχεδιαστική λύση. </a:t>
            </a:r>
          </a:p>
          <a:p>
            <a:r>
              <a:rPr lang="el-GR" altLang="el-GR" smtClean="0"/>
              <a:t>Οι σχεδιαστές μελετούν διεξοδικά το ΕΠΑΛ και όλα τα έγγραφα του έργου και παράγουν μια δομή μονάδων που εξασφαλίζει την επιθυμητή λειτουργικότητα και ικανοποιεί τις μη λειτουργικές απαιτήσεις. </a:t>
            </a:r>
          </a:p>
          <a:p>
            <a:endParaRPr lang="el-GR" altLang="el-GR" smtClean="0"/>
          </a:p>
          <a:p>
            <a:endParaRPr lang="en-US" altLang="el-GR"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Τίτλος"/>
          <p:cNvSpPr>
            <a:spLocks noGrp="1"/>
          </p:cNvSpPr>
          <p:nvPr>
            <p:ph type="title"/>
          </p:nvPr>
        </p:nvSpPr>
        <p:spPr/>
        <p:txBody>
          <a:bodyPr/>
          <a:lstStyle/>
          <a:p>
            <a:r>
              <a:rPr lang="el-GR" altLang="el-GR" smtClean="0"/>
              <a:t>αρχιτεκτονική σχεδίαση</a:t>
            </a:r>
            <a:endParaRPr lang="en-US" altLang="el-GR" smtClean="0"/>
          </a:p>
        </p:txBody>
      </p:sp>
      <p:sp>
        <p:nvSpPr>
          <p:cNvPr id="31747" name="2 - Θέση περιεχομένου"/>
          <p:cNvSpPr>
            <a:spLocks noGrp="1"/>
          </p:cNvSpPr>
          <p:nvPr>
            <p:ph idx="1"/>
          </p:nvPr>
        </p:nvSpPr>
        <p:spPr/>
        <p:txBody>
          <a:bodyPr/>
          <a:lstStyle/>
          <a:p>
            <a:r>
              <a:rPr lang="el-GR" altLang="el-GR" smtClean="0"/>
              <a:t>Πέρα από τον προσδιορισμό των μονάδων περιγράφεται και ο τρόπος διασύνδεσής τους. </a:t>
            </a:r>
          </a:p>
          <a:p>
            <a:r>
              <a:rPr lang="el-GR" altLang="el-GR" smtClean="0"/>
              <a:t>Το αποτέλεσμα είναι ένα μοντέλο του συστήματος που θα πρέπει να έχει τη «σωστή» τμηματικότητα, να κάνει χρήση της απόκρυψης πληροφοριών, να αξιοποιεί την αφαίρεση, να έχει χαλαρή σύζευξη ανά ζεύγος μονάδων και κάθε μονάδα να έχει υψηλή συνεκτικότητα. </a:t>
            </a:r>
          </a:p>
          <a:p>
            <a:r>
              <a:rPr lang="el-GR" altLang="el-GR" smtClean="0"/>
              <a:t>Επιπρόσθετα στην αρχιτεκτονική σχεδίαση λαμβάνονται υπόψη και τα ποιοτικά χαρακτηριστικά του λογισμικού, όπως η αξιοπιστία, η απόδοση, η ελεγξιμότητα κ.τ.λ.</a:t>
            </a:r>
            <a:endParaRPr lang="en-US" altLang="el-GR"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p:cNvSpPr>
            <a:spLocks noGrp="1"/>
          </p:cNvSpPr>
          <p:nvPr>
            <p:ph type="title"/>
          </p:nvPr>
        </p:nvSpPr>
        <p:spPr/>
        <p:txBody>
          <a:bodyPr/>
          <a:lstStyle/>
          <a:p>
            <a:pPr eaLnBrk="1" hangingPunct="1"/>
            <a:r>
              <a:rPr lang="el-GR" altLang="el-GR" smtClean="0"/>
              <a:t>περιεχόμενα παρουσίασης</a:t>
            </a:r>
            <a:endParaRPr lang="en-US" altLang="el-GR" smtClean="0"/>
          </a:p>
        </p:txBody>
      </p:sp>
      <p:sp>
        <p:nvSpPr>
          <p:cNvPr id="14339" name="2 - Θέση περιεχομένου"/>
          <p:cNvSpPr>
            <a:spLocks noGrp="1"/>
          </p:cNvSpPr>
          <p:nvPr>
            <p:ph idx="1"/>
          </p:nvPr>
        </p:nvSpPr>
        <p:spPr/>
        <p:txBody>
          <a:bodyPr/>
          <a:lstStyle/>
          <a:p>
            <a:pPr eaLnBrk="1" hangingPunct="1"/>
            <a:r>
              <a:rPr lang="el-GR" altLang="el-GR" smtClean="0"/>
              <a:t>Τι είναι η σχεδίαση λογισμικού</a:t>
            </a:r>
          </a:p>
          <a:p>
            <a:pPr eaLnBrk="1" hangingPunct="1"/>
            <a:r>
              <a:rPr lang="el-GR" altLang="el-GR" smtClean="0"/>
              <a:t>Έννοιες σχεδίασης</a:t>
            </a:r>
          </a:p>
          <a:p>
            <a:pPr eaLnBrk="1" hangingPunct="1"/>
            <a:r>
              <a:rPr lang="el-GR" altLang="el-GR" smtClean="0"/>
              <a:t>Δραστηριότητες σχεδίασης</a:t>
            </a:r>
          </a:p>
          <a:p>
            <a:pPr eaLnBrk="1" hangingPunct="1"/>
            <a:r>
              <a:rPr lang="el-GR" altLang="el-GR" smtClean="0"/>
              <a:t>Σχεδίαση και υποδείγματα ανάπτυξης λογισμικού</a:t>
            </a:r>
          </a:p>
          <a:p>
            <a:pPr eaLnBrk="1" hangingPunct="1"/>
            <a:endParaRPr lang="en-US" altLang="el-GR"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 Τίτλος"/>
          <p:cNvSpPr>
            <a:spLocks noGrp="1"/>
          </p:cNvSpPr>
          <p:nvPr>
            <p:ph type="title"/>
          </p:nvPr>
        </p:nvSpPr>
        <p:spPr/>
        <p:txBody>
          <a:bodyPr/>
          <a:lstStyle/>
          <a:p>
            <a:r>
              <a:rPr lang="el-GR" altLang="el-GR" smtClean="0"/>
              <a:t>λεπτομερής σχεδίαση</a:t>
            </a:r>
            <a:endParaRPr lang="en-US" altLang="el-GR" smtClean="0"/>
          </a:p>
        </p:txBody>
      </p:sp>
      <p:sp>
        <p:nvSpPr>
          <p:cNvPr id="32771" name="2 - Θέση περιεχομένου"/>
          <p:cNvSpPr>
            <a:spLocks noGrp="1"/>
          </p:cNvSpPr>
          <p:nvPr>
            <p:ph idx="1"/>
          </p:nvPr>
        </p:nvSpPr>
        <p:spPr/>
        <p:txBody>
          <a:bodyPr/>
          <a:lstStyle/>
          <a:p>
            <a:r>
              <a:rPr lang="el-GR" altLang="el-GR" sz="2400" smtClean="0"/>
              <a:t>Η λεπτομερής σχεδίαση (ή σχεδίαση μονάδας ή σχεδίαση χαμηλού επιπέδου) επικεντρώνεται σε μονάδες λογισμικού παράγοντας το σχέδιο κάθε μονάδας.</a:t>
            </a:r>
          </a:p>
          <a:p>
            <a:r>
              <a:rPr lang="el-GR" altLang="el-GR" sz="2400" smtClean="0"/>
              <a:t>Επιλέγονται συγκεκριμένοι αλγόριθμοι και δομές δεδομένων και περιγράφεται λεπτομερώς η επεξεργασία της κάθε μονάδας. </a:t>
            </a:r>
          </a:p>
          <a:p>
            <a:r>
              <a:rPr lang="el-GR" altLang="el-GR" sz="2400" smtClean="0"/>
              <a:t>Κάθε λεπτομερής σχεδίαση μπορεί να θεωρηθεί ένα αυτοτελές έργο σχεδίασης, αγνοώντας το γεγονός ότι είναι μέρος ενός όλου.</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 Τίτλος"/>
          <p:cNvSpPr>
            <a:spLocks noGrp="1"/>
          </p:cNvSpPr>
          <p:nvPr>
            <p:ph type="title"/>
          </p:nvPr>
        </p:nvSpPr>
        <p:spPr/>
        <p:txBody>
          <a:bodyPr/>
          <a:lstStyle/>
          <a:p>
            <a:r>
              <a:rPr lang="el-GR" altLang="el-GR" smtClean="0"/>
              <a:t>έλεγχος σχεδίου</a:t>
            </a:r>
            <a:endParaRPr lang="en-US" altLang="el-GR" smtClean="0"/>
          </a:p>
        </p:txBody>
      </p:sp>
      <p:sp>
        <p:nvSpPr>
          <p:cNvPr id="33795" name="2 - Θέση περιεχομένου"/>
          <p:cNvSpPr>
            <a:spLocks noGrp="1"/>
          </p:cNvSpPr>
          <p:nvPr>
            <p:ph idx="1"/>
          </p:nvPr>
        </p:nvSpPr>
        <p:spPr/>
        <p:txBody>
          <a:bodyPr/>
          <a:lstStyle/>
          <a:p>
            <a:pPr>
              <a:lnSpc>
                <a:spcPct val="90000"/>
              </a:lnSpc>
            </a:pPr>
            <a:r>
              <a:rPr lang="el-GR" altLang="el-GR" sz="2000" smtClean="0"/>
              <a:t>Ο έλεγχος σχεδίου ακολουθεί τη λεπτομερή σχεδίαση και εξετάζει την ορθότητα της αρχιτεκτονικής λύσης σε συνδυασμό με τα λεπτομερή σχέδια, παρέχοντας την δυνατότητα εντοπισμού τυχόν λαθών στη σχεδίαση, πριν ξεκινήσει η υλοποίηση των σχεδίων.</a:t>
            </a:r>
          </a:p>
          <a:p>
            <a:pPr>
              <a:lnSpc>
                <a:spcPct val="90000"/>
              </a:lnSpc>
            </a:pPr>
            <a:r>
              <a:rPr lang="el-GR" altLang="el-GR" sz="2000" smtClean="0"/>
              <a:t>Για τον έλεγχο του σχεδίου εκτελούμε τεχνικές ανασκοπήσεις όπως οι περιηγήσεις και οι επιθεωρήσεις.</a:t>
            </a:r>
          </a:p>
          <a:p>
            <a:pPr>
              <a:lnSpc>
                <a:spcPct val="90000"/>
              </a:lnSpc>
            </a:pPr>
            <a:r>
              <a:rPr lang="el-GR" altLang="el-GR" sz="2000" smtClean="0"/>
              <a:t>Ο έλεγχος του σχεδίου απαντά στο ερώτημα εάν χτίζουμε σωστά το λογισμικό, ενώ αντίθετα ο έλεγχος της τεκμηρίωσης των απαιτήσεων απαντά στο ερώτημα εάν χτίζουμε το σωστό λογισμικό.</a:t>
            </a:r>
          </a:p>
          <a:p>
            <a:endParaRPr lang="en-US" altLang="el-GR"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p:cNvSpPr>
            <a:spLocks noGrp="1"/>
          </p:cNvSpPr>
          <p:nvPr>
            <p:ph type="title"/>
          </p:nvPr>
        </p:nvSpPr>
        <p:spPr/>
        <p:txBody>
          <a:bodyPr/>
          <a:lstStyle/>
          <a:p>
            <a:r>
              <a:rPr lang="el-GR" altLang="el-GR" smtClean="0"/>
              <a:t>σχεδίαση</a:t>
            </a:r>
            <a:endParaRPr lang="en-US" altLang="el-GR" smtClean="0"/>
          </a:p>
        </p:txBody>
      </p:sp>
      <p:sp>
        <p:nvSpPr>
          <p:cNvPr id="15363" name="2 - Θέση περιεχομένου"/>
          <p:cNvSpPr>
            <a:spLocks noGrp="1"/>
          </p:cNvSpPr>
          <p:nvPr>
            <p:ph idx="1"/>
          </p:nvPr>
        </p:nvSpPr>
        <p:spPr/>
        <p:txBody>
          <a:bodyPr/>
          <a:lstStyle/>
          <a:p>
            <a:r>
              <a:rPr lang="el-GR" altLang="el-GR" smtClean="0"/>
              <a:t>Η σχεδίαση του λογισμικού απαντά στο ερώτημα πώς θα είναι το λογισμικό που θα ικανοποιεί τις απαιτήσεις που περιγράφονται στο ΕΠΑΛ.</a:t>
            </a:r>
          </a:p>
          <a:p>
            <a:r>
              <a:rPr lang="el-GR" altLang="el-GR" smtClean="0"/>
              <a:t>Για να δώσει αυτή την απάντηση η σχεδίαση, οι σχεδιαστές λαμβάνουν ένα σύνολο αποφάσεων.</a:t>
            </a:r>
          </a:p>
          <a:p>
            <a:r>
              <a:rPr lang="el-GR" altLang="el-GR" smtClean="0"/>
              <a:t>Ορισμένες από τις αποφάσεις αυτές είναι σημαντικές και δύσκολα αλλάζουν, άλλες είναι λιγότερο σημαντικές και αλλάζουν εύκολα. </a:t>
            </a:r>
          </a:p>
          <a:p>
            <a:r>
              <a:rPr lang="el-GR" altLang="el-GR" smtClean="0"/>
              <a:t>Ορισμένες από τις αποφάσεις σχεδίασης δεν είναι ούτε απόλυτα σωστές ούτε απόλυτα λανθασμένες, αλλά είναι δυνατόν να οδηγούν σε λύσεις με μειονεκτήματα ή και πλεονεκτήματα.</a:t>
            </a:r>
          </a:p>
          <a:p>
            <a:r>
              <a:rPr lang="el-GR" altLang="el-GR" smtClean="0"/>
              <a:t>Τις περισσότερες φορές η σχεδίαση δεν αξιολογείται ως σωστή ή λανθασμένη, αλλά ως καλή ή κακή. </a:t>
            </a:r>
          </a:p>
          <a:p>
            <a:r>
              <a:rPr lang="el-GR" altLang="el-GR" smtClean="0"/>
              <a:t>Η σχεδίαση δεν είναι μηχανική διαδικασία, είναι περισσότερο ευριστική. </a:t>
            </a:r>
          </a:p>
          <a:p>
            <a:endParaRPr lang="el-GR" altLang="el-GR" smtClean="0"/>
          </a:p>
          <a:p>
            <a:endParaRPr lang="en-US" altLang="el-GR"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p:cNvSpPr>
            <a:spLocks noGrp="1"/>
          </p:cNvSpPr>
          <p:nvPr>
            <p:ph type="title"/>
          </p:nvPr>
        </p:nvSpPr>
        <p:spPr/>
        <p:txBody>
          <a:bodyPr/>
          <a:lstStyle/>
          <a:p>
            <a:r>
              <a:rPr lang="el-GR" altLang="el-GR" smtClean="0"/>
              <a:t>σχεδίαση</a:t>
            </a:r>
            <a:endParaRPr lang="en-US" altLang="el-GR" smtClean="0"/>
          </a:p>
        </p:txBody>
      </p:sp>
      <p:sp>
        <p:nvSpPr>
          <p:cNvPr id="16387" name="2 - Θέση περιεχομένου"/>
          <p:cNvSpPr>
            <a:spLocks noGrp="1"/>
          </p:cNvSpPr>
          <p:nvPr>
            <p:ph idx="1"/>
          </p:nvPr>
        </p:nvSpPr>
        <p:spPr/>
        <p:txBody>
          <a:bodyPr/>
          <a:lstStyle/>
          <a:p>
            <a:r>
              <a:rPr lang="el-GR" altLang="el-GR" smtClean="0"/>
              <a:t>Η καλή σχεδίαση «αναδύεται» μετά από δοκιμές, αποτυχίες και αναθεωρήσεις.</a:t>
            </a:r>
          </a:p>
          <a:p>
            <a:r>
              <a:rPr lang="el-GR" altLang="el-GR" smtClean="0"/>
              <a:t>Αν και η σχεδίαση δεν είναι μηχανική διαδικασία, υπάρχουν κριτήρια αξιολόγησης της καλής σχεδίασης. Υπάρχουν επίσης και κανόνες που όταν εφαρμόζονται οδηγούν σε καλή σχεδίαση. </a:t>
            </a:r>
          </a:p>
          <a:p>
            <a:r>
              <a:rPr lang="el-GR" altLang="el-GR" smtClean="0"/>
              <a:t>Όλες οι αποφάσεις σχεδίασης υπάρχουν στον τελικό κώδικα του λογισμικού. </a:t>
            </a:r>
          </a:p>
          <a:p>
            <a:r>
              <a:rPr lang="el-GR" altLang="el-GR" smtClean="0"/>
              <a:t>Από μόνος του ο κώδικας όμως δε διευκολύνει στο να έρθουν στην επιφάνεια όλες οι αποφάσεις της σχεδίασης. </a:t>
            </a:r>
          </a:p>
          <a:p>
            <a:r>
              <a:rPr lang="el-GR" altLang="el-GR" smtClean="0"/>
              <a:t>Για αυτό το λόγο οι σημαντικότερες σχεδιαστικές επιλογές απεικονίζονται σε μοντέλα σχεδίασης.</a:t>
            </a:r>
          </a:p>
          <a:p>
            <a:r>
              <a:rPr lang="el-GR" altLang="el-GR" smtClean="0"/>
              <a:t> Η δημιουργία των μοντέλων σχεδίασης βοηθά στην κατανόηση, επικοινωνία, διερεύνηση, αξιολόγηση και αναθεώρηση των αποφάσεών μας.</a:t>
            </a:r>
          </a:p>
          <a:p>
            <a:endParaRPr lang="en-US" altLang="el-GR"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p:cNvSpPr>
            <a:spLocks noGrp="1"/>
          </p:cNvSpPr>
          <p:nvPr>
            <p:ph type="title"/>
          </p:nvPr>
        </p:nvSpPr>
        <p:spPr/>
        <p:txBody>
          <a:bodyPr/>
          <a:lstStyle/>
          <a:p>
            <a:r>
              <a:rPr lang="el-GR" altLang="el-GR" smtClean="0"/>
              <a:t>τι είναι η σχεδίαση λογισμικού</a:t>
            </a:r>
            <a:endParaRPr lang="en-US" altLang="el-GR" smtClean="0"/>
          </a:p>
        </p:txBody>
      </p:sp>
      <p:sp>
        <p:nvSpPr>
          <p:cNvPr id="17411" name="2 - Θέση περιεχομένου"/>
          <p:cNvSpPr>
            <a:spLocks noGrp="1"/>
          </p:cNvSpPr>
          <p:nvPr>
            <p:ph idx="1"/>
          </p:nvPr>
        </p:nvSpPr>
        <p:spPr/>
        <p:txBody>
          <a:bodyPr/>
          <a:lstStyle/>
          <a:p>
            <a:r>
              <a:rPr lang="el-GR" altLang="el-GR" smtClean="0"/>
              <a:t>Το λογισμικό συντίθεται από «κομμάτια» λογισμικού, διαφορετικά θα ήταν αδύνατη η συντήρηση του.</a:t>
            </a:r>
          </a:p>
          <a:p>
            <a:r>
              <a:rPr lang="el-GR" altLang="el-GR" smtClean="0"/>
              <a:t>Τα κομμάτια αυτά τα ονομάζουμε μονάδες λογισμικού ή μονάδες προγράμματος, ή μονάδες, ή δομικά μέρη, ή οντότητες σχεδίου. </a:t>
            </a:r>
          </a:p>
          <a:p>
            <a:r>
              <a:rPr lang="el-GR" altLang="el-GR" smtClean="0"/>
              <a:t>Σε έναν πρώτο ορισμό που δόθηκε το 1974 «</a:t>
            </a:r>
            <a:r>
              <a:rPr lang="el-GR" altLang="el-GR" i="1" smtClean="0"/>
              <a:t>Μια μονάδα λογισμικού είναι ένα συνεχόμενο σύνολο εντολών που έχουν ένα όνομα με το οποίο άλλα μέρη του συστήματος μπορούν να καλέσουν αυτό το σύνολο εντολών και κατά προτίμηση διαθέτει το δικό του διακριτό σύνολο μεταβλητών</a:t>
            </a:r>
            <a:r>
              <a:rPr lang="el-GR" altLang="el-GR" smtClean="0"/>
              <a:t>».</a:t>
            </a:r>
          </a:p>
          <a:p>
            <a:endParaRPr lang="en-US" altLang="el-GR"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p:txBody>
          <a:bodyPr/>
          <a:lstStyle/>
          <a:p>
            <a:r>
              <a:rPr lang="el-GR" altLang="el-GR" smtClean="0"/>
              <a:t>τι είναι η σχεδίαση λογισμικού</a:t>
            </a:r>
            <a:endParaRPr lang="en-US" altLang="el-GR" smtClean="0"/>
          </a:p>
        </p:txBody>
      </p:sp>
      <p:sp>
        <p:nvSpPr>
          <p:cNvPr id="18435" name="2 - Θέση περιεχομένου"/>
          <p:cNvSpPr>
            <a:spLocks noGrp="1"/>
          </p:cNvSpPr>
          <p:nvPr>
            <p:ph idx="1"/>
          </p:nvPr>
        </p:nvSpPr>
        <p:spPr/>
        <p:txBody>
          <a:bodyPr/>
          <a:lstStyle/>
          <a:p>
            <a:pPr>
              <a:lnSpc>
                <a:spcPct val="90000"/>
              </a:lnSpc>
            </a:pPr>
            <a:r>
              <a:rPr lang="el-GR" altLang="el-GR" sz="2000" smtClean="0"/>
              <a:t>Στη συνέχεια ο ορισμός αυτός υπέστη αναδιατυπώσεις αλλά η βασική έννοια του ορισμού είναι ότι η μονάδα προγράμματος αποτελεί ένα μέρος του συστήματος, το οποίο έχει μία ταυτότητα στο λογισμικό και που μπορεί να «συνεργαστεί» με άλλα μέρη για να παραχθούν τα αποτελέσματα που περιγράφουν οι προδιαγραφές του συστήματος. </a:t>
            </a:r>
          </a:p>
          <a:p>
            <a:pPr>
              <a:lnSpc>
                <a:spcPct val="90000"/>
              </a:lnSpc>
            </a:pPr>
            <a:r>
              <a:rPr lang="el-GR" altLang="el-GR" sz="2000" smtClean="0"/>
              <a:t>Η σχεδίαση προσδιορίζει τα μέρη αυτά του συστήματος, τη συμπεριφορά κάθε μέρους, καθώς και τον τρόπο συνεργασίας των μερών μεταξύ τους. </a:t>
            </a:r>
          </a:p>
          <a:p>
            <a:pPr>
              <a:lnSpc>
                <a:spcPct val="90000"/>
              </a:lnSpc>
            </a:pPr>
            <a:r>
              <a:rPr lang="el-GR" altLang="el-GR" sz="2000" smtClean="0"/>
              <a:t>Η σχεδίαση απαντά στο ερώτημα «πώς θα είναι το προϊόν;» που θα υλοποιεί τις απαιτήσεις που περιγράφουν οι προδιαγραφές του λογισμικού.</a:t>
            </a:r>
          </a:p>
          <a:p>
            <a:endParaRPr lang="en-US" altLang="el-GR"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p:nvPr>
        </p:nvSpPr>
        <p:spPr/>
        <p:txBody>
          <a:bodyPr/>
          <a:lstStyle/>
          <a:p>
            <a:r>
              <a:rPr lang="el-GR" altLang="el-GR" smtClean="0"/>
              <a:t>μοντέλο ανάλυσης και μοντέλο σχεδίασης</a:t>
            </a:r>
            <a:endParaRPr lang="en-US" altLang="el-GR" smtClean="0"/>
          </a:p>
        </p:txBody>
      </p:sp>
      <p:sp>
        <p:nvSpPr>
          <p:cNvPr id="19459" name="2 - Θέση περιεχομένου"/>
          <p:cNvSpPr>
            <a:spLocks noGrp="1"/>
          </p:cNvSpPr>
          <p:nvPr>
            <p:ph idx="1"/>
          </p:nvPr>
        </p:nvSpPr>
        <p:spPr/>
        <p:txBody>
          <a:bodyPr/>
          <a:lstStyle/>
          <a:p>
            <a:r>
              <a:rPr lang="el-GR" altLang="el-GR" sz="2000" smtClean="0"/>
              <a:t>Το μοντέλο σχεδίασης παρέχει λεπτομέρειες σχετικά με την αρχιτεκτονική του συστήματος, τις δομές δεδομένων, τις διεπαφές και τα δομικά μέρη που υλοποιούν το σύστημα.</a:t>
            </a:r>
          </a:p>
          <a:p>
            <a:r>
              <a:rPr lang="el-GR" altLang="el-GR" sz="2000" smtClean="0"/>
              <a:t>Το μοντέλο ανάλυσης εστιάζεται στα απαιτούμενα δεδομένα, τις λειτουργίες και συμπεριφορές του συστήματος. </a:t>
            </a:r>
          </a:p>
          <a:p>
            <a:r>
              <a:rPr lang="el-GR" altLang="el-GR" sz="2000" smtClean="0"/>
              <a:t>Η σχεδίαση ασχολείται και με τις μη λειτουργικές απαιτήσεις (απόδοση κλπ) και τα ποιοτικά χαρακτηριστικά του λογισμικού (συντηρησιμότητα κλπ)</a:t>
            </a:r>
          </a:p>
          <a:p>
            <a:r>
              <a:rPr lang="el-GR" altLang="el-GR" sz="2000" smtClean="0"/>
              <a:t>Η σχεδίαση επομένως επιτρέπει στους μηχανικούς λογισμικού να παράγουν ένα μοντέλο του συστήματος πριν αυτό κατασκευαστεί και αφού το αξιολογήσουν, όσον αφορά την ποιότητα του, να κάνουν όλες τις απαραίτητες τροποποιήσεις, πριν ξεκινήσει η υλοποίησή του. </a:t>
            </a:r>
          </a:p>
          <a:p>
            <a:r>
              <a:rPr lang="el-GR" altLang="el-GR" sz="2000" smtClean="0"/>
              <a:t>Η σχεδίαση προσφέρει στους μηχανικούς λογισμικού την ευκαιρία να συγκρίνουν εναλλακτικές λύσεις υλοποίησης του λογισμικού και να επιλέξουν την «καλύτερη».</a:t>
            </a:r>
          </a:p>
          <a:p>
            <a:endParaRPr lang="en-US" altLang="el-GR" sz="20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p:txBody>
          <a:bodyPr/>
          <a:lstStyle/>
          <a:p>
            <a:r>
              <a:rPr lang="el-GR" altLang="el-GR" smtClean="0"/>
              <a:t>το πρόβλημα της σχεδίασης</a:t>
            </a:r>
            <a:endParaRPr lang="en-US" altLang="el-GR" smtClean="0"/>
          </a:p>
        </p:txBody>
      </p:sp>
      <p:sp>
        <p:nvSpPr>
          <p:cNvPr id="20483" name="2 - Θέση περιεχομένου"/>
          <p:cNvSpPr>
            <a:spLocks noGrp="1"/>
          </p:cNvSpPr>
          <p:nvPr>
            <p:ph idx="1"/>
          </p:nvPr>
        </p:nvSpPr>
        <p:spPr/>
        <p:txBody>
          <a:bodyPr/>
          <a:lstStyle/>
          <a:p>
            <a:r>
              <a:rPr lang="el-GR" altLang="el-GR" smtClean="0"/>
              <a:t>Υπάρχουν πολλές λύσεις για ένα πρόβλημα.</a:t>
            </a:r>
          </a:p>
          <a:p>
            <a:r>
              <a:rPr lang="el-GR" altLang="el-GR" smtClean="0"/>
              <a:t>Σχεδίαση: Το σύνολο των αποφάσεων για την επίλυση του προβλήματος που περιγράφουν οι απαιτήσεις.</a:t>
            </a:r>
            <a:endParaRPr lang="en-US" altLang="el-GR"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Τίτλος"/>
          <p:cNvSpPr>
            <a:spLocks noGrp="1"/>
          </p:cNvSpPr>
          <p:nvPr>
            <p:ph type="title"/>
          </p:nvPr>
        </p:nvSpPr>
        <p:spPr/>
        <p:txBody>
          <a:bodyPr/>
          <a:lstStyle/>
          <a:p>
            <a:r>
              <a:rPr lang="el-GR" altLang="el-GR" smtClean="0"/>
              <a:t>έννοιες σχεδίασης</a:t>
            </a:r>
            <a:endParaRPr lang="en-US" altLang="el-GR" smtClean="0"/>
          </a:p>
        </p:txBody>
      </p:sp>
      <p:sp>
        <p:nvSpPr>
          <p:cNvPr id="21507" name="2 - Θέση περιεχομένου"/>
          <p:cNvSpPr>
            <a:spLocks noGrp="1"/>
          </p:cNvSpPr>
          <p:nvPr>
            <p:ph idx="1"/>
          </p:nvPr>
        </p:nvSpPr>
        <p:spPr/>
        <p:txBody>
          <a:bodyPr/>
          <a:lstStyle/>
          <a:p>
            <a:r>
              <a:rPr lang="el-GR" altLang="el-GR" smtClean="0"/>
              <a:t>Αφαίρεση</a:t>
            </a:r>
          </a:p>
          <a:p>
            <a:r>
              <a:rPr lang="el-GR" altLang="el-GR" smtClean="0"/>
              <a:t>Τμηματικότητα</a:t>
            </a:r>
          </a:p>
          <a:p>
            <a:r>
              <a:rPr lang="el-GR" altLang="el-GR" smtClean="0"/>
              <a:t>Απόκρυψη πληροφοριών</a:t>
            </a:r>
          </a:p>
          <a:p>
            <a:r>
              <a:rPr lang="el-GR" altLang="el-GR" smtClean="0"/>
              <a:t>Σύζευξη</a:t>
            </a:r>
          </a:p>
          <a:p>
            <a:r>
              <a:rPr lang="el-GR" altLang="el-GR" smtClean="0"/>
              <a:t>Συνεκτικότητα</a:t>
            </a: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1249</Words>
  <Application>Microsoft Office PowerPoint</Application>
  <PresentationFormat>Προβολή στην οθόνη (4:3)</PresentationFormat>
  <Paragraphs>91</Paragraphs>
  <Slides>21</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21</vt:i4>
      </vt:variant>
    </vt:vector>
  </HeadingPairs>
  <TitlesOfParts>
    <vt:vector size="24" baseType="lpstr">
      <vt:lpstr>Arial</vt:lpstr>
      <vt:lpstr>Calibri</vt:lpstr>
      <vt:lpstr>Θέμα του Office</vt:lpstr>
      <vt:lpstr>Εισαγωγή στη Σχεδίαση Λογισμικού</vt:lpstr>
      <vt:lpstr>περιεχόμενα παρουσίασης</vt:lpstr>
      <vt:lpstr>σχεδίαση</vt:lpstr>
      <vt:lpstr>σχεδίαση</vt:lpstr>
      <vt:lpstr>τι είναι η σχεδίαση λογισμικού</vt:lpstr>
      <vt:lpstr>τι είναι η σχεδίαση λογισμικού</vt:lpstr>
      <vt:lpstr>μοντέλο ανάλυσης και μοντέλο σχεδίασης</vt:lpstr>
      <vt:lpstr>το πρόβλημα της σχεδίασης</vt:lpstr>
      <vt:lpstr>έννοιες σχεδίασης</vt:lpstr>
      <vt:lpstr>αφαίρεση</vt:lpstr>
      <vt:lpstr>αφαίρεση</vt:lpstr>
      <vt:lpstr>τμηματικότητα</vt:lpstr>
      <vt:lpstr>απόκρυψη πληροφοριών</vt:lpstr>
      <vt:lpstr>απόκρυψη πληροφοριών</vt:lpstr>
      <vt:lpstr>σύζευξη</vt:lpstr>
      <vt:lpstr>συνεκτικότητα</vt:lpstr>
      <vt:lpstr>δραστηριότητες σχεδίασης</vt:lpstr>
      <vt:lpstr>αρχιτεκτονική σχεδίαση</vt:lpstr>
      <vt:lpstr>αρχιτεκτονική σχεδίαση</vt:lpstr>
      <vt:lpstr>λεπτομερής σχεδίαση</vt:lpstr>
      <vt:lpstr>έλεγχος σχεδίου</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Admin</dc:creator>
  <cp:lastModifiedBy>ndia</cp:lastModifiedBy>
  <cp:revision>9</cp:revision>
  <dcterms:created xsi:type="dcterms:W3CDTF">2012-08-02T15:55:49Z</dcterms:created>
  <dcterms:modified xsi:type="dcterms:W3CDTF">2021-10-17T14:10:50Z</dcterms:modified>
</cp:coreProperties>
</file>