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8DBB4D8-5E26-48E3-98CB-E26FBA0F5B68}"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32532CB-23AC-444F-8391-420A014413F0}" type="slidenum">
              <a:rPr lang="en-US" altLang="el-GR"/>
              <a:pPr>
                <a:defRPr/>
              </a:pPr>
              <a:t>‹#›</a:t>
            </a:fld>
            <a:endParaRPr lang="en-US" altLang="el-GR"/>
          </a:p>
        </p:txBody>
      </p:sp>
    </p:spTree>
    <p:extLst>
      <p:ext uri="{BB962C8B-B14F-4D97-AF65-F5344CB8AC3E}">
        <p14:creationId xmlns:p14="http://schemas.microsoft.com/office/powerpoint/2010/main" val="1154976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678A188-63AE-4BDF-A261-1C77A49A9439}"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70DD8B7-EED5-4FCA-8DA4-0491882D5EC3}" type="slidenum">
              <a:rPr lang="en-US" altLang="el-GR"/>
              <a:pPr>
                <a:defRPr/>
              </a:pPr>
              <a:t>‹#›</a:t>
            </a:fld>
            <a:endParaRPr lang="en-US" altLang="el-GR"/>
          </a:p>
        </p:txBody>
      </p:sp>
    </p:spTree>
    <p:extLst>
      <p:ext uri="{BB962C8B-B14F-4D97-AF65-F5344CB8AC3E}">
        <p14:creationId xmlns:p14="http://schemas.microsoft.com/office/powerpoint/2010/main" val="3015735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2E6B632-915D-47B6-9CDF-3873068BB535}"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D5D5D551-E821-42A5-8695-D7098DF93A23}" type="slidenum">
              <a:rPr lang="en-US" altLang="el-GR"/>
              <a:pPr>
                <a:defRPr/>
              </a:pPr>
              <a:t>‹#›</a:t>
            </a:fld>
            <a:endParaRPr lang="en-US" altLang="el-GR"/>
          </a:p>
        </p:txBody>
      </p:sp>
    </p:spTree>
    <p:extLst>
      <p:ext uri="{BB962C8B-B14F-4D97-AF65-F5344CB8AC3E}">
        <p14:creationId xmlns:p14="http://schemas.microsoft.com/office/powerpoint/2010/main" val="3421969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4E3383C-1FE8-48ED-82D7-986EEA30F648}"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A7583C67-24A9-4199-BB13-159BDE83C5EC}" type="slidenum">
              <a:rPr lang="en-US" altLang="el-GR"/>
              <a:pPr>
                <a:defRPr/>
              </a:pPr>
              <a:t>‹#›</a:t>
            </a:fld>
            <a:endParaRPr lang="en-US" altLang="el-GR"/>
          </a:p>
        </p:txBody>
      </p:sp>
    </p:spTree>
    <p:extLst>
      <p:ext uri="{BB962C8B-B14F-4D97-AF65-F5344CB8AC3E}">
        <p14:creationId xmlns:p14="http://schemas.microsoft.com/office/powerpoint/2010/main" val="3179677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771F9A7-8580-4346-AC3A-65C6D697C5E8}"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1227CAA-F0E5-4FD3-A0BC-D74C92705B4C}" type="slidenum">
              <a:rPr lang="en-US" altLang="el-GR"/>
              <a:pPr>
                <a:defRPr/>
              </a:pPr>
              <a:t>‹#›</a:t>
            </a:fld>
            <a:endParaRPr lang="en-US" altLang="el-GR"/>
          </a:p>
        </p:txBody>
      </p:sp>
    </p:spTree>
    <p:extLst>
      <p:ext uri="{BB962C8B-B14F-4D97-AF65-F5344CB8AC3E}">
        <p14:creationId xmlns:p14="http://schemas.microsoft.com/office/powerpoint/2010/main" val="1864720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DC127117-A36A-49C7-96DB-489DF5351133}"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FBC159AB-330F-4620-9D04-297FFEDCD602}" type="slidenum">
              <a:rPr lang="en-US" altLang="el-GR"/>
              <a:pPr>
                <a:defRPr/>
              </a:pPr>
              <a:t>‹#›</a:t>
            </a:fld>
            <a:endParaRPr lang="en-US" altLang="el-GR"/>
          </a:p>
        </p:txBody>
      </p:sp>
    </p:spTree>
    <p:extLst>
      <p:ext uri="{BB962C8B-B14F-4D97-AF65-F5344CB8AC3E}">
        <p14:creationId xmlns:p14="http://schemas.microsoft.com/office/powerpoint/2010/main" val="3219176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ECEF133-3583-4209-994F-817B07801078}"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E63E26A-57B0-4BC1-A365-905F9DE09E48}" type="slidenum">
              <a:rPr lang="en-US" altLang="el-GR"/>
              <a:pPr>
                <a:defRPr/>
              </a:pPr>
              <a:t>‹#›</a:t>
            </a:fld>
            <a:endParaRPr lang="en-US" altLang="el-GR"/>
          </a:p>
        </p:txBody>
      </p:sp>
    </p:spTree>
    <p:extLst>
      <p:ext uri="{BB962C8B-B14F-4D97-AF65-F5344CB8AC3E}">
        <p14:creationId xmlns:p14="http://schemas.microsoft.com/office/powerpoint/2010/main" val="2439531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8BE11F9-CE25-4DD5-A4C2-3999F4879348}"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FE8063F9-B823-46A5-AA60-F15D98288905}" type="slidenum">
              <a:rPr lang="en-US" altLang="el-GR"/>
              <a:pPr>
                <a:defRPr/>
              </a:pPr>
              <a:t>‹#›</a:t>
            </a:fld>
            <a:endParaRPr lang="en-US" altLang="el-GR"/>
          </a:p>
        </p:txBody>
      </p:sp>
    </p:spTree>
    <p:extLst>
      <p:ext uri="{BB962C8B-B14F-4D97-AF65-F5344CB8AC3E}">
        <p14:creationId xmlns:p14="http://schemas.microsoft.com/office/powerpoint/2010/main" val="1133729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435C8B2-9723-4D43-8B73-878078B630D6}"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C8CC0E19-AF17-4B4B-BA23-C9EB84B92045}" type="slidenum">
              <a:rPr lang="en-US" altLang="el-GR"/>
              <a:pPr>
                <a:defRPr/>
              </a:pPr>
              <a:t>‹#›</a:t>
            </a:fld>
            <a:endParaRPr lang="en-US" altLang="el-GR"/>
          </a:p>
        </p:txBody>
      </p:sp>
    </p:spTree>
    <p:extLst>
      <p:ext uri="{BB962C8B-B14F-4D97-AF65-F5344CB8AC3E}">
        <p14:creationId xmlns:p14="http://schemas.microsoft.com/office/powerpoint/2010/main" val="2428493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0521998-E060-4759-A39A-2894F6427510}"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A04D8D13-6CF9-46F5-AA66-1B0F7B5FBE50}" type="slidenum">
              <a:rPr lang="en-US" altLang="el-GR"/>
              <a:pPr>
                <a:defRPr/>
              </a:pPr>
              <a:t>‹#›</a:t>
            </a:fld>
            <a:endParaRPr lang="en-US" altLang="el-GR"/>
          </a:p>
        </p:txBody>
      </p:sp>
    </p:spTree>
    <p:extLst>
      <p:ext uri="{BB962C8B-B14F-4D97-AF65-F5344CB8AC3E}">
        <p14:creationId xmlns:p14="http://schemas.microsoft.com/office/powerpoint/2010/main" val="740051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47F7D08-7486-4CC6-842A-5164179C03C1}"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09016BF2-31D9-4F09-9173-5805A09B62F7}" type="slidenum">
              <a:rPr lang="en-US" altLang="el-GR"/>
              <a:pPr>
                <a:defRPr/>
              </a:pPr>
              <a:t>‹#›</a:t>
            </a:fld>
            <a:endParaRPr lang="en-US" altLang="el-GR"/>
          </a:p>
        </p:txBody>
      </p:sp>
    </p:spTree>
    <p:extLst>
      <p:ext uri="{BB962C8B-B14F-4D97-AF65-F5344CB8AC3E}">
        <p14:creationId xmlns:p14="http://schemas.microsoft.com/office/powerpoint/2010/main" val="3236462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Προδιαγραφή και Επικύρωση Απαιτήσεων</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το πρότυπο </a:t>
            </a:r>
            <a:r>
              <a:rPr lang="en-US" altLang="el-GR" smtClean="0"/>
              <a:t>ISO/IEC/IEEE 29148:2018</a:t>
            </a:r>
          </a:p>
        </p:txBody>
      </p:sp>
      <p:sp>
        <p:nvSpPr>
          <p:cNvPr id="22531" name="2 - Θέση περιεχομένου"/>
          <p:cNvSpPr>
            <a:spLocks noGrp="1"/>
          </p:cNvSpPr>
          <p:nvPr>
            <p:ph idx="1"/>
          </p:nvPr>
        </p:nvSpPr>
        <p:spPr/>
        <p:txBody>
          <a:bodyPr/>
          <a:lstStyle/>
          <a:p>
            <a:pPr marL="0" indent="0">
              <a:buFont typeface="Arial" panose="020B0604020202020204" pitchFamily="34" charset="0"/>
              <a:buNone/>
            </a:pPr>
            <a:r>
              <a:rPr lang="el-GR" altLang="el-GR" sz="2000" smtClean="0"/>
              <a:t>1. Εισαγωγή</a:t>
            </a:r>
          </a:p>
          <a:p>
            <a:pPr marL="400050" lvl="1" indent="0">
              <a:buFont typeface="Arial" panose="020B0604020202020204" pitchFamily="34" charset="0"/>
              <a:buNone/>
            </a:pPr>
            <a:r>
              <a:rPr lang="el-GR" altLang="el-GR" sz="1800" smtClean="0"/>
              <a:t>1.1 Σκοπός</a:t>
            </a:r>
          </a:p>
          <a:p>
            <a:pPr marL="400050" lvl="1" indent="0">
              <a:buFont typeface="Arial" panose="020B0604020202020204" pitchFamily="34" charset="0"/>
              <a:buNone/>
            </a:pPr>
            <a:r>
              <a:rPr lang="el-GR" altLang="el-GR" sz="1800" smtClean="0"/>
              <a:t>1.2 Εμβέλεια </a:t>
            </a:r>
          </a:p>
          <a:p>
            <a:pPr marL="400050" lvl="1" indent="0">
              <a:buFont typeface="Arial" panose="020B0604020202020204" pitchFamily="34" charset="0"/>
              <a:buNone/>
            </a:pPr>
            <a:r>
              <a:rPr lang="el-GR" altLang="el-GR" sz="1800" smtClean="0"/>
              <a:t>1.3 Επισκόπηση του προϊόντος</a:t>
            </a:r>
          </a:p>
          <a:p>
            <a:pPr marL="800100" lvl="2" indent="0">
              <a:buFont typeface="Arial" panose="020B0604020202020204" pitchFamily="34" charset="0"/>
              <a:buNone/>
            </a:pPr>
            <a:r>
              <a:rPr lang="el-GR" altLang="el-GR" sz="1600" smtClean="0"/>
              <a:t>1.3.1 Προοπτική του προϊόντος</a:t>
            </a:r>
          </a:p>
          <a:p>
            <a:pPr marL="800100" lvl="2" indent="0">
              <a:buFont typeface="Arial" panose="020B0604020202020204" pitchFamily="34" charset="0"/>
              <a:buNone/>
            </a:pPr>
            <a:r>
              <a:rPr lang="el-GR" altLang="el-GR" sz="1600" smtClean="0"/>
              <a:t>1.3.2 Λειτουργίες του προϊόντος </a:t>
            </a:r>
          </a:p>
          <a:p>
            <a:pPr marL="800100" lvl="2" indent="0">
              <a:buFont typeface="Arial" panose="020B0604020202020204" pitchFamily="34" charset="0"/>
              <a:buNone/>
            </a:pPr>
            <a:r>
              <a:rPr lang="el-GR" altLang="el-GR" sz="1600" smtClean="0"/>
              <a:t>1.3.3 Χαρακτηριστικά των χρηστών</a:t>
            </a:r>
          </a:p>
          <a:p>
            <a:pPr marL="800100" lvl="2" indent="0">
              <a:buFont typeface="Arial" panose="020B0604020202020204" pitchFamily="34" charset="0"/>
              <a:buNone/>
            </a:pPr>
            <a:r>
              <a:rPr lang="el-GR" altLang="el-GR" sz="1600" smtClean="0"/>
              <a:t>1.3.4 Περιορισμοί</a:t>
            </a:r>
          </a:p>
          <a:p>
            <a:pPr marL="400050" lvl="1" indent="0">
              <a:buFont typeface="Arial" panose="020B0604020202020204" pitchFamily="34" charset="0"/>
              <a:buNone/>
            </a:pPr>
            <a:r>
              <a:rPr lang="el-GR" altLang="el-GR" sz="1800" smtClean="0"/>
              <a:t>1.4 Ορισμοί</a:t>
            </a:r>
          </a:p>
          <a:p>
            <a:pPr marL="0" indent="0">
              <a:buFont typeface="Arial" panose="020B0604020202020204" pitchFamily="34" charset="0"/>
              <a:buNone/>
            </a:pPr>
            <a:r>
              <a:rPr lang="el-GR" altLang="el-GR" sz="2000" smtClean="0"/>
              <a:t>2. Αναφορές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Τίτλος 1"/>
          <p:cNvSpPr>
            <a:spLocks noGrp="1"/>
          </p:cNvSpPr>
          <p:nvPr>
            <p:ph type="title"/>
          </p:nvPr>
        </p:nvSpPr>
        <p:spPr/>
        <p:txBody>
          <a:bodyPr/>
          <a:lstStyle/>
          <a:p>
            <a:r>
              <a:rPr lang="el-GR" altLang="el-GR" smtClean="0"/>
              <a:t>το πρότυπο </a:t>
            </a:r>
            <a:r>
              <a:rPr lang="en-US" altLang="el-GR" smtClean="0"/>
              <a:t>ISO/IEC/IEEE 29148:2018 (</a:t>
            </a:r>
            <a:r>
              <a:rPr lang="el-GR" altLang="el-GR" smtClean="0"/>
              <a:t>συνέχεια)</a:t>
            </a:r>
          </a:p>
        </p:txBody>
      </p:sp>
      <p:sp>
        <p:nvSpPr>
          <p:cNvPr id="23555" name="Θέση περιεχομένου 2"/>
          <p:cNvSpPr>
            <a:spLocks noGrp="1"/>
          </p:cNvSpPr>
          <p:nvPr>
            <p:ph idx="1"/>
          </p:nvPr>
        </p:nvSpPr>
        <p:spPr/>
        <p:txBody>
          <a:bodyPr/>
          <a:lstStyle/>
          <a:p>
            <a:pPr marL="0" indent="0">
              <a:buFont typeface="Arial" panose="020B0604020202020204" pitchFamily="34" charset="0"/>
              <a:buNone/>
            </a:pPr>
            <a:r>
              <a:rPr lang="el-GR" altLang="el-GR" smtClean="0"/>
              <a:t>3. Απαιτήσεις</a:t>
            </a:r>
          </a:p>
          <a:p>
            <a:pPr marL="400050" lvl="1" indent="0">
              <a:buFont typeface="Arial" panose="020B0604020202020204" pitchFamily="34" charset="0"/>
              <a:buNone/>
            </a:pPr>
            <a:r>
              <a:rPr lang="el-GR" altLang="el-GR" sz="1800" smtClean="0"/>
              <a:t>3.1 Λειτουργίες</a:t>
            </a:r>
          </a:p>
          <a:p>
            <a:pPr marL="400050" lvl="1" indent="0">
              <a:buFont typeface="Arial" panose="020B0604020202020204" pitchFamily="34" charset="0"/>
              <a:buNone/>
            </a:pPr>
            <a:r>
              <a:rPr lang="el-GR" altLang="el-GR" sz="1800" smtClean="0"/>
              <a:t>3.2 Απαιτήσεις απόδοσης</a:t>
            </a:r>
          </a:p>
          <a:p>
            <a:pPr marL="400050" lvl="1" indent="0">
              <a:buFont typeface="Arial" panose="020B0604020202020204" pitchFamily="34" charset="0"/>
              <a:buNone/>
            </a:pPr>
            <a:r>
              <a:rPr lang="el-GR" altLang="el-GR" sz="1800" smtClean="0"/>
              <a:t>3.3 Απαιτήσεις ευχρηστίας</a:t>
            </a:r>
          </a:p>
          <a:p>
            <a:pPr marL="400050" lvl="1" indent="0">
              <a:buFont typeface="Arial" panose="020B0604020202020204" pitchFamily="34" charset="0"/>
              <a:buNone/>
            </a:pPr>
            <a:r>
              <a:rPr lang="el-GR" altLang="el-GR" sz="1800" smtClean="0"/>
              <a:t>3.4 Απαιτήσεις διεπαφών</a:t>
            </a:r>
          </a:p>
          <a:p>
            <a:pPr marL="400050" lvl="1" indent="0">
              <a:buFont typeface="Arial" panose="020B0604020202020204" pitchFamily="34" charset="0"/>
              <a:buNone/>
            </a:pPr>
            <a:r>
              <a:rPr lang="el-GR" altLang="el-GR" sz="1800" smtClean="0"/>
              <a:t>3.5 Απαιτήσεις λογικής σχεδίασης βάσεων δεδομένων</a:t>
            </a:r>
          </a:p>
          <a:p>
            <a:pPr marL="400050" lvl="1" indent="0">
              <a:buFont typeface="Arial" panose="020B0604020202020204" pitchFamily="34" charset="0"/>
              <a:buNone/>
            </a:pPr>
            <a:r>
              <a:rPr lang="el-GR" altLang="el-GR" sz="1800" smtClean="0"/>
              <a:t>3.6 Περιορισμοί σχεδίασης</a:t>
            </a:r>
          </a:p>
          <a:p>
            <a:pPr marL="400050" lvl="1" indent="0">
              <a:buFont typeface="Arial" panose="020B0604020202020204" pitchFamily="34" charset="0"/>
              <a:buNone/>
            </a:pPr>
            <a:r>
              <a:rPr lang="el-GR" altLang="el-GR" smtClean="0"/>
              <a:t>3.7 Χαρακτηριστικά συστήματος λογισμικού</a:t>
            </a:r>
          </a:p>
          <a:p>
            <a:pPr marL="400050" lvl="1" indent="0">
              <a:buFont typeface="Arial" panose="020B0604020202020204" pitchFamily="34" charset="0"/>
              <a:buNone/>
            </a:pPr>
            <a:r>
              <a:rPr lang="el-GR" altLang="el-GR" sz="1800" smtClean="0"/>
              <a:t>3.8 Υποστηρικτικό υλικό</a:t>
            </a:r>
          </a:p>
          <a:p>
            <a:pPr marL="0" indent="0">
              <a:buFont typeface="Arial" panose="020B0604020202020204" pitchFamily="34" charset="0"/>
              <a:buNone/>
            </a:pPr>
            <a:r>
              <a:rPr lang="el-GR" altLang="el-GR" sz="2000" smtClean="0"/>
              <a:t>4. Επαλήθευση</a:t>
            </a:r>
          </a:p>
          <a:p>
            <a:pPr marL="0" indent="0">
              <a:buFont typeface="Arial" panose="020B0604020202020204" pitchFamily="34" charset="0"/>
              <a:buNone/>
            </a:pPr>
            <a:r>
              <a:rPr lang="el-GR" altLang="el-GR" sz="2000" smtClean="0"/>
              <a:t>5. Παραρτήματα</a:t>
            </a:r>
          </a:p>
          <a:p>
            <a:pPr marL="400050" lvl="1" indent="0">
              <a:buFont typeface="Arial" panose="020B0604020202020204" pitchFamily="34" charset="0"/>
              <a:buNone/>
            </a:pPr>
            <a:r>
              <a:rPr lang="el-GR" altLang="el-GR" sz="1800" smtClean="0"/>
              <a:t>5.1 Παραδοχές και εξαρτήσεις</a:t>
            </a:r>
          </a:p>
          <a:p>
            <a:pPr marL="400050" lvl="1" indent="0">
              <a:buFont typeface="Arial" panose="020B0604020202020204" pitchFamily="34" charset="0"/>
              <a:buNone/>
            </a:pPr>
            <a:r>
              <a:rPr lang="en-US" altLang="el-GR" sz="1800" smtClean="0"/>
              <a:t>5.2 Ακρώνυμα και συντομογραφίες</a:t>
            </a:r>
            <a:endParaRPr lang="en-US" altLang="el-GR" smtClean="0"/>
          </a:p>
          <a:p>
            <a:pPr marL="0" indent="0">
              <a:buFont typeface="Arial" panose="020B0604020202020204" pitchFamily="34" charset="0"/>
              <a:buNone/>
            </a:pPr>
            <a:endParaRPr lang="el-GR"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πρότυπο ΕΠΑΛ με περιπτώσεις χρήσης </a:t>
            </a:r>
            <a:endParaRPr lang="en-US" altLang="el-GR" smtClean="0"/>
          </a:p>
        </p:txBody>
      </p:sp>
      <p:sp>
        <p:nvSpPr>
          <p:cNvPr id="24579" name="2 - Θέση περιεχομένου"/>
          <p:cNvSpPr>
            <a:spLocks noGrp="1"/>
          </p:cNvSpPr>
          <p:nvPr>
            <p:ph idx="1"/>
          </p:nvPr>
        </p:nvSpPr>
        <p:spPr/>
        <p:txBody>
          <a:bodyPr/>
          <a:lstStyle/>
          <a:p>
            <a:pPr>
              <a:buFont typeface="Arial" panose="020B0604020202020204" pitchFamily="34" charset="0"/>
              <a:buNone/>
            </a:pPr>
            <a:r>
              <a:rPr lang="el-GR" altLang="el-GR" smtClean="0"/>
              <a:t>1. Εισαγωγή</a:t>
            </a:r>
          </a:p>
          <a:p>
            <a:pPr lvl="1">
              <a:buFont typeface="Arial" panose="020B0604020202020204" pitchFamily="34" charset="0"/>
              <a:buNone/>
            </a:pPr>
            <a:r>
              <a:rPr lang="el-GR" altLang="el-GR" smtClean="0"/>
              <a:t>1.1 Εμβέλεια</a:t>
            </a:r>
          </a:p>
          <a:p>
            <a:pPr lvl="1">
              <a:buFont typeface="Arial" panose="020B0604020202020204" pitchFamily="34" charset="0"/>
              <a:buNone/>
            </a:pPr>
            <a:r>
              <a:rPr lang="el-GR" altLang="el-GR" smtClean="0"/>
              <a:t>1.2 Ορισμοί, ακρώνυμα και συντομογραφίες</a:t>
            </a:r>
          </a:p>
          <a:p>
            <a:pPr lvl="1">
              <a:buFont typeface="Arial" panose="020B0604020202020204" pitchFamily="34" charset="0"/>
              <a:buNone/>
            </a:pPr>
            <a:r>
              <a:rPr lang="el-GR" altLang="el-GR" smtClean="0"/>
              <a:t>1.3 Αναφορές</a:t>
            </a:r>
          </a:p>
          <a:p>
            <a:pPr lvl="1">
              <a:buFont typeface="Arial" panose="020B0604020202020204" pitchFamily="34" charset="0"/>
              <a:buNone/>
            </a:pPr>
            <a:r>
              <a:rPr lang="el-GR" altLang="el-GR" smtClean="0"/>
              <a:t>1.4 Επισκόπηση</a:t>
            </a:r>
          </a:p>
          <a:p>
            <a:pPr>
              <a:buFont typeface="Arial" panose="020B0604020202020204" pitchFamily="34" charset="0"/>
              <a:buNone/>
            </a:pPr>
            <a:r>
              <a:rPr lang="el-GR" altLang="el-GR" smtClean="0"/>
              <a:t>2. Συνολική Περιγραφή</a:t>
            </a:r>
          </a:p>
          <a:p>
            <a:pPr lvl="1">
              <a:buFont typeface="Arial" panose="020B0604020202020204" pitchFamily="34" charset="0"/>
              <a:buNone/>
            </a:pPr>
            <a:r>
              <a:rPr lang="el-GR" altLang="el-GR" smtClean="0"/>
              <a:t>2.1 Επισκόπηση μοντέλου περιπτώσεων χρήσης</a:t>
            </a:r>
          </a:p>
          <a:p>
            <a:pPr lvl="1">
              <a:buFont typeface="Arial" panose="020B0604020202020204" pitchFamily="34" charset="0"/>
              <a:buNone/>
            </a:pPr>
            <a:r>
              <a:rPr lang="el-GR" altLang="el-GR" smtClean="0"/>
              <a:t>2.2 Υποθέσεις και εξαρτήσεις</a:t>
            </a:r>
          </a:p>
          <a:p>
            <a:pPr>
              <a:buFont typeface="Arial" panose="020B0604020202020204" pitchFamily="34" charset="0"/>
              <a:buNone/>
            </a:pPr>
            <a:r>
              <a:rPr lang="el-GR" altLang="el-GR" smtClean="0"/>
              <a:t>3. Ειδικές Απαιτήσεις</a:t>
            </a:r>
          </a:p>
          <a:p>
            <a:pPr lvl="1">
              <a:buFont typeface="Arial" panose="020B0604020202020204" pitchFamily="34" charset="0"/>
              <a:buNone/>
            </a:pPr>
            <a:r>
              <a:rPr lang="el-GR" altLang="el-GR" smtClean="0"/>
              <a:t>3.1 Περιπτώσεις χρήσης</a:t>
            </a:r>
          </a:p>
          <a:p>
            <a:pPr lvl="1">
              <a:buFont typeface="Arial" panose="020B0604020202020204" pitchFamily="34" charset="0"/>
              <a:buNone/>
            </a:pPr>
            <a:r>
              <a:rPr lang="el-GR" altLang="el-GR" smtClean="0"/>
              <a:t>3.2 Συμπληρωματικές Προδιαγραφές</a:t>
            </a:r>
          </a:p>
          <a:p>
            <a:pPr>
              <a:buFont typeface="Arial" panose="020B0604020202020204" pitchFamily="34" charset="0"/>
              <a:buNone/>
            </a:pPr>
            <a:r>
              <a:rPr lang="el-GR" altLang="el-GR" smtClean="0"/>
              <a:t>4. Υποστηρικτικό υλικό</a:t>
            </a:r>
          </a:p>
          <a:p>
            <a:endParaRPr lang="en-US"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επικύρωση απαιτήσεων</a:t>
            </a:r>
            <a:endParaRPr lang="en-US" altLang="el-GR" smtClean="0"/>
          </a:p>
        </p:txBody>
      </p:sp>
      <p:sp>
        <p:nvSpPr>
          <p:cNvPr id="25603" name="2 - Θέση περιεχομένου"/>
          <p:cNvSpPr>
            <a:spLocks noGrp="1"/>
          </p:cNvSpPr>
          <p:nvPr>
            <p:ph idx="1"/>
          </p:nvPr>
        </p:nvSpPr>
        <p:spPr/>
        <p:txBody>
          <a:bodyPr/>
          <a:lstStyle/>
          <a:p>
            <a:r>
              <a:rPr lang="el-GR" altLang="el-GR" b="1" smtClean="0"/>
              <a:t>επικύρωση</a:t>
            </a:r>
            <a:r>
              <a:rPr lang="el-GR" altLang="el-GR" smtClean="0"/>
              <a:t> (validation): απαντά στο ερώτημα αν χτίζουμε το σωστό λογισμικό και επικεντρώνεται στις απαιτήσεις. </a:t>
            </a:r>
          </a:p>
          <a:p>
            <a:r>
              <a:rPr lang="el-GR" altLang="el-GR" b="1" smtClean="0"/>
              <a:t>επαλήθευση</a:t>
            </a:r>
            <a:r>
              <a:rPr lang="el-GR" altLang="el-GR" smtClean="0"/>
              <a:t> (verification): απαντά στο ερώτημα εάν χτίζουμε σωστά το λογισμικό και επικεντρώνεται στο σχέδιο, τον κώδικα και τα άλλα προϊόντα του λογισμικού.</a:t>
            </a:r>
          </a:p>
          <a:p>
            <a:endParaRPr lang="en-US"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επικύρωση απαιτήσεων</a:t>
            </a:r>
            <a:endParaRPr lang="en-US" altLang="el-GR" smtClean="0"/>
          </a:p>
        </p:txBody>
      </p:sp>
      <p:sp>
        <p:nvSpPr>
          <p:cNvPr id="26627" name="2 - Θέση περιεχομένου"/>
          <p:cNvSpPr>
            <a:spLocks noGrp="1"/>
          </p:cNvSpPr>
          <p:nvPr>
            <p:ph idx="1"/>
          </p:nvPr>
        </p:nvSpPr>
        <p:spPr/>
        <p:txBody>
          <a:bodyPr/>
          <a:lstStyle/>
          <a:p>
            <a:r>
              <a:rPr lang="el-GR" altLang="el-GR" sz="2000" smtClean="0"/>
              <a:t>Επανεξέταση των τεθέντων στόχων για το σύστημα.</a:t>
            </a:r>
          </a:p>
          <a:p>
            <a:r>
              <a:rPr lang="el-GR" altLang="el-GR" sz="2000" smtClean="0"/>
              <a:t>Σύγκριση των απαιτήσεων με τους τεθέντες στόχους και επιβεβαίωση ότι όλες οι απαιτήσεις είναι αναγκαίες.</a:t>
            </a:r>
          </a:p>
          <a:p>
            <a:r>
              <a:rPr lang="el-GR" altLang="el-GR" sz="2000" smtClean="0"/>
              <a:t>Περιγραφή του περιβάλλοντος στο οποίο θα λειτουργήσει το σύστημα. Εξέταση των διεπαφών μεταξύ του συστήματος και άλλων συστημάτων και επιβεβαίωση ότι αυτές είναι σωστές και πλήρεις.</a:t>
            </a:r>
          </a:p>
          <a:p>
            <a:r>
              <a:rPr lang="el-GR" altLang="el-GR" sz="2000" smtClean="0"/>
              <a:t>Επανεξέταση των ροών δεδομένων για να επιβεβαιωθεί ότι οι απαιτήσεις ανταποκρίνονται επακριβώς στις επιταγές και προθέσεις του πελάτη. </a:t>
            </a:r>
          </a:p>
          <a:p>
            <a:r>
              <a:rPr lang="el-GR" altLang="el-GR" sz="2000" smtClean="0"/>
              <a:t>Επανέλεγχος όλων των απαιτήσεων για τυχόν παραλήψεις, ελλείψεις πληρότητας και ασυνέπειες.</a:t>
            </a:r>
          </a:p>
          <a:p>
            <a:r>
              <a:rPr lang="el-GR" altLang="el-GR" sz="2000" smtClean="0"/>
              <a:t>Εάν υπάρχει οποιοσδήποτε κίνδυνος κατά την ανάπτυξη ή τη λειτουργία του συστήματος, επισημαίνεται και τεκμηριώνεται. </a:t>
            </a:r>
          </a:p>
          <a:p>
            <a:r>
              <a:rPr lang="el-GR" altLang="el-GR" sz="2000" smtClean="0"/>
              <a:t>Προσδιορισμός τρόπου επαλήθευσης και επικύρωσης των απαιτήσεων κατά τη φάση του ελέγχου;</a:t>
            </a:r>
          </a:p>
          <a:p>
            <a:endParaRPr lang="en-US" altLang="el-GR" sz="20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επικύρωση απαιτήσεων</a:t>
            </a:r>
            <a:endParaRPr lang="en-US" altLang="el-GR" smtClean="0"/>
          </a:p>
        </p:txBody>
      </p:sp>
      <p:sp>
        <p:nvSpPr>
          <p:cNvPr id="27651" name="2 - Θέση περιεχομένου"/>
          <p:cNvSpPr>
            <a:spLocks noGrp="1"/>
          </p:cNvSpPr>
          <p:nvPr>
            <p:ph idx="1"/>
          </p:nvPr>
        </p:nvSpPr>
        <p:spPr/>
        <p:txBody>
          <a:bodyPr/>
          <a:lstStyle/>
          <a:p>
            <a:r>
              <a:rPr lang="el-GR" altLang="el-GR" sz="2000" smtClean="0"/>
              <a:t>Οι συχνότερα χρησιμοποιούμενες μέθοδοι για τη διασφάλιση της ποιότητας του λογισμικού είναι οι τεχνικές ανασκοπήσεις (technical reviews) και χρησιμοποιούνται για την επικύρωση και επαλήθευση των ενδιάμεσων προϊόντων.</a:t>
            </a:r>
          </a:p>
          <a:p>
            <a:r>
              <a:rPr lang="el-GR" altLang="el-GR" sz="2000" smtClean="0"/>
              <a:t>Τα προϊόντα αυτά μπορεί να είναι τα κείμενα των απαιτήσεων, όπως το ΕΠΑΛ, σχέδια λογισμικού, εγχειρίδια χρήσης, κώδικας κ.ά. </a:t>
            </a:r>
          </a:p>
          <a:p>
            <a:r>
              <a:rPr lang="el-GR" altLang="el-GR" sz="2000" smtClean="0"/>
              <a:t>Με τις ανασκοπήσεις γίνεται λεπτομερής εξέταση των ενδιάμεσων προϊόντων με άτυπες ή τυπικές διαδικασίες.</a:t>
            </a:r>
          </a:p>
          <a:p>
            <a:r>
              <a:rPr lang="el-GR" altLang="el-GR" sz="2000" smtClean="0"/>
              <a:t>Οι άτυπες ανασκοπήσεις μπορεί να πραγματοποιούνται σε μόνιμη βάση, εξετάζοντας συνεχώς τα παραγόμενα προϊόντα. </a:t>
            </a:r>
          </a:p>
          <a:p>
            <a:r>
              <a:rPr lang="el-GR" altLang="el-GR" sz="2000" smtClean="0"/>
              <a:t>Τυπικές ανασκοπήσεις που είναι πιο χρονοβόρες, πραγματοποιούνται σε επιλεγμένα ορόσημα στον κύκλο ζωής του λογισμικού.</a:t>
            </a:r>
          </a:p>
          <a:p>
            <a:r>
              <a:rPr lang="el-GR" altLang="el-GR" sz="2000" smtClean="0"/>
              <a:t>Το πλεονέκτημα των ανασκοπήσεων είναι ότι ανακαλύπτουν σφάλματα πριν από την υλοποίηση. Είναι ιδιαίτερα αποδοτικές ακόμα και στον έλεγχο των προγραμμάτων και χρησιμοποιούνται ως συμπλήρωμα του κλασικού ελέγχου. </a:t>
            </a:r>
          </a:p>
          <a:p>
            <a:endParaRPr lang="en-US" altLang="el-GR" sz="200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περιηγήσεις</a:t>
            </a:r>
            <a:endParaRPr lang="en-US" altLang="el-GR" smtClean="0"/>
          </a:p>
        </p:txBody>
      </p:sp>
      <p:sp>
        <p:nvSpPr>
          <p:cNvPr id="28675" name="2 - Θέση περιεχομένου"/>
          <p:cNvSpPr>
            <a:spLocks noGrp="1"/>
          </p:cNvSpPr>
          <p:nvPr>
            <p:ph idx="1"/>
          </p:nvPr>
        </p:nvSpPr>
        <p:spPr/>
        <p:txBody>
          <a:bodyPr/>
          <a:lstStyle/>
          <a:p>
            <a:r>
              <a:rPr lang="el-GR" altLang="el-GR" smtClean="0"/>
              <a:t>Μία περιήγηση (walkthrough) είναι μία άτυπη διαδικασία τεχνικής ανασκόπησης. </a:t>
            </a:r>
          </a:p>
          <a:p>
            <a:r>
              <a:rPr lang="el-GR" altLang="el-GR" smtClean="0"/>
              <a:t>Ο συντάκτης ενός προϊόντος μαζί με ένα ή περισσότερα μέλη της ομάδας ανάπτυξης το εξετάζουν με στόχο τη βελτίωση της ποιότητάς του. </a:t>
            </a:r>
          </a:p>
          <a:p>
            <a:r>
              <a:rPr lang="el-GR" altLang="el-GR" smtClean="0"/>
              <a:t>Η διαδικασία καθοδηγείται από το συντάκτη ο οποίος εξηγεί στους υπόλοιπους συμμετέχοντες της συνάντησης το περιεχόμενο του προϊόντος. Οι υπόλοιποι συμμετέχοντες εξετάζουν το προϊόν και κάνουν διάφορες παρατηρήσεις και προτάσεις για τη βελτίωση της ποιότητάς του. </a:t>
            </a:r>
          </a:p>
          <a:p>
            <a:r>
              <a:rPr lang="el-GR" altLang="el-GR" smtClean="0"/>
              <a:t>Οι περιηγήσεις δεν εστιάζονται στον εντοπισμό σφαλμάτων και έχουν σχετικά μία ελεύθερη δομή. Δεν προϋποθέτουν κάποια ειδική προετοιμασία και ολοκληρώνονται σχετικά γρήγορα.</a:t>
            </a:r>
          </a:p>
          <a:p>
            <a:endParaRPr lang="en-US" alt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επιθεωρήσεις</a:t>
            </a:r>
            <a:endParaRPr lang="en-US" altLang="el-GR" smtClean="0"/>
          </a:p>
        </p:txBody>
      </p:sp>
      <p:sp>
        <p:nvSpPr>
          <p:cNvPr id="29699" name="2 - Θέση περιεχομένου"/>
          <p:cNvSpPr>
            <a:spLocks noGrp="1"/>
          </p:cNvSpPr>
          <p:nvPr>
            <p:ph idx="1"/>
          </p:nvPr>
        </p:nvSpPr>
        <p:spPr/>
        <p:txBody>
          <a:bodyPr/>
          <a:lstStyle/>
          <a:p>
            <a:r>
              <a:rPr lang="el-GR" altLang="el-GR" smtClean="0"/>
              <a:t>Μία τυπική διαδικασία τεχνικής ανασκόπησης είναι η </a:t>
            </a:r>
            <a:r>
              <a:rPr lang="el-GR" altLang="el-GR" b="1" smtClean="0"/>
              <a:t>επιθεώρηση</a:t>
            </a:r>
            <a:r>
              <a:rPr lang="el-GR" altLang="el-GR" smtClean="0"/>
              <a:t> (inspection). </a:t>
            </a:r>
          </a:p>
          <a:p>
            <a:r>
              <a:rPr lang="el-GR" altLang="el-GR" smtClean="0"/>
              <a:t>Οι επιθεωρήσεις είναι τυπικές διαδικασίες, επειδή ακολουθούν μία συγκεκριμένη διαδικασία με προδιαγεγραμμένα βήματα και δραστηριότητες.</a:t>
            </a:r>
          </a:p>
          <a:p>
            <a:r>
              <a:rPr lang="el-GR" altLang="el-GR" smtClean="0"/>
              <a:t>Οι επιθεωρήσεις εκτελούνται από μία μικρή ομάδα προσώπων που εμπλέκονται στην ανάπτυξη του λογισμικού. </a:t>
            </a:r>
          </a:p>
          <a:p>
            <a:r>
              <a:rPr lang="el-GR" altLang="el-GR" smtClean="0"/>
              <a:t>Οι βασικοί ρόλοι σε μία επιθεώρηση είναι ο μεσολαβητής (moderator) ο οποίος ηγείται της επιθεώρησης και συντονίζει τις απαραίτητες ενέργειες, ο συντάκτης του ενδιάμεσου προϊόντος και οι επιθεωρητές οι οποίοι μαζί με το συντάκτη αναλαμβάνουν τον εντοπισμό σφαλμάτων.</a:t>
            </a:r>
          </a:p>
          <a:p>
            <a:endParaRPr lang="en-US"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επιθεωρήσεις</a:t>
            </a:r>
            <a:endParaRPr lang="en-US" altLang="el-GR" smtClean="0"/>
          </a:p>
        </p:txBody>
      </p:sp>
      <p:sp>
        <p:nvSpPr>
          <p:cNvPr id="30723" name="2 - Θέση περιεχομένου"/>
          <p:cNvSpPr>
            <a:spLocks noGrp="1"/>
          </p:cNvSpPr>
          <p:nvPr>
            <p:ph idx="1"/>
          </p:nvPr>
        </p:nvSpPr>
        <p:spPr/>
        <p:txBody>
          <a:bodyPr/>
          <a:lstStyle/>
          <a:p>
            <a:pPr>
              <a:buFont typeface="Arial" panose="020B0604020202020204" pitchFamily="34" charset="0"/>
              <a:buNone/>
            </a:pPr>
            <a:r>
              <a:rPr lang="el-GR" altLang="el-GR" smtClean="0"/>
              <a:t>Μία επιθεώρηση εκτελείται τυπικά σε έξι βήματα τα οποία είναι:</a:t>
            </a:r>
          </a:p>
          <a:p>
            <a:r>
              <a:rPr lang="el-GR" altLang="el-GR" b="1" smtClean="0"/>
              <a:t>Σχεδιασμός</a:t>
            </a:r>
            <a:r>
              <a:rPr lang="el-GR" altLang="el-GR" smtClean="0"/>
              <a:t>. (αφορά τους στόχους της επιθεώρησης, τα πρόσωπα που θα παίξουν το ρόλο των επιθεωρητών, στις τεχνικές που θα ακολουθηθούν και το χρονοδιάγραμμα της επιθεώρησης)</a:t>
            </a:r>
          </a:p>
          <a:p>
            <a:r>
              <a:rPr lang="el-GR" altLang="el-GR" b="1" smtClean="0"/>
              <a:t>Επισκόπηση</a:t>
            </a:r>
            <a:r>
              <a:rPr lang="el-GR" altLang="el-GR" smtClean="0"/>
              <a:t>. (σε μία κοινή συνεδρίαση ο συντάκτης του ενδιάμεσου προϊόντος, παρουσιάζει στην ομάδα της επιθεώρησης το περιεχόμενο που προϊόντος, έτσι ώστε όλοι να αποκτήσουν την απαραίτητη οικειότητα με αυτό)</a:t>
            </a:r>
          </a:p>
          <a:p>
            <a:endParaRPr lang="el-GR" altLang="el-GR" smtClean="0"/>
          </a:p>
          <a:p>
            <a:endParaRPr lang="en-US"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επιθεωρήσεις</a:t>
            </a:r>
            <a:endParaRPr lang="en-US" altLang="el-GR" smtClean="0"/>
          </a:p>
        </p:txBody>
      </p:sp>
      <p:sp>
        <p:nvSpPr>
          <p:cNvPr id="31747" name="2 - Θέση περιεχομένου"/>
          <p:cNvSpPr>
            <a:spLocks noGrp="1"/>
          </p:cNvSpPr>
          <p:nvPr>
            <p:ph idx="1"/>
          </p:nvPr>
        </p:nvSpPr>
        <p:spPr/>
        <p:txBody>
          <a:bodyPr/>
          <a:lstStyle/>
          <a:p>
            <a:r>
              <a:rPr lang="el-GR" altLang="el-GR" b="1" smtClean="0"/>
              <a:t>Προετοιμασία</a:t>
            </a:r>
            <a:r>
              <a:rPr lang="el-GR" altLang="el-GR" smtClean="0"/>
              <a:t>. (κάθε επιθεωρητής μελετά το προϊόν ξεχωριστά με στόχο την αναζήτηση των σφαλμάτων στο προϊόν. Τα σφάλματα αυτά μπορεί να είναι λογικά σφάλματα στις απαιτήσεις, λάθη στη σχεδίαση ή και σφάλματα στον κώδικα)</a:t>
            </a:r>
          </a:p>
          <a:p>
            <a:r>
              <a:rPr lang="el-GR" altLang="el-GR" b="1" smtClean="0"/>
              <a:t>Συνεδρίαση επιθεώρησης</a:t>
            </a:r>
            <a:r>
              <a:rPr lang="el-GR" altLang="el-GR" smtClean="0"/>
              <a:t>. (σε μία κοινή συνεδρίαση συλλέγονται τα σφάλματα που έχουν εντοπιστεί από κάθε επιθεωρητή και συζητούνται στην ομάδα. Η συνεδρίαση καταλήγει σε έναν κατάλογο θεμάτων τα οποία θα πρέπει να διορθώσει ο συντάκτης του προϊόντος.)</a:t>
            </a:r>
          </a:p>
          <a:p>
            <a:r>
              <a:rPr lang="el-GR" altLang="el-GR" b="1" smtClean="0"/>
              <a:t>Διόρθωση</a:t>
            </a:r>
            <a:r>
              <a:rPr lang="el-GR" altLang="el-GR" smtClean="0"/>
              <a:t>. (Ο συντάκτης προβαίνει στις κατάλληλες ενέργειες για τη διόρθωση των σφαλμάτων.)</a:t>
            </a:r>
          </a:p>
          <a:p>
            <a:r>
              <a:rPr lang="el-GR" altLang="el-GR" b="1" smtClean="0"/>
              <a:t>Κλείσιμο</a:t>
            </a:r>
            <a:r>
              <a:rPr lang="el-GR" altLang="el-GR" smtClean="0"/>
              <a:t>. (Ο κύκλος της επιθεώρησης ολοκληρώνεται με μία τελική επαλήθευση. Είναι αποτέλεσμα συνεργασίας του μεσολαβητή με το συντάκτη για να επιβεβαιωθεί ότι έχουν γίνει όλες οι απαραίτητες αλλαγές για τη διόρθωση του προϊόντος.)</a:t>
            </a:r>
          </a:p>
          <a:p>
            <a:endParaRPr lang="en-US" alt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pPr eaLnBrk="1" hangingPunct="1"/>
            <a:r>
              <a:rPr lang="el-GR" altLang="el-GR" smtClean="0"/>
              <a:t>Προδιαγραφές Απαιτήσεων</a:t>
            </a:r>
          </a:p>
          <a:p>
            <a:pPr eaLnBrk="1" hangingPunct="1"/>
            <a:r>
              <a:rPr lang="el-GR" altLang="el-GR" smtClean="0"/>
              <a:t>Έγγραφο Προδιαγραφών Απαιτήσεων λογισμικού (ΕΠΑΛ)</a:t>
            </a:r>
          </a:p>
          <a:p>
            <a:pPr eaLnBrk="1" hangingPunct="1"/>
            <a:r>
              <a:rPr lang="el-GR" altLang="el-GR" smtClean="0"/>
              <a:t>Επικύρωση απαιτήσεων</a:t>
            </a:r>
          </a:p>
          <a:p>
            <a:pPr eaLnBrk="1" hangingPunct="1"/>
            <a:r>
              <a:rPr lang="el-GR" altLang="el-GR" smtClean="0"/>
              <a:t>Ιχνηλάτηση απαιτήσεων</a:t>
            </a:r>
          </a:p>
          <a:p>
            <a:pPr eaLnBrk="1" hangingPunct="1"/>
            <a:endParaRPr lang="en-US" altLang="el-G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ιχνηλάτηση απαιτήσεων</a:t>
            </a:r>
            <a:endParaRPr lang="en-US" altLang="el-GR" smtClean="0"/>
          </a:p>
        </p:txBody>
      </p:sp>
      <p:sp>
        <p:nvSpPr>
          <p:cNvPr id="32771" name="2 - Θέση περιεχομένου"/>
          <p:cNvSpPr>
            <a:spLocks noGrp="1"/>
          </p:cNvSpPr>
          <p:nvPr>
            <p:ph idx="1"/>
          </p:nvPr>
        </p:nvSpPr>
        <p:spPr/>
        <p:txBody>
          <a:bodyPr/>
          <a:lstStyle/>
          <a:p>
            <a:r>
              <a:rPr lang="el-GR" altLang="el-GR" smtClean="0"/>
              <a:t>Η ιχνάλητηση των απαιτήσεων είναι η εγκαθίδρυση ενός μηχανισμού μονοπατιών εξάρτησης μεταξύ των απαιτήσεων και των υπόλοιπων στοιχείων του λογισμικού. </a:t>
            </a:r>
          </a:p>
          <a:p>
            <a:r>
              <a:rPr lang="el-GR" altLang="el-GR" smtClean="0"/>
              <a:t>Η βασική τεχνική ιχνηλάτησης των απαιτήσεων είναι οι πίνακες ιχνηλάτησης (traceability tables).</a:t>
            </a:r>
          </a:p>
          <a:p>
            <a:r>
              <a:rPr lang="el-GR" altLang="el-GR" smtClean="0"/>
              <a:t>Με τους πίνακες ιχνηλάτησης δημιουργούμε αμφίδρομα μονοπάτια ιχνηλάτησης μεταξύ απαιτήσεων και σχεδίου ή κώδικα. </a:t>
            </a:r>
          </a:p>
          <a:p>
            <a:r>
              <a:rPr lang="el-GR" altLang="el-GR" smtClean="0"/>
              <a:t>Ο πίνακας ιχνηλάτησης μας καθοδηγεί από κάθε απαίτηση σε εκείνο το στοιχείο του σχεδίου ή της μονάδας λογισμικού που την καλύπτει. </a:t>
            </a:r>
          </a:p>
          <a:p>
            <a:r>
              <a:rPr lang="el-GR" altLang="el-GR" smtClean="0"/>
              <a:t>Ο πίνακας χρησιμοποιείται και αντίστροφα. Μας δίνει το μονοπάτι από μία μονάδα λογισμικού ή από κάποιο στοιχείο του σχεδίου προς τις απαιτήσεις που του το προδιαγράφουν.</a:t>
            </a:r>
          </a:p>
          <a:p>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προδιαγραφές απαιτήσεων</a:t>
            </a:r>
            <a:endParaRPr lang="en-US" altLang="el-GR" smtClean="0"/>
          </a:p>
        </p:txBody>
      </p:sp>
      <p:sp>
        <p:nvSpPr>
          <p:cNvPr id="15363" name="2 - Θέση περιεχομένου"/>
          <p:cNvSpPr>
            <a:spLocks noGrp="1"/>
          </p:cNvSpPr>
          <p:nvPr>
            <p:ph idx="1"/>
          </p:nvPr>
        </p:nvSpPr>
        <p:spPr/>
        <p:txBody>
          <a:bodyPr/>
          <a:lstStyle/>
          <a:p>
            <a:r>
              <a:rPr lang="el-GR" altLang="el-GR" smtClean="0"/>
              <a:t>Μετά την εξαγωγή και την ανάλυση των απαιτήσεων των απαιτήσεων ακολουθεί η δραστηριότητα της σύνταξης των προδιαγραφών των απαιτήσεων και έπεται η επικύρωσή τους.</a:t>
            </a:r>
          </a:p>
          <a:p>
            <a:r>
              <a:rPr lang="el-GR" altLang="el-GR" smtClean="0"/>
              <a:t>Προδιαγραφές των απαιτήσεων είναι η έκδοση ενός κειμένου που περιγράφει τις απαιτήσεις </a:t>
            </a:r>
          </a:p>
          <a:p>
            <a:r>
              <a:rPr lang="el-GR" altLang="el-GR" smtClean="0"/>
              <a:t>Η επικύρωση των απαιτήσεων αποσκοπεί στην επαλήθευση της ορθότητας των προδιαγραφών τόσο από την πλευρά της ομάδας ανάπτυξης όσο και από την πλευρά του πελάτη.</a:t>
            </a:r>
          </a:p>
          <a:p>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γλώσσες περιγραφής απαιτήσεων</a:t>
            </a:r>
            <a:endParaRPr lang="en-US" altLang="el-GR" smtClean="0"/>
          </a:p>
        </p:txBody>
      </p:sp>
      <p:sp>
        <p:nvSpPr>
          <p:cNvPr id="16387" name="2 - Θέση περιεχομένου"/>
          <p:cNvSpPr>
            <a:spLocks noGrp="1"/>
          </p:cNvSpPr>
          <p:nvPr>
            <p:ph idx="1"/>
          </p:nvPr>
        </p:nvSpPr>
        <p:spPr/>
        <p:txBody>
          <a:bodyPr/>
          <a:lstStyle/>
          <a:p>
            <a:pPr>
              <a:buFont typeface="Arial" panose="020B0604020202020204" pitchFamily="34" charset="0"/>
              <a:buNone/>
            </a:pPr>
            <a:r>
              <a:rPr lang="el-GR" altLang="el-GR" smtClean="0"/>
              <a:t>Η σύνταξη των απαιτήσεων γίνεται σε μια γλώσσα που ανήκει σε μια από τις παρακάτω κατηγορίες:</a:t>
            </a:r>
          </a:p>
          <a:p>
            <a:r>
              <a:rPr lang="el-GR" altLang="el-GR" smtClean="0"/>
              <a:t>Οι </a:t>
            </a:r>
            <a:r>
              <a:rPr lang="el-GR" altLang="el-GR" b="1" smtClean="0"/>
              <a:t>άτυπες</a:t>
            </a:r>
            <a:r>
              <a:rPr lang="el-GR" altLang="el-GR" smtClean="0"/>
              <a:t> (informal). Σε αυτή την κατηγορία ανήκουν οι φυσικές γλώσσες ή οι δομημένες φυσικές γλώσσες (φυσικές γλώσσες χωρίς επίθετα και επιρρήματα).</a:t>
            </a:r>
          </a:p>
          <a:p>
            <a:r>
              <a:rPr lang="el-GR" altLang="el-GR" smtClean="0"/>
              <a:t>Οι </a:t>
            </a:r>
            <a:r>
              <a:rPr lang="el-GR" altLang="el-GR" b="1" smtClean="0"/>
              <a:t>ημιτυπικές</a:t>
            </a:r>
            <a:r>
              <a:rPr lang="el-GR" altLang="el-GR" smtClean="0"/>
              <a:t> (semiformal). Μείγμα φυσικών γλωσσών με διαγράμματα και μαθηματικούς συμβολισμούς.</a:t>
            </a:r>
          </a:p>
          <a:p>
            <a:r>
              <a:rPr lang="el-GR" altLang="el-GR" smtClean="0"/>
              <a:t>Οι </a:t>
            </a:r>
            <a:r>
              <a:rPr lang="el-GR" altLang="el-GR" b="1" smtClean="0"/>
              <a:t>τυπικές</a:t>
            </a:r>
            <a:r>
              <a:rPr lang="el-GR" altLang="el-GR" smtClean="0"/>
              <a:t> (formal). Είναι γλώσσες που έχουν αυστηρή σύνταξη και σημασιολογία και κάνουν εκτεταμένη χρήση των μαθηματικών. Ίσως η πλέον γνωστή τυπική γλώσσα για τη σύνταξη προδιαγραφών είναι η γλώσσα Ζ, γνωστή και ως Z notation. Η γλώσσα OCL που χρησιμοποιείται σε μοντέλα UML είναι επίσης μία τυπική γλώσσα.</a:t>
            </a:r>
          </a:p>
          <a:p>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η σύνταξη των απαιτήσεων</a:t>
            </a:r>
            <a:endParaRPr lang="en-US" altLang="el-GR" smtClean="0"/>
          </a:p>
        </p:txBody>
      </p:sp>
      <p:sp>
        <p:nvSpPr>
          <p:cNvPr id="17411" name="2 - Θέση περιεχομένου"/>
          <p:cNvSpPr>
            <a:spLocks noGrp="1"/>
          </p:cNvSpPr>
          <p:nvPr>
            <p:ph idx="1"/>
          </p:nvPr>
        </p:nvSpPr>
        <p:spPr/>
        <p:txBody>
          <a:bodyPr/>
          <a:lstStyle/>
          <a:p>
            <a:r>
              <a:rPr lang="el-GR" altLang="el-GR" smtClean="0"/>
              <a:t>Ένας συνήθης τρόπος καταγραφής των απαιτήσεων είναι οι δηλωτικές απαιτήσεις (declarative requirements). </a:t>
            </a:r>
          </a:p>
          <a:p>
            <a:r>
              <a:rPr lang="el-GR" altLang="el-GR" smtClean="0"/>
              <a:t>Οι δηλωτικές απαιτήσεις δεν είναι τίποτα άλλο από δηλώσεις της μορφής «το σύστημα (ή το λογισμικό) θα …». </a:t>
            </a:r>
          </a:p>
          <a:p>
            <a:r>
              <a:rPr lang="el-GR" altLang="el-GR" smtClean="0"/>
              <a:t>Ένα πρώτο επίπεδο δηλωτικών απαιτήσεων είναι τα λειτουργικά χαρακτηριστικά. Έχοντας τα βασικά λειτουργικά χαρακτηριστικά ως οδηγό, γίνεται λεπτομερέστερη περιγραφή για το τι θα κάνει το λογισμικό. </a:t>
            </a:r>
          </a:p>
          <a:p>
            <a:r>
              <a:rPr lang="el-GR" altLang="el-GR" smtClean="0"/>
              <a:t>Οι δηλωτικές απαιτήσεις είναι η υπόσχεση που δίνουμε στον πελάτη για τη λειτουργικότητα του λογισμικού, χωρίς να μας απασχολεί το πώς θα παρασχεθεί η λειτουργικότητα αυτή. </a:t>
            </a:r>
          </a:p>
          <a:p>
            <a:r>
              <a:rPr lang="el-GR" altLang="el-GR" smtClean="0"/>
              <a:t>Κάθε απαίτηση μπορεί να εκλεπτύνεται ιεραρχικά σε επιμέρους δηλωτικές απαιτήσεις, οι οποίες αποσαφηνίζουν κάθε υπόσχεση.</a:t>
            </a:r>
          </a:p>
          <a:p>
            <a:endParaRPr lang="en-US"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z="2600" smtClean="0"/>
              <a:t>έγγραφο προδιαγραφών απαιτήσεων λογισμικού (ΕΠΑΛ)</a:t>
            </a:r>
            <a:endParaRPr lang="en-US" altLang="el-GR" sz="2600" smtClean="0"/>
          </a:p>
        </p:txBody>
      </p:sp>
      <p:sp>
        <p:nvSpPr>
          <p:cNvPr id="18435" name="2 - Θέση περιεχομένου"/>
          <p:cNvSpPr>
            <a:spLocks noGrp="1"/>
          </p:cNvSpPr>
          <p:nvPr>
            <p:ph idx="1"/>
          </p:nvPr>
        </p:nvSpPr>
        <p:spPr/>
        <p:txBody>
          <a:bodyPr/>
          <a:lstStyle/>
          <a:p>
            <a:pPr>
              <a:buFont typeface="Arial" panose="020B0604020202020204" pitchFamily="34" charset="0"/>
              <a:buNone/>
            </a:pPr>
            <a:r>
              <a:rPr lang="el-GR" altLang="el-GR" smtClean="0"/>
              <a:t>Ένα καλό ΕΠΑΛ προσφέρει σημαντικά οφέλη σε όλους τους ενδιαφερομένους (stakeholders) των απαιτήσεων, όπως:</a:t>
            </a:r>
          </a:p>
          <a:p>
            <a:pPr lvl="1"/>
            <a:r>
              <a:rPr lang="el-GR" altLang="el-GR" smtClean="0"/>
              <a:t>Δημιουργεί τη βάση της συμφωνίας μεταξύ του πελάτη και της ομάδας ανάπτυξης για το τι θα κάνει το λογισμικό.</a:t>
            </a:r>
          </a:p>
          <a:p>
            <a:pPr lvl="1"/>
            <a:r>
              <a:rPr lang="el-GR" altLang="el-GR" smtClean="0"/>
              <a:t>Παρέχει τη δυνατότητα στους εν δυνάμει χρήστες του να επιβεβαιώσουν ότι αυτό θα ικανοποιεί τις ανάγκες τους ή να τις τροποποιήσουν, ώστε να ικανοποιεί τις ανάγκες τους.</a:t>
            </a:r>
          </a:p>
          <a:p>
            <a:pPr lvl="1"/>
            <a:r>
              <a:rPr lang="el-GR" altLang="el-GR" smtClean="0"/>
              <a:t>Μειώνει το κόστος ανάπτυξης, αφού «υποχρεώνει» όλους τους ενδιαφερομένους να προσδιορίσουν έγκαιρα τα χαρακτηριστικά τού υπό ανάπτυξη λογισμικού.</a:t>
            </a:r>
          </a:p>
          <a:p>
            <a:pPr lvl="1"/>
            <a:r>
              <a:rPr lang="el-GR" altLang="el-GR" smtClean="0"/>
              <a:t>Εξασφαλίζει μια βάση για την ακριβή εκτίμηση κοστών και χρονοδιαγραμμάτων.</a:t>
            </a:r>
          </a:p>
          <a:p>
            <a:pPr lvl="1"/>
            <a:r>
              <a:rPr lang="el-GR" altLang="el-GR" smtClean="0"/>
              <a:t>Εξασφαλίζει μια αναφορά για την επικύρωση και επαλήθευση των παραδοτέων του έργου.</a:t>
            </a:r>
          </a:p>
          <a:p>
            <a:pPr lvl="1"/>
            <a:r>
              <a:rPr lang="el-GR" altLang="el-GR" smtClean="0"/>
              <a:t>Διευκολύνει τη συντήρηση και αναβάθμιση του παραγόμενου λογισμικού στο μέλλον..</a:t>
            </a:r>
            <a:endParaRPr lang="en-US"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ΕΠΑΛ</a:t>
            </a:r>
            <a:endParaRPr lang="en-US" altLang="el-GR" smtClean="0"/>
          </a:p>
        </p:txBody>
      </p:sp>
      <p:sp>
        <p:nvSpPr>
          <p:cNvPr id="19459" name="2 - Θέση περιεχομένου"/>
          <p:cNvSpPr>
            <a:spLocks noGrp="1"/>
          </p:cNvSpPr>
          <p:nvPr>
            <p:ph idx="1"/>
          </p:nvPr>
        </p:nvSpPr>
        <p:spPr/>
        <p:txBody>
          <a:bodyPr/>
          <a:lstStyle/>
          <a:p>
            <a:r>
              <a:rPr lang="el-GR" altLang="el-GR" smtClean="0"/>
              <a:t>Ένα ΕΠΑΛ περιγράφει τις προδιαγραφές ενός συγκεκριμένου προϊόντος λογισμικού που εκτελεί συγκεκριμένες λειτουργίες σε ένα συγκεκριμένο περιβάλλον.</a:t>
            </a:r>
          </a:p>
          <a:p>
            <a:r>
              <a:rPr lang="el-GR" altLang="el-GR" smtClean="0"/>
              <a:t>Τα κύρια ζητήματα που απαντά είναι:</a:t>
            </a:r>
          </a:p>
          <a:p>
            <a:pPr lvl="1"/>
            <a:r>
              <a:rPr lang="el-GR" altLang="el-GR" smtClean="0"/>
              <a:t>Η λειτουργικότητα, τι θα κάνει το λογισμικό.</a:t>
            </a:r>
          </a:p>
          <a:p>
            <a:pPr lvl="1"/>
            <a:r>
              <a:rPr lang="el-GR" altLang="el-GR" smtClean="0"/>
              <a:t>Οι εξωτερικές διεπαφές, πώς το λογισμικό θα αλληλεπιδρά με τους χρήστες, άλλα συστήματα υλικού ή και λογισμικού.</a:t>
            </a:r>
          </a:p>
          <a:p>
            <a:pPr lvl="1"/>
            <a:r>
              <a:rPr lang="el-GR" altLang="el-GR" smtClean="0"/>
              <a:t>Οι επιδόσεις, όπως ταχύτητες, διαθεσιμότητα, χρόνοι απόκρισης κ.τ.λ.</a:t>
            </a:r>
          </a:p>
          <a:p>
            <a:pPr lvl="1"/>
            <a:r>
              <a:rPr lang="el-GR" altLang="el-GR" smtClean="0"/>
              <a:t>Τα χαρακτηριστικά ποιότητας, όπως αξιοπιστία, μεταφερσιμότητα, συντηρησιμότητα, ασφάλεια κ.τ.λ.</a:t>
            </a:r>
          </a:p>
          <a:p>
            <a:pPr lvl="1"/>
            <a:r>
              <a:rPr lang="el-GR" altLang="el-GR" smtClean="0"/>
              <a:t>Οι περιορισμοί σχεδίασης, όπως τήρηση προτύπων, υλοποίηση σε συγκεκριμένες γλώσσες, πολιτικές ολοκλήρωσης, όρια πόρων, λειτουργικά περιβάλλοντα κ.τ.λ.</a:t>
            </a:r>
          </a:p>
          <a:p>
            <a:endParaRPr lang="el-GR" altLang="el-GR" smtClean="0"/>
          </a:p>
          <a:p>
            <a:endParaRPr lang="en-US" alt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χαρακτηριστικά καλού ΕΠΑΛ</a:t>
            </a:r>
            <a:endParaRPr lang="en-US" altLang="el-GR" smtClean="0"/>
          </a:p>
        </p:txBody>
      </p:sp>
      <p:sp>
        <p:nvSpPr>
          <p:cNvPr id="20483" name="2 - Θέση περιεχομένου"/>
          <p:cNvSpPr>
            <a:spLocks noGrp="1"/>
          </p:cNvSpPr>
          <p:nvPr>
            <p:ph idx="1"/>
          </p:nvPr>
        </p:nvSpPr>
        <p:spPr/>
        <p:txBody>
          <a:bodyPr/>
          <a:lstStyle/>
          <a:p>
            <a:r>
              <a:rPr lang="el-GR" altLang="el-GR" smtClean="0"/>
              <a:t>Σωστό (</a:t>
            </a:r>
            <a:r>
              <a:rPr lang="en-US" altLang="el-GR" smtClean="0"/>
              <a:t>correct)</a:t>
            </a:r>
          </a:p>
          <a:p>
            <a:r>
              <a:rPr lang="el-GR" altLang="el-GR" smtClean="0"/>
              <a:t>Σαφές (</a:t>
            </a:r>
            <a:r>
              <a:rPr lang="en-US" altLang="el-GR" smtClean="0"/>
              <a:t>unambiguous)</a:t>
            </a:r>
          </a:p>
          <a:p>
            <a:r>
              <a:rPr lang="el-GR" altLang="el-GR" smtClean="0"/>
              <a:t>Πλήρες (</a:t>
            </a:r>
            <a:r>
              <a:rPr lang="en-US" altLang="el-GR" smtClean="0"/>
              <a:t>complete)</a:t>
            </a:r>
          </a:p>
          <a:p>
            <a:r>
              <a:rPr lang="el-GR" altLang="el-GR" smtClean="0"/>
              <a:t>Συνεπές (</a:t>
            </a:r>
            <a:r>
              <a:rPr lang="en-US" altLang="el-GR" smtClean="0"/>
              <a:t>consistent)</a:t>
            </a:r>
          </a:p>
          <a:p>
            <a:r>
              <a:rPr lang="el-GR" altLang="el-GR" smtClean="0"/>
              <a:t>Επιβεβαιώσιμο (</a:t>
            </a:r>
            <a:r>
              <a:rPr lang="en-US" altLang="el-GR" smtClean="0"/>
              <a:t>verifiable)</a:t>
            </a:r>
          </a:p>
          <a:p>
            <a:r>
              <a:rPr lang="el-GR" altLang="el-GR" smtClean="0"/>
              <a:t>Τροποποιήσιμο (</a:t>
            </a:r>
            <a:r>
              <a:rPr lang="en-US" altLang="el-GR" smtClean="0"/>
              <a:t>modifiable)</a:t>
            </a:r>
          </a:p>
          <a:p>
            <a:r>
              <a:rPr lang="el-GR" altLang="el-GR" smtClean="0"/>
              <a:t>Ιχνηλατήσιμο (</a:t>
            </a:r>
            <a:r>
              <a:rPr lang="en-US" altLang="el-GR" smtClean="0"/>
              <a:t>traceable)</a:t>
            </a:r>
          </a:p>
          <a:p>
            <a:endParaRPr lang="en-US"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πρότυπα ΕΠΑΛ</a:t>
            </a:r>
            <a:endParaRPr lang="en-US" altLang="el-GR" smtClean="0"/>
          </a:p>
        </p:txBody>
      </p:sp>
      <p:sp>
        <p:nvSpPr>
          <p:cNvPr id="21507" name="2 - Θέση περιεχομένου"/>
          <p:cNvSpPr>
            <a:spLocks noGrp="1"/>
          </p:cNvSpPr>
          <p:nvPr>
            <p:ph idx="1"/>
          </p:nvPr>
        </p:nvSpPr>
        <p:spPr/>
        <p:txBody>
          <a:bodyPr/>
          <a:lstStyle/>
          <a:p>
            <a:r>
              <a:rPr lang="el-GR" altLang="el-GR" smtClean="0"/>
              <a:t>Επιδίωξη κάθε προτύπου είναι να παράγει έγγραφα που χαρακτηρίζονται από κατανοητότητα, τροποποιησιμότητα, συνέπεια, σαφήνεια και πληρότητα. </a:t>
            </a:r>
          </a:p>
          <a:p>
            <a:r>
              <a:rPr lang="el-GR" altLang="el-GR" smtClean="0"/>
              <a:t>Τα πρότυπα αυτά είναι ένας οδηγός για τη συγγραφή απαιτήσεων λογισμικού. Περιγράφουν τα απαραίτητα περιεχόμενα ενός εγγράφου απαιτήσεων λογισμικού, τη δομή και οργάνωσή τους. </a:t>
            </a:r>
          </a:p>
          <a:p>
            <a:r>
              <a:rPr lang="el-GR" altLang="el-GR" smtClean="0"/>
              <a:t>Πολλοί μεγάλοι οργανισμοί έχουν εκδώσει τέτοια πρότυπα. </a:t>
            </a:r>
          </a:p>
          <a:p>
            <a:endParaRPr lang="en-US"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1555</Words>
  <Application>Microsoft Office PowerPoint</Application>
  <PresentationFormat>Προβολή στην οθόνη (4:3)</PresentationFormat>
  <Paragraphs>130</Paragraphs>
  <Slides>20</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20</vt:i4>
      </vt:variant>
    </vt:vector>
  </HeadingPairs>
  <TitlesOfParts>
    <vt:vector size="23" baseType="lpstr">
      <vt:lpstr>Arial</vt:lpstr>
      <vt:lpstr>Calibri</vt:lpstr>
      <vt:lpstr>Θέμα του Office</vt:lpstr>
      <vt:lpstr>Προδιαγραφή και Επικύρωση Απαιτήσεων</vt:lpstr>
      <vt:lpstr>περιεχόμενα παρουσίασης</vt:lpstr>
      <vt:lpstr>προδιαγραφές απαιτήσεων</vt:lpstr>
      <vt:lpstr>γλώσσες περιγραφής απαιτήσεων</vt:lpstr>
      <vt:lpstr>η σύνταξη των απαιτήσεων</vt:lpstr>
      <vt:lpstr>έγγραφο προδιαγραφών απαιτήσεων λογισμικού (ΕΠΑΛ)</vt:lpstr>
      <vt:lpstr>ΕΠΑΛ</vt:lpstr>
      <vt:lpstr>χαρακτηριστικά καλού ΕΠΑΛ</vt:lpstr>
      <vt:lpstr>πρότυπα ΕΠΑΛ</vt:lpstr>
      <vt:lpstr>το πρότυπο ISO/IEC/IEEE 29148:2018</vt:lpstr>
      <vt:lpstr>το πρότυπο ISO/IEC/IEEE 29148:2018 (συνέχεια)</vt:lpstr>
      <vt:lpstr>πρότυπο ΕΠΑΛ με περιπτώσεις χρήσης </vt:lpstr>
      <vt:lpstr>επικύρωση απαιτήσεων</vt:lpstr>
      <vt:lpstr>επικύρωση απαιτήσεων</vt:lpstr>
      <vt:lpstr>επικύρωση απαιτήσεων</vt:lpstr>
      <vt:lpstr>περιηγήσεις</vt:lpstr>
      <vt:lpstr>επιθεωρήσεις</vt:lpstr>
      <vt:lpstr>επιθεωρήσεις</vt:lpstr>
      <vt:lpstr>επιθεωρήσεις</vt:lpstr>
      <vt:lpstr>ιχνηλάτηση απαιτήσεων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15</cp:revision>
  <dcterms:created xsi:type="dcterms:W3CDTF">2012-08-02T15:55:49Z</dcterms:created>
  <dcterms:modified xsi:type="dcterms:W3CDTF">2021-10-17T14:10:37Z</dcterms:modified>
</cp:coreProperties>
</file>