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73" r:id="rId9"/>
    <p:sldId id="263" r:id="rId10"/>
    <p:sldId id="261" r:id="rId11"/>
    <p:sldId id="274" r:id="rId12"/>
    <p:sldId id="277" r:id="rId13"/>
    <p:sldId id="276" r:id="rId14"/>
    <p:sldId id="278" r:id="rId15"/>
    <p:sldId id="279" r:id="rId16"/>
    <p:sldId id="280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16"/>
    <a:srgbClr val="FC5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B6D937-71CD-4B0D-9ED9-7B7162BE1AF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EA5A0F-FC91-47A7-9E66-3FB426CAB2A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747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FB46F5-D133-4569-A78F-EEA5CFDF122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5A6D24-91F7-42D2-B8B2-877D992432E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452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CA68A0-8DCE-453D-B062-E73AFF751F6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738D31-083D-4201-9AA5-0AE31713A81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3117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A117E7-2B6A-4A2B-9F3C-D826BF2CD9B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8E2D6-434D-4978-BE56-3C4BD170A0E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727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714E1B-9766-4F16-8CA2-B0A310D800B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46B214-BF4D-42BF-A0CB-DB894C2F3F5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567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5DF10F-E32E-4A46-B656-D251B87574B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A5AF37-6858-464C-95D8-4255A73BD9B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5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D6FDF8-0891-4758-8BA6-5BCBD28925F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9B71ED-82F4-44F2-98FB-617F7FABAA4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6096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30730B-4DDD-4336-9778-87321A2E529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396036-5116-4244-B135-561EA3FA5B2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9724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293518-273A-4690-9D4F-D7E64E40E21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5F4F91-CCF3-4BF3-AEA2-BEDE30C339D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0043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4EC9A5-FB86-44C5-BDF8-F86D4356062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362A37-8305-41A9-85D5-A8FB8C83890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784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38A9B1-80BD-46B4-9693-FDF5146851A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33F9DB-B20F-4960-B0D6-50A513DC894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1580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  <a:endParaRPr lang="en-US" altLang="el-GR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cxnSp>
        <p:nvCxnSpPr>
          <p:cNvPr id="8" name="7 - Ευθεία γραμμή σύνδεσης"/>
          <p:cNvCxnSpPr/>
          <p:nvPr userDrawn="1"/>
        </p:nvCxnSpPr>
        <p:spPr>
          <a:xfrm>
            <a:off x="468313" y="908050"/>
            <a:ext cx="8207375" cy="0"/>
          </a:xfrm>
          <a:prstGeom prst="line">
            <a:avLst/>
          </a:prstGeom>
          <a:ln w="31750">
            <a:solidFill>
              <a:srgbClr val="DC9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Περιπτώσεων Χρήσης</a:t>
            </a:r>
            <a:endParaRPr lang="en-US" altLang="el-GR" smtClean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παράδειγμα: τραπεζικό σύστημα</a:t>
            </a:r>
            <a:endParaRPr lang="en-US" altLang="el-GR" smtClean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mtClean="0"/>
              <a:t>Οι κλάσεις του μοντέλου πεδίου θα χρησιμοποιηθούν ως οντότητες στην ανάλυση περιπτώσεων χρήσης</a:t>
            </a:r>
          </a:p>
          <a:p>
            <a:pPr>
              <a:buFont typeface="Arial" panose="020B0604020202020204" pitchFamily="34" charset="0"/>
              <a:buNone/>
            </a:pPr>
            <a:endParaRPr lang="en-US" altLang="el-GR" smtClean="0"/>
          </a:p>
        </p:txBody>
      </p:sp>
      <p:pic>
        <p:nvPicPr>
          <p:cNvPr id="2253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58150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παράδειγμα: ανάληψη μετρητών από ΑΤΜ</a:t>
            </a:r>
            <a:endParaRPr lang="en-US" altLang="el-GR" smtClean="0"/>
          </a:p>
        </p:txBody>
      </p:sp>
      <p:pic>
        <p:nvPicPr>
          <p:cNvPr id="23555" name="3 - Εικόνα" descr="ATMΑνάληψη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0564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παράδειγμα: ανάληψη μετρητών από ΑΤΜ</a:t>
            </a:r>
            <a:endParaRPr lang="en-US" altLang="el-GR" smtClean="0"/>
          </a:p>
        </p:txBody>
      </p:sp>
      <p:pic>
        <p:nvPicPr>
          <p:cNvPr id="24579" name="3 - Θέση περιεχομένου" descr="04_106_ΔΑΑΤΜΑνάληψηΜετρητώ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7416800" cy="47894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παράδειγμα: κατάθεση μετρητών</a:t>
            </a:r>
            <a:endParaRPr lang="en-US" altLang="el-GR" smtClean="0"/>
          </a:p>
        </p:txBody>
      </p:sp>
      <p:pic>
        <p:nvPicPr>
          <p:cNvPr id="25603" name="3 - Εικόνα" descr="ATMΚατάθεση 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134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κλάσεις λογισμικού</a:t>
            </a:r>
            <a:endParaRPr lang="en-US" altLang="el-GR" smtClean="0"/>
          </a:p>
        </p:txBody>
      </p:sp>
      <p:pic>
        <p:nvPicPr>
          <p:cNvPr id="26627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052513"/>
            <a:ext cx="5473700" cy="5541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δανεισμός</a:t>
            </a:r>
            <a:endParaRPr lang="en-US" altLang="el-GR" smtClean="0"/>
          </a:p>
        </p:txBody>
      </p:sp>
      <p:pic>
        <p:nvPicPr>
          <p:cNvPr id="27651" name="3 - Θέση περιεχομένου" descr="--04_107_ΔΕΑΣΔΔανεισμός_ανατύπωση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981075"/>
            <a:ext cx="6048375" cy="54467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δανεισμός</a:t>
            </a:r>
            <a:endParaRPr lang="en-US" altLang="el-GR" smtClean="0"/>
          </a:p>
        </p:txBody>
      </p:sp>
      <p:pic>
        <p:nvPicPr>
          <p:cNvPr id="28675" name="3 - Θέση περιεχομένου" descr="04_108_ΔΑΑΣΔΔανεισμός_ανατύπωση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6913562" cy="53244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δανεισμός</a:t>
            </a:r>
            <a:endParaRPr lang="en-US" altLang="el-GR" smtClean="0"/>
          </a:p>
        </p:txBody>
      </p:sp>
      <p:pic>
        <p:nvPicPr>
          <p:cNvPr id="29699" name="3 - Εικόνα" descr="04_108_ΔΑΑΣΔΔανεισμός_ανατύπωση_2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1088"/>
            <a:ext cx="6096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επιστροφή</a:t>
            </a:r>
            <a:endParaRPr lang="en-US" altLang="el-GR" smtClean="0"/>
          </a:p>
        </p:txBody>
      </p:sp>
      <p:pic>
        <p:nvPicPr>
          <p:cNvPr id="30723" name="3 - Θέση περιεχομένου" descr="04_111_ΔΕΑΣΔΕπιστροφήΑντιτύπου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5905500" cy="45926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σύστημα δανεισμού: επιστροφή</a:t>
            </a:r>
            <a:endParaRPr lang="en-US" altLang="el-GR" smtClean="0"/>
          </a:p>
        </p:txBody>
      </p:sp>
      <p:pic>
        <p:nvPicPr>
          <p:cNvPr id="31747" name="3 - Θέση περιεχομένου" descr="04_112_ΔΑΑΣΔΕπιστροφή_ανατύπωση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68413"/>
            <a:ext cx="6264275" cy="44592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απαιτήσεων</a:t>
            </a:r>
            <a:endParaRPr lang="en-US" altLang="el-GR" smtClean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mtClean="0"/>
              <a:t>Διαγράμματα Δραστηριότητας. Επιχειρησιακή μοντελοποίηση και ροή εργασιών σε περιπτώσεις χρήσης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mtClean="0"/>
              <a:t>Μοντελοποίηση Πεδίου. Δημιουργία διαγραμμάτων κλάσεων για τη μοντελοποίηση των βασικών εννοιών του προβλήματος που θέτουν οι απαιτήσεις</a:t>
            </a:r>
          </a:p>
          <a:p>
            <a:pPr eaLnBrk="1" hangingPunct="1">
              <a:buFont typeface="Arial" panose="020B0604020202020204" pitchFamily="34" charset="0"/>
              <a:buChar char="→"/>
            </a:pPr>
            <a:r>
              <a:rPr lang="el-GR" altLang="el-GR" smtClean="0"/>
              <a:t>Ανάλυση περιπτώσεων χρήσης</a:t>
            </a:r>
            <a:r>
              <a:rPr lang="en-US" altLang="el-GR" smtClean="0"/>
              <a:t> (use case analysis)</a:t>
            </a:r>
            <a:r>
              <a:rPr lang="el-GR" altLang="el-GR" smtClean="0"/>
              <a:t>. Ανάλυση συμπεριφοράς αντικειμένων</a:t>
            </a:r>
          </a:p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περιπτώσεων χρήσης</a:t>
            </a:r>
            <a:endParaRPr lang="en-US" altLang="el-GR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Μία μεθοδική διαδικασία για τον προσδιορισμό της συμπεριφοράς του συστήματος για την κάλυψη των απαιτήσεων που είναι καταγεγραμμένες σε περιπτώσεις χρήσης.</a:t>
            </a:r>
          </a:p>
          <a:p>
            <a:r>
              <a:rPr lang="el-GR" altLang="el-GR" smtClean="0"/>
              <a:t>Μία πρώτη προσπάθεια μετάφρασης των απαιτήσεων που είναι γραμμένες με την οπτική του πελάτη σε συμπεριφορά αντικειμένων με την οπτική των μηχανικών λογισμικού</a:t>
            </a:r>
          </a:p>
          <a:p>
            <a:r>
              <a:rPr lang="el-GR" altLang="el-GR" smtClean="0"/>
              <a:t>Μία πρώτη προσπάθεια όχι μόνο για το τι θα κάνει το λογισμικό αλλά και πως θα το κάνει</a:t>
            </a:r>
            <a:br>
              <a:rPr lang="el-GR" altLang="el-GR" smtClean="0"/>
            </a:br>
            <a:r>
              <a:rPr lang="el-GR" altLang="el-GR" smtClean="0"/>
              <a:t> </a:t>
            </a:r>
          </a:p>
          <a:p>
            <a:endParaRPr lang="en-US" altLang="el-G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κλάσεις ανάλυσης</a:t>
            </a:r>
            <a:endParaRPr lang="en-US" altLang="el-GR" smtClean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Βασικά στοιχεία μίας περίπτωσης χρήσης</a:t>
            </a:r>
          </a:p>
          <a:p>
            <a:pPr lvl="1"/>
            <a:r>
              <a:rPr lang="el-GR" altLang="el-GR" smtClean="0"/>
              <a:t>Αλληλεπιδράσεις actors και συστήματος</a:t>
            </a:r>
          </a:p>
          <a:p>
            <a:pPr lvl="1"/>
            <a:r>
              <a:rPr lang="el-GR" altLang="el-GR" smtClean="0"/>
              <a:t>Ροές βημάτων </a:t>
            </a:r>
          </a:p>
          <a:p>
            <a:pPr lvl="1"/>
            <a:r>
              <a:rPr lang="el-GR" altLang="el-GR" smtClean="0"/>
              <a:t>Διαχείριση πληροφορίας</a:t>
            </a:r>
          </a:p>
          <a:p>
            <a:r>
              <a:rPr lang="el-GR" altLang="el-GR" smtClean="0"/>
              <a:t>Για τα τρία αυτά στοιχεία δημιουργούνται και τα αντίστοιχα αντικείμενα</a:t>
            </a:r>
          </a:p>
          <a:p>
            <a:pPr lvl="1"/>
            <a:r>
              <a:rPr lang="el-GR" altLang="el-GR" b="1" smtClean="0"/>
              <a:t>Σύνορα</a:t>
            </a:r>
            <a:r>
              <a:rPr lang="el-GR" altLang="el-GR" smtClean="0"/>
              <a:t> (boundary objects). Αντικείμενα διεπαφών με τους actors</a:t>
            </a:r>
          </a:p>
          <a:p>
            <a:pPr lvl="1"/>
            <a:r>
              <a:rPr lang="el-GR" altLang="el-GR" b="1" smtClean="0"/>
              <a:t>Ελεγκτές</a:t>
            </a:r>
            <a:r>
              <a:rPr lang="el-GR" altLang="el-GR" smtClean="0"/>
              <a:t> (controller objects). Εκτέλεση των βημάτων των σεναρίων της περίπτωσης χρήσης</a:t>
            </a:r>
          </a:p>
          <a:p>
            <a:pPr lvl="1"/>
            <a:r>
              <a:rPr lang="el-GR" altLang="el-GR" b="1" smtClean="0"/>
              <a:t>Οντότητες</a:t>
            </a:r>
            <a:r>
              <a:rPr lang="el-GR" altLang="el-GR" smtClean="0"/>
              <a:t> (entity objects). Διαχείρισης πληροφορίας. Προέρχονται κυρίως από το μοντέλο πεδίου</a:t>
            </a:r>
          </a:p>
          <a:p>
            <a:r>
              <a:rPr lang="el-GR" altLang="el-GR" smtClean="0"/>
              <a:t>Οι κλάσεις των αντικειμένων αυτών καλούνται και κλάσεις ανάλυσης (analysis classes)</a:t>
            </a:r>
            <a:endParaRPr lang="en-US" altLang="el-G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συμβολισμός κλάσεων ανάλυσης</a:t>
            </a:r>
            <a:endParaRPr lang="en-US" altLang="el-GR" smtClean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508500"/>
            <a:ext cx="8229600" cy="18002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mtClean="0"/>
              <a:t>Γίνεται χρήση των στερεοτύπων  της </a:t>
            </a:r>
            <a:r>
              <a:rPr lang="en-US" altLang="el-GR" smtClean="0"/>
              <a:t>UML</a:t>
            </a:r>
            <a:r>
              <a:rPr lang="el-GR" altLang="el-GR" smtClean="0"/>
              <a:t> για το διαχωρισμό των κλάσεων</a:t>
            </a:r>
          </a:p>
          <a:p>
            <a:endParaRPr lang="en-US" altLang="el-GR" smtClean="0"/>
          </a:p>
        </p:txBody>
      </p:sp>
      <p:pic>
        <p:nvPicPr>
          <p:cNvPr id="17412" name="Picture 4" descr="ΣτερεότυπαΑνάλυσηςΠεριπτώσεωνΧρήσ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314450"/>
            <a:ext cx="3330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αλληλεπίδραση αντικειμένων</a:t>
            </a:r>
            <a:endParaRPr lang="en-US" altLang="el-GR" smtClean="0"/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Στην ανάλυση περιπτώσεων χρήσης δίνουμε έμφαση στη βασική ροή (κύριο σενάριο).</a:t>
            </a:r>
          </a:p>
          <a:p>
            <a:r>
              <a:rPr lang="el-GR" altLang="el-GR" smtClean="0"/>
              <a:t>Τα μηνύματα που ανταλλάσουν τα αντικείμενα έχουν γενικότερο χαρακτήρα και όχι «χαμηλού» επιπέδου κλήσεις των λειτουργιών των κλάσεων.</a:t>
            </a:r>
          </a:p>
          <a:p>
            <a:r>
              <a:rPr lang="el-GR" altLang="el-GR" smtClean="0"/>
              <a:t>Στη σχεδίαση του λογισμικού τα μηνύματα εξειδικεύονται περισσότερο.</a:t>
            </a:r>
          </a:p>
          <a:p>
            <a:r>
              <a:rPr lang="el-GR" altLang="el-GR" smtClean="0"/>
              <a:t>Στην ανάλυση μας ενδιαφέρουν περισσότερο οι αρμοδιότητες (responsibilities) των κλάσεων. Οι υποχρεώσεις που έχουν τα αντικείμενα των κλάσεων να εκτελούν μία λειτουργία ή να γνωρίζουν κάποια πληροφορία</a:t>
            </a:r>
          </a:p>
          <a:p>
            <a:endParaRPr lang="en-US" altLang="el-G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αλληλεπίδραση αντικειμένων</a:t>
            </a:r>
            <a:endParaRPr lang="en-US" altLang="el-GR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mtClean="0"/>
              <a:t>Οι τυπικές ενέργειες σε ένα διάγραμμα ανάλυσης περιπτώσεων χρήσης είναι</a:t>
            </a:r>
          </a:p>
          <a:p>
            <a:r>
              <a:rPr lang="el-GR" altLang="el-GR" smtClean="0"/>
              <a:t>Δημιουργία αντικειμένων</a:t>
            </a:r>
          </a:p>
          <a:p>
            <a:r>
              <a:rPr lang="el-GR" altLang="el-GR" smtClean="0"/>
              <a:t>Σύνδεση αντικειμένων</a:t>
            </a:r>
          </a:p>
          <a:p>
            <a:r>
              <a:rPr lang="el-GR" altLang="el-GR" smtClean="0"/>
              <a:t>Υπολογισμοί</a:t>
            </a:r>
          </a:p>
          <a:p>
            <a:r>
              <a:rPr lang="el-GR" altLang="el-GR" smtClean="0"/>
              <a:t>Αναζήτηση και αποθήκευση πληροφοριών</a:t>
            </a:r>
          </a:p>
          <a:p>
            <a:r>
              <a:rPr lang="el-GR" altLang="el-GR" smtClean="0"/>
              <a:t>Άλλα μηνύματα για την επίτευξη της επιθυμητής συμπεριφοράς</a:t>
            </a:r>
          </a:p>
          <a:p>
            <a:endParaRPr lang="en-US" altLang="el-G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παράδειγμα: ανάληψη μετρητών</a:t>
            </a:r>
            <a:endParaRPr lang="en-US" altLang="el-GR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mtClean="0"/>
              <a:t>ΠΧ Ανάληψη Μετρητών (</a:t>
            </a:r>
            <a:r>
              <a:rPr lang="el-GR" altLang="el-GR" smtClean="0">
                <a:solidFill>
                  <a:srgbClr val="FF0000"/>
                </a:solidFill>
              </a:rPr>
              <a:t>σύντομη</a:t>
            </a:r>
            <a:r>
              <a:rPr lang="el-GR" altLang="el-GR" smtClean="0"/>
              <a:t> μορφή)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i="1" smtClean="0"/>
              <a:t>Ο πελάτης εισάγει την κάρτα στον αναγνώστη καρτών του ΑΤΜ. Το σύστημα ζητά το pin της κάρτας και ο πελάτης το πληκτρολογεί. Το σύστημα επαληθεύει τα στοιχεία της κάρτας και την ορθότητα του pin. Ο πελάτης εισάγει το ποσό της ανάληψης. Το σύστημα αποθηκεύει τη δοσοληψία και παραδίδει τα χρήματα στον πελάτη. Το σύστημα επιστρέφει την κάρτα στον πελάτη</a:t>
            </a:r>
          </a:p>
          <a:p>
            <a:endParaRPr lang="en-US" altLang="el-G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σύνορα και ελεγκτής ανάληψης μετρητών</a:t>
            </a:r>
            <a:endParaRPr lang="en-US" altLang="el-GR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716338"/>
            <a:ext cx="8229600" cy="2592387"/>
          </a:xfrm>
        </p:spPr>
        <p:txBody>
          <a:bodyPr/>
          <a:lstStyle/>
          <a:p>
            <a:r>
              <a:rPr lang="el-GR" altLang="el-GR" sz="2000" smtClean="0"/>
              <a:t>Η κλάση </a:t>
            </a:r>
            <a:r>
              <a:rPr lang="en-US" altLang="el-GR" sz="2000" smtClean="0"/>
              <a:t>CardReader </a:t>
            </a:r>
            <a:r>
              <a:rPr lang="el-GR" altLang="el-GR" sz="2000" smtClean="0"/>
              <a:t>αναπαριστά τον αναγνώστη καρτών. </a:t>
            </a:r>
          </a:p>
          <a:p>
            <a:r>
              <a:rPr lang="el-GR" altLang="el-GR" sz="2000" smtClean="0"/>
              <a:t>Η κλάση </a:t>
            </a:r>
            <a:r>
              <a:rPr lang="en-US" altLang="el-GR" sz="2000" smtClean="0"/>
              <a:t>Console </a:t>
            </a:r>
            <a:r>
              <a:rPr lang="el-GR" altLang="el-GR" sz="2000" smtClean="0"/>
              <a:t>αναπαριστά την οθόνη και το πληκτρολόγιο του </a:t>
            </a:r>
            <a:r>
              <a:rPr lang="en-US" altLang="el-GR" sz="2000" smtClean="0"/>
              <a:t>ATM</a:t>
            </a:r>
            <a:r>
              <a:rPr lang="el-GR" altLang="el-GR" sz="2000" smtClean="0"/>
              <a:t>. </a:t>
            </a:r>
          </a:p>
          <a:p>
            <a:r>
              <a:rPr lang="el-GR" altLang="el-GR" sz="2000" smtClean="0"/>
              <a:t>Η κλάση</a:t>
            </a:r>
            <a:r>
              <a:rPr lang="en-US" altLang="el-GR" sz="2000" smtClean="0"/>
              <a:t> CashDispenser </a:t>
            </a:r>
            <a:r>
              <a:rPr lang="el-GR" altLang="el-GR" sz="2000" smtClean="0"/>
              <a:t>τον μηχανισμό παράδοση μετρητών</a:t>
            </a:r>
          </a:p>
          <a:p>
            <a:r>
              <a:rPr lang="el-GR" altLang="el-GR" sz="2000" smtClean="0"/>
              <a:t>Η κλάση </a:t>
            </a:r>
            <a:r>
              <a:rPr lang="en-US" altLang="el-GR" sz="2000" smtClean="0"/>
              <a:t>WithdrawalController </a:t>
            </a:r>
            <a:r>
              <a:rPr lang="el-GR" altLang="el-GR" sz="2000" smtClean="0"/>
              <a:t>τον ελεγκτή της περίπτωσης χρήσης</a:t>
            </a:r>
          </a:p>
          <a:p>
            <a:pPr>
              <a:buFont typeface="Arial" panose="020B0604020202020204" pitchFamily="34" charset="0"/>
              <a:buNone/>
            </a:pPr>
            <a:endParaRPr lang="en-US" altLang="el-GR" smtClean="0"/>
          </a:p>
        </p:txBody>
      </p:sp>
      <p:pic>
        <p:nvPicPr>
          <p:cNvPr id="21508" name="4 - Εικόνα" descr="ΑΤΜΑνάληψηΜετρητώνΣύνορ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38877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478</Words>
  <Application>Microsoft Office PowerPoint</Application>
  <PresentationFormat>Προβολή στην οθόνη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Θέμα του Office</vt:lpstr>
      <vt:lpstr>Ανάλυση Περιπτώσεων Χρήσης</vt:lpstr>
      <vt:lpstr>ανάλυση απαιτήσεων</vt:lpstr>
      <vt:lpstr>ανάλυση περιπτώσεων χρήσης</vt:lpstr>
      <vt:lpstr>κλάσεις ανάλυσης</vt:lpstr>
      <vt:lpstr>συμβολισμός κλάσεων ανάλυσης</vt:lpstr>
      <vt:lpstr>αλληλεπίδραση αντικειμένων</vt:lpstr>
      <vt:lpstr>αλληλεπίδραση αντικειμένων</vt:lpstr>
      <vt:lpstr>παράδειγμα: ανάληψη μετρητών</vt:lpstr>
      <vt:lpstr>σύνορα και ελεγκτής ανάληψης μετρητών</vt:lpstr>
      <vt:lpstr>παράδειγμα: τραπεζικό σύστημα</vt:lpstr>
      <vt:lpstr>παράδειγμα: ανάληψη μετρητών από ΑΤΜ</vt:lpstr>
      <vt:lpstr>παράδειγμα: ανάληψη μετρητών από ΑΤΜ</vt:lpstr>
      <vt:lpstr>παράδειγμα: κατάθεση μετρητών</vt:lpstr>
      <vt:lpstr>σύστημα δανεισμού: κλάσεις λογισμικού</vt:lpstr>
      <vt:lpstr>σύστημα δανεισμού: δανεισμός</vt:lpstr>
      <vt:lpstr>σύστημα δανεισμού: δανεισμός</vt:lpstr>
      <vt:lpstr>σύστημα δανεισμού: δανεισμός</vt:lpstr>
      <vt:lpstr>σύστημα δανεισμού: επιστροφή</vt:lpstr>
      <vt:lpstr>σύστημα δανεισμού: επιστροφή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ndia</cp:lastModifiedBy>
  <cp:revision>26</cp:revision>
  <dcterms:created xsi:type="dcterms:W3CDTF">2012-08-02T15:55:49Z</dcterms:created>
  <dcterms:modified xsi:type="dcterms:W3CDTF">2021-10-17T14:10:22Z</dcterms:modified>
</cp:coreProperties>
</file>