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2E33F2-4801-41F0-B47C-231ED6CAABC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CB2010-7AEF-42AC-8A1D-A75855418D9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8370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8CB9F94-A55B-4231-AAAB-42AD9B4AE39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6C6CEA-CF72-44CC-A9FE-4CD82F0CCD2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0889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876CFE9-96E9-4FCA-A061-ED79A8BC3CE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C9DAB4C-C5F9-453A-8137-01843507E68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8334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AA3F8C7-57E4-48C1-BFAC-0BA0413AA13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EB38E7-CC62-4463-8232-584E8C56CFC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3492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1488B79-42C1-47CD-8837-DE8B84DCE04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F9127A8-07A4-4B2F-BEAD-232A073F56C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03281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4178643-059E-497F-88F7-F7FD0F1FCE8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D3B05B-1BD9-43FA-BF05-32E1A08E99C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5418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3ECD3F2-0698-422E-A898-C8A3B44AA42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5EECE-E978-48CF-8349-2C549C8300E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9021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A75B4B-128B-4136-BE91-DE1154D9B2A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6BAAE0C-EE43-45FA-ADEE-0C55FF7DCBA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1168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AA45E69-ECDA-4896-B286-91C35E59B43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BA867EF-A45C-464C-BFF7-77E6170F81A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140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77588C6-1D78-4FFB-901E-9C68755C005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45F550-B2DA-4E29-9C6E-CDAA0C527D4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8581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8CD31F-6E2E-4E50-B684-37B4F747531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D11D95-33A6-4635-910E-BC2E15311F3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1335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Μοντελοποίηση Πεδίου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συσχετίσεις εννοιολογικών κλάσεων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Για τον καθορισμό των συσχετίσεων μεταξύ των κλάσεων αναζητούμε τη δυνατότητα γνώσης των αντικειμένων μίας κλάσης από μία άλλη</a:t>
            </a:r>
          </a:p>
          <a:p>
            <a:r>
              <a:rPr lang="el-GR" altLang="el-GR" smtClean="0"/>
              <a:t>Όταν καθορίζουμε τις συσχετίσεις ορίζουμε και τις πολλαπλότητες στα άκρα τους.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συσχετίσεις τραπεζικού συστήματος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3463"/>
            <a:ext cx="8229600" cy="2735262"/>
          </a:xfrm>
        </p:spPr>
        <p:txBody>
          <a:bodyPr/>
          <a:lstStyle/>
          <a:p>
            <a:r>
              <a:rPr lang="el-GR" altLang="el-GR" sz="2400" smtClean="0"/>
              <a:t>ένας πελάτης μπορεί να έχει κανένα, έναν ή περισσότερους τραπεζικούς λογαριασμούς,</a:t>
            </a:r>
          </a:p>
          <a:p>
            <a:r>
              <a:rPr lang="el-GR" altLang="el-GR" sz="2400" smtClean="0"/>
              <a:t>ένας λογαριασμός θα πρέπει να ανήκει σε έναν μόνο πελάτη,</a:t>
            </a:r>
          </a:p>
          <a:p>
            <a:r>
              <a:rPr lang="el-GR" altLang="el-GR" sz="2400" smtClean="0"/>
              <a:t>μία τραπεζική δοσοληψία αφορά ένα λογαριασμό, </a:t>
            </a:r>
          </a:p>
          <a:p>
            <a:r>
              <a:rPr lang="el-GR" altLang="el-GR" sz="2400" smtClean="0"/>
              <a:t>σε ένα λογαριασμό μπορούν να γίνουν καμία, μία ή περισσότερες τραπεζικές δοσοληψίες.</a:t>
            </a:r>
          </a:p>
          <a:p>
            <a:endParaRPr lang="en-US" altLang="el-GR" smtClean="0"/>
          </a:p>
        </p:txBody>
      </p:sp>
      <p:pic>
        <p:nvPicPr>
          <p:cNvPr id="23556" name="7 - Εικόνα" descr="04_080_ΔΤΤραπεζικόΣυσχετίσει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268413"/>
            <a:ext cx="652621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ιδιότητες εννοιολογικών κλάσεων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ιδιότητες μίας εννοιολογικής κλάσης περιγράφουν τα δεδομένα των αντικειμένων της.</a:t>
            </a:r>
          </a:p>
          <a:p>
            <a:r>
              <a:rPr lang="el-GR" altLang="el-GR" smtClean="0"/>
              <a:t>Βασικό στοιχείο των ιδιοτήτων είναι οι τύποι.</a:t>
            </a:r>
          </a:p>
          <a:p>
            <a:r>
              <a:rPr lang="el-GR" altLang="el-GR" smtClean="0"/>
              <a:t>Όταν η τιμή μίας ιδιότητας έχει ιδιαίτερη σημασία τότε αποφεύγουμε τους πρωταρχικούς τύπους δεδομένων (String, Integer, Boolean) αλλά δημιουργούμε νέους απλούς τύπους</a:t>
            </a:r>
          </a:p>
          <a:p>
            <a:r>
              <a:rPr lang="el-GR" altLang="el-GR" smtClean="0"/>
              <a:t>Οι απλοί τύποι ορίζονται ως κλάσεις</a:t>
            </a:r>
          </a:p>
          <a:p>
            <a:r>
              <a:rPr lang="el-GR" altLang="el-GR" smtClean="0"/>
              <a:t>Οι απλοί τύποι χρησιμοποιούν την έννοια της αφαίρεσης (abstraction)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ιδιότητες τραπεζικού συστήματος</a:t>
            </a:r>
            <a:endParaRPr lang="en-US" altLang="el-GR" smtClean="0"/>
          </a:p>
        </p:txBody>
      </p:sp>
      <p:pic>
        <p:nvPicPr>
          <p:cNvPr id="25603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341438"/>
            <a:ext cx="6440487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απλοί τύποι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απλοί τύποι μπορεί να είναι</a:t>
            </a:r>
          </a:p>
          <a:p>
            <a:r>
              <a:rPr lang="el-GR" altLang="el-GR" smtClean="0"/>
              <a:t>Ατομικά δεδομένα που συνοδεύονται από κανόνες επαλήθευσης ή αποτελούνται από υποτμήματα. Π.χ ταχυδρομικοί κωδικοί, ημερομηνίες, νούμερα τηλεφώνου, αριθμοί πιστωτικοί καρτών, διευθύνσεις IP, κτλ</a:t>
            </a:r>
          </a:p>
          <a:p>
            <a:r>
              <a:rPr lang="el-GR" altLang="el-GR" smtClean="0"/>
              <a:t>Σύνθετα δεδομένα με εννοιολογική ενότητα όπως. Π.χ Βάρος ή ύψος (με διαφορετικές μονάδες μέτρησης), χρήματα, εύρη ημερομηνιών</a:t>
            </a:r>
          </a:p>
          <a:p>
            <a:r>
              <a:rPr lang="el-GR" altLang="el-GR" smtClean="0"/>
              <a:t>Απλές απαριθμήσεις. Π.χ. τα χρώματα. Χρησιμοποιούνται οι απαριθμήσεις της UML</a:t>
            </a:r>
          </a:p>
          <a:p>
            <a:r>
              <a:rPr lang="el-GR" altLang="el-GR" smtClean="0"/>
              <a:t>Ομαδοποίηση ατομικών δεδομένων που απαρτίζουν μία εννοιολογική οντότητα. Π.χ. ταχυδρομικές διευθύνσεις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απλοί τύποι τραπεζικού συστήματος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21163"/>
            <a:ext cx="8229600" cy="20875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τύποι ορισμένων ιδιοτήτων του μοντέλου, είναι απλοί τύποι που ορίζονται ως κλάσεις (EmailAddress, Address, ZipCode)</a:t>
            </a:r>
          </a:p>
          <a:p>
            <a:endParaRPr lang="en-US" altLang="el-GR" smtClean="0"/>
          </a:p>
        </p:txBody>
      </p:sp>
      <p:pic>
        <p:nvPicPr>
          <p:cNvPr id="27652" name="Picture 4" descr="ΑπλοίΤύπο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268413"/>
            <a:ext cx="6481762" cy="232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απλοί τύποι και συσχετίσεις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21163"/>
            <a:ext cx="8229600" cy="20875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Εναλλακτικά τους απλούς τύπους μπορούμε να τους εμφανίσουμε και ως συσχετίσεις. 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  <p:pic>
        <p:nvPicPr>
          <p:cNvPr id="28676" name="Picture 4" descr="ΑπλοίΤύποιΣυσχετίσει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96975"/>
            <a:ext cx="6913563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τύποι τραπεζικού συστήματος</a:t>
            </a:r>
            <a:endParaRPr lang="en-US" altLang="el-GR" smtClean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97425"/>
            <a:ext cx="8229600" cy="1511300"/>
          </a:xfrm>
        </p:spPr>
        <p:txBody>
          <a:bodyPr/>
          <a:lstStyle/>
          <a:p>
            <a:r>
              <a:rPr lang="el-GR" altLang="el-GR" smtClean="0"/>
              <a:t>Χρησιμοποιούνται απλοί τύποι </a:t>
            </a:r>
          </a:p>
          <a:p>
            <a:r>
              <a:rPr lang="el-GR" altLang="el-GR" smtClean="0"/>
              <a:t>Η ιδιότητα υπόλοιπο (λογαριασμού) θεωρείται ως παραγόμενη γιατί προκύπτει από τις διαφορετικές δοσοληψίες</a:t>
            </a:r>
          </a:p>
          <a:p>
            <a:endParaRPr lang="en-US" altLang="el-GR" smtClean="0"/>
          </a:p>
        </p:txBody>
      </p:sp>
      <p:pic>
        <p:nvPicPr>
          <p:cNvPr id="29700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341438"/>
            <a:ext cx="6037262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γενίκευση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γενίκευση χρησιμοποιείται στα μοντέλα πεδίου για να υποδείξει μία εννοιολογική σχέση γενίκευσης / εξειδίκευσης</a:t>
            </a:r>
          </a:p>
          <a:p>
            <a:r>
              <a:rPr lang="el-GR" altLang="el-GR" smtClean="0"/>
              <a:t>Στη σχεδίαση του λογισμικού εφαρμόζονται αυστηροί κανόνες για την εφαρμογή της γενίκευσης. Στη μοντελοποίηση πεδίου όχι. </a:t>
            </a:r>
            <a:br>
              <a:rPr lang="el-GR" altLang="el-GR" smtClean="0"/>
            </a:br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χρήση γενίκευσης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437063"/>
            <a:ext cx="8229600" cy="1871662"/>
          </a:xfrm>
        </p:spPr>
        <p:txBody>
          <a:bodyPr/>
          <a:lstStyle/>
          <a:p>
            <a:r>
              <a:rPr lang="el-GR" altLang="el-GR" smtClean="0"/>
              <a:t>Και οι δύο εναλλακτικές είναι κατ’ αρχήν αποδεκτές</a:t>
            </a:r>
          </a:p>
          <a:p>
            <a:r>
              <a:rPr lang="el-GR" altLang="el-GR" smtClean="0"/>
              <a:t>Θα χρησιμοποιούσαμε τη γενίκευση αν προσθέταμε νέες ιδιότητες ή συσχετίσεις στις υποκλάσεις</a:t>
            </a:r>
          </a:p>
          <a:p>
            <a:r>
              <a:rPr lang="el-GR" altLang="el-GR" smtClean="0"/>
              <a:t>Ερώτηση: Έστω ότι μία από τις πιθανές δοσοληψίες είναι η ερώτηση υπολοίπου (Inquiry). Πως αλλάζει το μοντέλο πεδίου ?</a:t>
            </a:r>
          </a:p>
          <a:p>
            <a:endParaRPr lang="en-US" altLang="el-GR" smtClean="0"/>
          </a:p>
        </p:txBody>
      </p:sp>
      <p:pic>
        <p:nvPicPr>
          <p:cNvPr id="31748" name="7 - Εικόνα" descr="ΤραπεζικόΓενίκευση -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341438"/>
            <a:ext cx="562133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Εννοιολογικές κλάσεις</a:t>
            </a:r>
          </a:p>
          <a:p>
            <a:pPr eaLnBrk="1" hangingPunct="1"/>
            <a:r>
              <a:rPr lang="el-GR" altLang="el-GR" smtClean="0"/>
              <a:t>Συσχετίσεις εννοιολογικών κλάσεων</a:t>
            </a:r>
          </a:p>
          <a:p>
            <a:pPr eaLnBrk="1" hangingPunct="1"/>
            <a:r>
              <a:rPr lang="el-GR" altLang="el-GR" smtClean="0"/>
              <a:t>Τύποι ιδιοτήτων</a:t>
            </a:r>
          </a:p>
          <a:p>
            <a:pPr eaLnBrk="1" hangingPunct="1"/>
            <a:r>
              <a:rPr lang="el-GR" altLang="el-GR" smtClean="0"/>
              <a:t>Γενίκευση</a:t>
            </a:r>
          </a:p>
          <a:p>
            <a:pPr eaLnBrk="1" hangingPunct="1"/>
            <a:r>
              <a:rPr lang="el-GR" altLang="el-GR" smtClean="0"/>
              <a:t>Συχνά σφάλματα μοντελοποίησης πεδίου</a:t>
            </a:r>
          </a:p>
          <a:p>
            <a:pPr eaLnBrk="1" hangingPunct="1"/>
            <a:r>
              <a:rPr lang="el-GR" altLang="el-GR" smtClean="0"/>
              <a:t>Εννοιολογικές κλάσεις και κλάσεις λογισμικού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συχνά σφάλματα: 1) ιδιότητες αντί κλάσεων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3463"/>
            <a:ext cx="8229600" cy="27352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 εκδοτικός οίκος είναι εννοιολογική κλάση όχι απλή ιδιότητα</a:t>
            </a:r>
          </a:p>
          <a:p>
            <a:endParaRPr lang="en-US" altLang="el-GR" smtClean="0"/>
          </a:p>
        </p:txBody>
      </p:sp>
      <p:pic>
        <p:nvPicPr>
          <p:cNvPr id="32772" name="4 - Εικόνα" descr="04_090_ΔΤΣφαλμαΙδιότηταΑντιΤάξη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484313"/>
            <a:ext cx="4840288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συχνά σφάλματα: 2) επανάληψη ιδιοτήτων</a:t>
            </a:r>
            <a:endParaRPr lang="en-US" altLang="el-GR" smtClean="0"/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789363"/>
            <a:ext cx="8229600" cy="25193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ιδιότητα τίτλοςΒιβλίου είναι περιττή.</a:t>
            </a:r>
          </a:p>
          <a:p>
            <a:endParaRPr lang="en-US" altLang="el-GR" smtClean="0"/>
          </a:p>
        </p:txBody>
      </p:sp>
      <p:pic>
        <p:nvPicPr>
          <p:cNvPr id="33796" name="4 - Εικόνα" descr="04_091_ΔΤΣφάλμαΙδιότητεςκαιΤάξει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268413"/>
            <a:ext cx="5468938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400" smtClean="0"/>
              <a:t>συχνά σφάλματα: 3) συγχώνευση περιγραφών και οντοτήτων</a:t>
            </a:r>
            <a:endParaRPr lang="en-US" altLang="el-GR" sz="2400" smtClean="0"/>
          </a:p>
        </p:txBody>
      </p:sp>
      <p:sp>
        <p:nvSpPr>
          <p:cNvPr id="3481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r>
              <a:rPr lang="el-GR" altLang="el-GR" smtClean="0"/>
              <a:t>Υπάρχουν περιπτώσεις που πρέπει να διαχωρίζεται η οντότητα του φυσικού κόσμου από την περιγραφή της οντότητας. Π.χ. έχουμε στην βιβλιοθήκη πολλά αντίτυπα με διαφορετικό αριθμό εισαγωγής για το ίδιο βιβλίο.</a:t>
            </a:r>
          </a:p>
          <a:p>
            <a:r>
              <a:rPr lang="el-GR" altLang="el-GR" smtClean="0"/>
              <a:t>Ο αριθμός εισαγωγής ενός αντιτύπου διαχωρίζει την οντότητα του φυσικού κόσμου (αντίτυπο) από την περιγραφή της οντότητας (βιβλίο).</a:t>
            </a:r>
          </a:p>
          <a:p>
            <a:endParaRPr lang="en-US" altLang="el-GR" smtClean="0"/>
          </a:p>
        </p:txBody>
      </p:sp>
      <p:pic>
        <p:nvPicPr>
          <p:cNvPr id="34820" name="7 - Εικόνα" descr="ΣφάλμαΣυγχώνευσηΠεριγραφώνκαιΟντοτήτων 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268413"/>
            <a:ext cx="7138987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χρησιμότητα μοντέλων πεδίου</a:t>
            </a:r>
            <a:endParaRPr lang="en-US" altLang="el-GR" smtClean="0"/>
          </a:p>
        </p:txBody>
      </p:sp>
      <p:sp>
        <p:nvSpPr>
          <p:cNvPr id="3584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Επικοινωνία. Ένα μοντέλο πεδίου μπορεί να γίνει η βάση επικοινωνίας μεταξύ αυτών που γνωρίζουν το πρόβλημα και των μηχανικών λογισμικού</a:t>
            </a:r>
          </a:p>
          <a:p>
            <a:r>
              <a:rPr lang="el-GR" altLang="el-GR" smtClean="0"/>
              <a:t>Απόκτηση γνώσης. Οι μηχανικοί λογισμικού αποκτούν βαθύτερη γνώση του προβλήματος</a:t>
            </a:r>
          </a:p>
          <a:p>
            <a:r>
              <a:rPr lang="el-GR" altLang="el-GR" smtClean="0"/>
              <a:t>Μείωση του χάσματος αναπαράστασης (representational gap) μεταξύ των εννοιών του προβλήματος και του λογισμικού.</a:t>
            </a:r>
          </a:p>
          <a:p>
            <a:r>
              <a:rPr lang="el-GR" altLang="el-GR" smtClean="0"/>
              <a:t>Σχεδίαση λογισμικού. Ως συνέπεια της μείωσης του χάσματος αναπαράστασης, τα μοντέλα πεδίου μπορούν να μετασχηματιστούν στη λογική του πεδίου (domain logic ή business logic) του λογισμικού. Οι εννοιολογικές κλάσεις μετασχηματίζονται σε κλάσεις του λογισμικού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εννοιολογικές κλάσεις και κλάσεις λογισμικού</a:t>
            </a:r>
            <a:endParaRPr lang="en-US" altLang="el-GR" smtClean="0"/>
          </a:p>
        </p:txBody>
      </p:sp>
      <p:sp>
        <p:nvSpPr>
          <p:cNvPr id="3686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Τα μοντέλα πεδίου χρησιμοποιούν την αφαίρεση με σκοπό τη δημιουργία κλάσεων που αποτυπώνουν τα χαρακτηριστικά των εννοιών του χώρου του προβλήματος που είναι σημαντικά για το λογισμικό. </a:t>
            </a:r>
          </a:p>
          <a:p>
            <a:r>
              <a:rPr lang="el-GR" altLang="el-GR" smtClean="0"/>
              <a:t>Οι κλάσεις του μοντέλου πεδίου διερευνούν το υπό εξέταση πρόβλημα και δεν αντιστοιχούν κατ’ ανάγκη σε κλάσεις του λογισμικού.</a:t>
            </a:r>
          </a:p>
          <a:p>
            <a:r>
              <a:rPr lang="el-GR" altLang="el-GR" smtClean="0"/>
              <a:t>Ο μετασχηματισμός των εννοιολογικών κλάσεων σε κλάσεις λογισμικού θα μας βοηθήσει στην περαιτέρω ανάλυση 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εννοιολογικές κλάσεις και κλάσεις λογισμικού</a:t>
            </a:r>
            <a:endParaRPr lang="en-US" altLang="el-GR" smtClean="0"/>
          </a:p>
        </p:txBody>
      </p:sp>
      <p:sp>
        <p:nvSpPr>
          <p:cNvPr id="3789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“αρχικές κλάσεις” του λογισμικού θα αποκτήσουν συμπεριφορά, η οποία θα προσδιοριστεί με μεγαλύτερη λεπτομέρεια κατά τη σχεδίαση. </a:t>
            </a:r>
          </a:p>
          <a:p>
            <a:r>
              <a:rPr lang="el-GR" altLang="el-GR" smtClean="0"/>
              <a:t>Στη σχεδίαση και στον προγραμματισμό οι κλάσεις λογισμικού θα εμπλουτιστούν με λειτουργίες και μεθόδους και θα αποτελέσουν τη λογική του πεδίου (domain logic) ή την επιχειρησιακή λογική (business logic). </a:t>
            </a:r>
          </a:p>
          <a:p>
            <a:r>
              <a:rPr lang="el-GR" altLang="el-GR" smtClean="0"/>
              <a:t>Στη σχεδίαση θα λάβουμε υπόψη και άλλα θέματα, όπως η αρχιτεκτονική, οι μη λειτουργικές απαιτήσεις, οι διεπαφές χρήστη, η αποθήκευση αντικειμένων, η ασφάλεια κ.τ.λ.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400" smtClean="0"/>
              <a:t>παράδειγμα: κλάσεις λογισμικού τραπεζικού συστήματος</a:t>
            </a:r>
            <a:endParaRPr lang="en-US" altLang="el-GR" sz="2400" smtClean="0"/>
          </a:p>
        </p:txBody>
      </p:sp>
      <p:pic>
        <p:nvPicPr>
          <p:cNvPr id="38915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12875"/>
            <a:ext cx="5815012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σύστημα δανεισμού</a:t>
            </a:r>
            <a:endParaRPr lang="en-US" altLang="el-GR" smtClean="0"/>
          </a:p>
        </p:txBody>
      </p:sp>
      <p:pic>
        <p:nvPicPr>
          <p:cNvPr id="39939" name="3 - Εικόνα" descr="04_100_ΔΤΑΣΔΜοντέλοΠεδίουΠλήρε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981075"/>
            <a:ext cx="5184775" cy="548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μοντελοποίηση πεδίου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μοντελοποίηση πεδίου (domain modeling) είναι μία από τις βασικότερες δραστηριότητες της αντικειμενοστρεφούς ανάλυσης</a:t>
            </a:r>
          </a:p>
          <a:p>
            <a:r>
              <a:rPr lang="el-GR" altLang="el-GR" smtClean="0"/>
              <a:t>Αφορά στη δημιουργία διαγραμμάτων κλάσεων που απεικονίζουν </a:t>
            </a:r>
            <a:r>
              <a:rPr lang="el-GR" altLang="el-GR" b="1" smtClean="0"/>
              <a:t>έννοιες</a:t>
            </a:r>
            <a:r>
              <a:rPr lang="el-GR" altLang="el-GR" smtClean="0"/>
              <a:t> του προβλήματος που εξετάζουμε</a:t>
            </a:r>
          </a:p>
          <a:p>
            <a:r>
              <a:rPr lang="el-GR" altLang="el-GR" smtClean="0"/>
              <a:t>Οι κλάσεις σε ένα μοντέλο πεδίου καλούνται και </a:t>
            </a:r>
            <a:r>
              <a:rPr lang="el-GR" altLang="el-GR" b="1" smtClean="0"/>
              <a:t>εννοιολογικές κλάσεις</a:t>
            </a:r>
            <a:r>
              <a:rPr lang="el-GR" altLang="el-GR" smtClean="0"/>
              <a:t> (conceptual classes)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κτίσιμο μοντέλων πεδίου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Τα μοντέλα πεδίου περιλαμβάνουν:</a:t>
            </a:r>
          </a:p>
          <a:p>
            <a:pPr lvl="1"/>
            <a:r>
              <a:rPr lang="el-GR" altLang="el-GR" smtClean="0"/>
              <a:t>Τις εννοιολογικές κλάσεις που αναπαριστούν έννοιες του προβλήματος</a:t>
            </a:r>
          </a:p>
          <a:p>
            <a:pPr lvl="1"/>
            <a:r>
              <a:rPr lang="el-GR" altLang="el-GR" smtClean="0"/>
              <a:t>Ιδιότητες των εννοιολογικών κλάσεων που σχετίζονται με το πρόβλημα</a:t>
            </a:r>
          </a:p>
          <a:p>
            <a:pPr lvl="1"/>
            <a:r>
              <a:rPr lang="el-GR" altLang="el-GR" smtClean="0"/>
              <a:t>Σχέσεις μεταξύ των κλάσεων όπως η συσχέτιση και η γενίκευση</a:t>
            </a:r>
          </a:p>
          <a:p>
            <a:r>
              <a:rPr lang="el-GR" altLang="el-GR" smtClean="0"/>
              <a:t>Στα μοντέλα πεδίου δεν εμφανίζονται λειτουργίες</a:t>
            </a:r>
          </a:p>
          <a:p>
            <a:r>
              <a:rPr lang="el-GR" altLang="el-GR" smtClean="0"/>
              <a:t>Τα μοντέλα πεδίου περιλαμβάνουν κλάσεις του χώρου του προβλήματος όχι του λογισμικού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εννοιολογικές κλάσεις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εννοιολογικές κλάσεις μπορεί να είναι:</a:t>
            </a:r>
          </a:p>
          <a:p>
            <a:r>
              <a:rPr lang="el-GR" altLang="el-GR" smtClean="0"/>
              <a:t>Αντικείμενα του φυσικού κόσμου</a:t>
            </a:r>
          </a:p>
          <a:p>
            <a:r>
              <a:rPr lang="el-GR" altLang="el-GR" smtClean="0"/>
              <a:t>Προδιαγραφές ή περιγραφές των αντικειμένων του φυσικού κόσμου</a:t>
            </a:r>
          </a:p>
          <a:p>
            <a:r>
              <a:rPr lang="el-GR" altLang="el-GR" smtClean="0"/>
              <a:t>Απομνημόνευση δεδομένων και γεγονότων </a:t>
            </a:r>
          </a:p>
          <a:p>
            <a:r>
              <a:rPr lang="el-GR" altLang="el-GR" smtClean="0"/>
              <a:t>Οργανωτικές μονάδες</a:t>
            </a:r>
          </a:p>
          <a:p>
            <a:r>
              <a:rPr lang="el-GR" altLang="el-GR" smtClean="0"/>
              <a:t>Τοποθεσίες</a:t>
            </a:r>
          </a:p>
          <a:p>
            <a:r>
              <a:rPr lang="el-GR" altLang="el-GR" smtClean="0"/>
              <a:t>Ρόλοι προσώπων σε σχέση με το σύστημα</a:t>
            </a:r>
          </a:p>
          <a:p>
            <a:r>
              <a:rPr lang="el-GR" altLang="el-GR" smtClean="0"/>
              <a:t>Κατάλογοι πληροφοριών</a:t>
            </a:r>
          </a:p>
          <a:p>
            <a:r>
              <a:rPr lang="el-GR" altLang="el-GR" smtClean="0"/>
              <a:t>Κανόνες και πολιτικές</a:t>
            </a:r>
          </a:p>
          <a:p>
            <a:r>
              <a:rPr lang="el-GR" altLang="el-GR" smtClean="0"/>
              <a:t>Αφηρημένες έννοιες που διευκολύνουν στην κατανόηση του προβλήματος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καθορισμός εννοιολογικών κλάσεων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εννοιολογικές κλάσεις δημιουργούνται μετά από την μελέτη των απαιτήσεων όπως οι περιπτώσεις χρήσης</a:t>
            </a:r>
          </a:p>
          <a:p>
            <a:r>
              <a:rPr lang="el-GR" altLang="el-GR" smtClean="0"/>
              <a:t>Απεικονίζουν σημαντικές έννοιες που περιγράφονται στις απαιτήσεις</a:t>
            </a:r>
          </a:p>
          <a:p>
            <a:r>
              <a:rPr lang="el-GR" altLang="el-GR" smtClean="0"/>
              <a:t>Μπορεί να εξαχθούν και από συνοδευτικά έγγραφα των απαιτήσεων όπως το λεξικό δεδομένων, το γλωσσάρι, κλπ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τραπεζικό σύστημα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«</a:t>
            </a:r>
            <a:r>
              <a:rPr lang="el-GR" altLang="el-GR" i="1" smtClean="0"/>
              <a:t>Σε ένα τραπεζικό σύστημα οι πελάτες δημιουργούν τραπεζικούς λογαριασμούς. Οι πελάτες μπορούν να πραγματοποιούν καταθέσεις και αναλήψεις χρημάτων. Το τραπεζικό σύστημα καταγράφει κάθε δοσοληψία κατάθεσης ή ανάληψης χρημάτων και ενημερώνει το υπόλοιπο του λογαριασμού του πελάτη. Ένας πελάτης μπορεί να εξυπηρετείται από τραπεζικά υποκαταστήματα. Μπορεί επίσης να πραγματοποιεί καταθέσεις ή αναλήψεις μετρητών μέσω των ΑΤΜ της τράπεζας. Μπορεί να αιτείται και να λαμβάνει από την τράπεζα μία κάρτα ανάληψης μετρητών. Η κάρτα που παραλαμβάνει συνδέεται με κάποιον από τους λογαριασμούς της επιλογής του</a:t>
            </a:r>
            <a:r>
              <a:rPr lang="el-GR" altLang="el-GR" smtClean="0"/>
              <a:t>»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b="1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b="1" smtClean="0"/>
              <a:t>Ερώτημα</a:t>
            </a:r>
            <a:r>
              <a:rPr lang="el-GR" altLang="el-GR" smtClean="0"/>
              <a:t>:  Η δημιουργία ενός μοντέλου πεδίου για το παραπάνω πρόβλημα.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τραπεζικό σύστημα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«</a:t>
            </a:r>
            <a:r>
              <a:rPr lang="el-GR" altLang="el-GR" i="1" smtClean="0"/>
              <a:t>Σε ένα τραπεζικό σύστημα οι </a:t>
            </a:r>
            <a:r>
              <a:rPr lang="el-GR" altLang="el-GR" b="1" i="1" smtClean="0"/>
              <a:t>πελάτες</a:t>
            </a:r>
            <a:r>
              <a:rPr lang="el-GR" altLang="el-GR" i="1" smtClean="0"/>
              <a:t> δημιουργούν </a:t>
            </a:r>
            <a:r>
              <a:rPr lang="el-GR" altLang="el-GR" b="1" i="1" smtClean="0"/>
              <a:t>τραπεζικούς λογαριασμούς</a:t>
            </a:r>
            <a:r>
              <a:rPr lang="el-GR" altLang="el-GR" i="1" smtClean="0"/>
              <a:t>. Οι πελάτες μπορούν να πραγματοποιούν </a:t>
            </a:r>
            <a:r>
              <a:rPr lang="el-GR" altLang="el-GR" b="1" i="1" smtClean="0"/>
              <a:t>καταθέσεις</a:t>
            </a:r>
            <a:r>
              <a:rPr lang="el-GR" altLang="el-GR" i="1" smtClean="0"/>
              <a:t> και </a:t>
            </a:r>
            <a:r>
              <a:rPr lang="el-GR" altLang="el-GR" b="1" i="1" smtClean="0"/>
              <a:t>αναλήψεις</a:t>
            </a:r>
            <a:r>
              <a:rPr lang="el-GR" altLang="el-GR" i="1" smtClean="0"/>
              <a:t> χρημάτων. Το τραπεζικό σύστημα καταγράφει κάθε </a:t>
            </a:r>
            <a:r>
              <a:rPr lang="el-GR" altLang="el-GR" b="1" i="1" smtClean="0"/>
              <a:t>δοσοληψία</a:t>
            </a:r>
            <a:r>
              <a:rPr lang="el-GR" altLang="el-GR" i="1" smtClean="0"/>
              <a:t> κατάθεσης ή ανάληψης χρημάτων και ενημερώνει το υπόλοιπο του λογαριασμού του πελάτη. Ένας πελάτης μπορεί να εξυπηρετείται από τραπεζικά υποκαταστήματα. Μπορεί επίσης να πραγματοποιεί καταθέσεις ή αναλήψεις μετρητών μέσω των ΑΤΜ της τράπεζας. Μπορεί να αιτείται και να λαμβάνει από την τράπεζα μία </a:t>
            </a:r>
            <a:r>
              <a:rPr lang="el-GR" altLang="el-GR" b="1" i="1" smtClean="0"/>
              <a:t>κάρτα</a:t>
            </a:r>
            <a:r>
              <a:rPr lang="el-GR" altLang="el-GR" i="1" smtClean="0"/>
              <a:t> ανάληψης μετρητών. Η κάρτα που παραλαμβάνει συνδέεται με κάποιον από τους λογαριασμούς της επιλογής του</a:t>
            </a:r>
            <a:r>
              <a:rPr lang="el-GR" altLang="el-GR" smtClean="0"/>
              <a:t>»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b="1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σημαντικές έννοιες του προβλήματος είναι με  έντονη γραφή.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τραπεζικό σύστημα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933825"/>
            <a:ext cx="8229600" cy="23749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βασικές κλάσεις είναι ο πελάτης, ο λογαριασμός, η δοσοληψία, η Ανάληψη, η Κατάθεση, η Κάρτα</a:t>
            </a:r>
          </a:p>
          <a:p>
            <a:endParaRPr lang="en-US" altLang="el-GR" smtClean="0"/>
          </a:p>
        </p:txBody>
      </p:sp>
      <p:pic>
        <p:nvPicPr>
          <p:cNvPr id="21508" name="7 - Εικόνα" descr="04_078_ΔΤΤραπεζικόΑρχικέςΚλάσει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268413"/>
            <a:ext cx="5570538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1182</Words>
  <Application>Microsoft Office PowerPoint</Application>
  <PresentationFormat>Προβολή στην οθόνη (4:3)</PresentationFormat>
  <Paragraphs>101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0" baseType="lpstr">
      <vt:lpstr>Arial</vt:lpstr>
      <vt:lpstr>Calibri</vt:lpstr>
      <vt:lpstr>Θέμα του Office</vt:lpstr>
      <vt:lpstr>Μοντελοποίηση Πεδίου</vt:lpstr>
      <vt:lpstr>περιεχόμενα παρουσίασης</vt:lpstr>
      <vt:lpstr>μοντελοποίηση πεδίου</vt:lpstr>
      <vt:lpstr>κτίσιμο μοντέλων πεδίου</vt:lpstr>
      <vt:lpstr>εννοιολογικές κλάσεις</vt:lpstr>
      <vt:lpstr>καθορισμός εννοιολογικών κλάσεων</vt:lpstr>
      <vt:lpstr>παράδειγμα: τραπεζικό σύστημα</vt:lpstr>
      <vt:lpstr>παράδειγμα: τραπεζικό σύστημα</vt:lpstr>
      <vt:lpstr>παράδειγμα: τραπεζικό σύστημα</vt:lpstr>
      <vt:lpstr>συσχετίσεις εννοιολογικών κλάσεων</vt:lpstr>
      <vt:lpstr>παράδειγμα: συσχετίσεις τραπεζικού συστήματος</vt:lpstr>
      <vt:lpstr>ιδιότητες εννοιολογικών κλάσεων</vt:lpstr>
      <vt:lpstr>παράδειγμα: ιδιότητες τραπεζικού συστήματος</vt:lpstr>
      <vt:lpstr>απλοί τύποι</vt:lpstr>
      <vt:lpstr>παράδειγμα: απλοί τύποι τραπεζικού συστήματος</vt:lpstr>
      <vt:lpstr>απλοί τύποι και συσχετίσεις</vt:lpstr>
      <vt:lpstr>παράδειγμα: τύποι τραπεζικού συστήματος</vt:lpstr>
      <vt:lpstr>γενίκευση</vt:lpstr>
      <vt:lpstr>χρήση γενίκευσης</vt:lpstr>
      <vt:lpstr>συχνά σφάλματα: 1) ιδιότητες αντί κλάσεων</vt:lpstr>
      <vt:lpstr>συχνά σφάλματα: 2) επανάληψη ιδιοτήτων</vt:lpstr>
      <vt:lpstr>συχνά σφάλματα: 3) συγχώνευση περιγραφών και οντοτήτων</vt:lpstr>
      <vt:lpstr>χρησιμότητα μοντέλων πεδίου</vt:lpstr>
      <vt:lpstr>εννοιολογικές κλάσεις και κλάσεις λογισμικού</vt:lpstr>
      <vt:lpstr>εννοιολογικές κλάσεις και κλάσεις λογισμικού</vt:lpstr>
      <vt:lpstr>παράδειγμα: κλάσεις λογισμικού τραπεζικού συστήματος</vt:lpstr>
      <vt:lpstr>παράδειγμα: σύστημα δανεισμού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30</cp:revision>
  <dcterms:created xsi:type="dcterms:W3CDTF">2012-08-02T15:55:49Z</dcterms:created>
  <dcterms:modified xsi:type="dcterms:W3CDTF">2021-10-17T14:09:58Z</dcterms:modified>
</cp:coreProperties>
</file>