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40628DF-7A39-43A5-BC16-8674EE89929C}"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FDE0E2CE-D7ED-4E44-8063-8E15B346B893}" type="slidenum">
              <a:rPr lang="en-US" altLang="el-GR"/>
              <a:pPr>
                <a:defRPr/>
              </a:pPr>
              <a:t>‹#›</a:t>
            </a:fld>
            <a:endParaRPr lang="en-US" altLang="el-GR"/>
          </a:p>
        </p:txBody>
      </p:sp>
    </p:spTree>
    <p:extLst>
      <p:ext uri="{BB962C8B-B14F-4D97-AF65-F5344CB8AC3E}">
        <p14:creationId xmlns:p14="http://schemas.microsoft.com/office/powerpoint/2010/main" val="888602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1AE5A1C2-1D11-4B50-94BC-CB6508D9133F}"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228D8290-949B-47BA-A5DE-D7CD37541054}" type="slidenum">
              <a:rPr lang="en-US" altLang="el-GR"/>
              <a:pPr>
                <a:defRPr/>
              </a:pPr>
              <a:t>‹#›</a:t>
            </a:fld>
            <a:endParaRPr lang="en-US" altLang="el-GR"/>
          </a:p>
        </p:txBody>
      </p:sp>
    </p:spTree>
    <p:extLst>
      <p:ext uri="{BB962C8B-B14F-4D97-AF65-F5344CB8AC3E}">
        <p14:creationId xmlns:p14="http://schemas.microsoft.com/office/powerpoint/2010/main" val="813205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A33E7A9-4911-4068-9C5B-E0CF98F9A51B}"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C7EFD8E4-037F-43FE-93D5-56D4C18C55A3}" type="slidenum">
              <a:rPr lang="en-US" altLang="el-GR"/>
              <a:pPr>
                <a:defRPr/>
              </a:pPr>
              <a:t>‹#›</a:t>
            </a:fld>
            <a:endParaRPr lang="en-US" altLang="el-GR"/>
          </a:p>
        </p:txBody>
      </p:sp>
    </p:spTree>
    <p:extLst>
      <p:ext uri="{BB962C8B-B14F-4D97-AF65-F5344CB8AC3E}">
        <p14:creationId xmlns:p14="http://schemas.microsoft.com/office/powerpoint/2010/main" val="2987262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9723C2D-F900-49E8-8EB8-25762431A943}"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00470B1F-7092-464E-98B4-0AD7D24B664E}" type="slidenum">
              <a:rPr lang="en-US" altLang="el-GR"/>
              <a:pPr>
                <a:defRPr/>
              </a:pPr>
              <a:t>‹#›</a:t>
            </a:fld>
            <a:endParaRPr lang="en-US" altLang="el-GR"/>
          </a:p>
        </p:txBody>
      </p:sp>
    </p:spTree>
    <p:extLst>
      <p:ext uri="{BB962C8B-B14F-4D97-AF65-F5344CB8AC3E}">
        <p14:creationId xmlns:p14="http://schemas.microsoft.com/office/powerpoint/2010/main" val="390797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EC9FEAB-E807-492C-8F0C-05165FE472CD}"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EC67FB2C-B959-482D-90BC-38B4482AFC2C}" type="slidenum">
              <a:rPr lang="en-US" altLang="el-GR"/>
              <a:pPr>
                <a:defRPr/>
              </a:pPr>
              <a:t>‹#›</a:t>
            </a:fld>
            <a:endParaRPr lang="en-US" altLang="el-GR"/>
          </a:p>
        </p:txBody>
      </p:sp>
    </p:spTree>
    <p:extLst>
      <p:ext uri="{BB962C8B-B14F-4D97-AF65-F5344CB8AC3E}">
        <p14:creationId xmlns:p14="http://schemas.microsoft.com/office/powerpoint/2010/main" val="1996436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7052A07-7878-4859-A0B3-989560EC127B}"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0DBF7BD8-D09A-4462-B610-F87F659FEF8B}" type="slidenum">
              <a:rPr lang="en-US" altLang="el-GR"/>
              <a:pPr>
                <a:defRPr/>
              </a:pPr>
              <a:t>‹#›</a:t>
            </a:fld>
            <a:endParaRPr lang="en-US" altLang="el-GR"/>
          </a:p>
        </p:txBody>
      </p:sp>
    </p:spTree>
    <p:extLst>
      <p:ext uri="{BB962C8B-B14F-4D97-AF65-F5344CB8AC3E}">
        <p14:creationId xmlns:p14="http://schemas.microsoft.com/office/powerpoint/2010/main" val="85974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4AE488B4-F991-4428-B0BC-2327CC8CCAFF}"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B65A7246-A083-433A-9368-DFC44F4AAB04}" type="slidenum">
              <a:rPr lang="en-US" altLang="el-GR"/>
              <a:pPr>
                <a:defRPr/>
              </a:pPr>
              <a:t>‹#›</a:t>
            </a:fld>
            <a:endParaRPr lang="en-US" altLang="el-GR"/>
          </a:p>
        </p:txBody>
      </p:sp>
    </p:spTree>
    <p:extLst>
      <p:ext uri="{BB962C8B-B14F-4D97-AF65-F5344CB8AC3E}">
        <p14:creationId xmlns:p14="http://schemas.microsoft.com/office/powerpoint/2010/main" val="3530059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F0C537EE-EA8E-4395-A6D1-AD218C57077C}"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83B6CBC2-A1FD-42B0-AE27-110230B3BFFF}" type="slidenum">
              <a:rPr lang="en-US" altLang="el-GR"/>
              <a:pPr>
                <a:defRPr/>
              </a:pPr>
              <a:t>‹#›</a:t>
            </a:fld>
            <a:endParaRPr lang="en-US" altLang="el-GR"/>
          </a:p>
        </p:txBody>
      </p:sp>
    </p:spTree>
    <p:extLst>
      <p:ext uri="{BB962C8B-B14F-4D97-AF65-F5344CB8AC3E}">
        <p14:creationId xmlns:p14="http://schemas.microsoft.com/office/powerpoint/2010/main" val="3957382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ACCF7A6C-2FB9-442D-828B-50D6D815E486}"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01110353-5587-4FC7-9090-83F9B1756AF1}" type="slidenum">
              <a:rPr lang="en-US" altLang="el-GR"/>
              <a:pPr>
                <a:defRPr/>
              </a:pPr>
              <a:t>‹#›</a:t>
            </a:fld>
            <a:endParaRPr lang="en-US" altLang="el-GR"/>
          </a:p>
        </p:txBody>
      </p:sp>
    </p:spTree>
    <p:extLst>
      <p:ext uri="{BB962C8B-B14F-4D97-AF65-F5344CB8AC3E}">
        <p14:creationId xmlns:p14="http://schemas.microsoft.com/office/powerpoint/2010/main" val="176342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C1AAE65-6F01-4BCC-A969-2BA068ECF6B3}"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379D6FA4-7118-4299-8C84-47DAE3F4674F}" type="slidenum">
              <a:rPr lang="en-US" altLang="el-GR"/>
              <a:pPr>
                <a:defRPr/>
              </a:pPr>
              <a:t>‹#›</a:t>
            </a:fld>
            <a:endParaRPr lang="en-US" altLang="el-GR"/>
          </a:p>
        </p:txBody>
      </p:sp>
    </p:spTree>
    <p:extLst>
      <p:ext uri="{BB962C8B-B14F-4D97-AF65-F5344CB8AC3E}">
        <p14:creationId xmlns:p14="http://schemas.microsoft.com/office/powerpoint/2010/main" val="3187335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39D62FA1-408E-4B0E-8E85-C22DC9B59EAD}"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5334FA2D-4989-4F2F-A0B5-31828F26AF31}" type="slidenum">
              <a:rPr lang="en-US" altLang="el-GR"/>
              <a:pPr>
                <a:defRPr/>
              </a:pPr>
              <a:t>‹#›</a:t>
            </a:fld>
            <a:endParaRPr lang="en-US" altLang="el-GR"/>
          </a:p>
        </p:txBody>
      </p:sp>
    </p:spTree>
    <p:extLst>
      <p:ext uri="{BB962C8B-B14F-4D97-AF65-F5344CB8AC3E}">
        <p14:creationId xmlns:p14="http://schemas.microsoft.com/office/powerpoint/2010/main" val="845195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Διαγράμματα </a:t>
            </a:r>
            <a:r>
              <a:rPr lang="en-US" altLang="el-GR" smtClean="0"/>
              <a:t>UML </a:t>
            </a:r>
            <a:r>
              <a:rPr lang="el-GR" altLang="el-GR" smtClean="0"/>
              <a:t>στην Ανάλυση</a:t>
            </a:r>
            <a:endParaRPr lang="en-US" altLang="el-GR" smtClean="0"/>
          </a:p>
        </p:txBody>
      </p:sp>
      <p:sp>
        <p:nvSpPr>
          <p:cNvPr id="3" name="2 - Υπότιτλος"/>
          <p:cNvSpPr>
            <a:spLocks noGrp="1"/>
          </p:cNvSpPr>
          <p:nvPr>
            <p:ph type="subTitle" idx="1"/>
          </p:nvPr>
        </p:nvSpPr>
        <p:spPr>
          <a:xfrm>
            <a:off x="1547813" y="3789363"/>
            <a:ext cx="6400800" cy="1752600"/>
          </a:xfrm>
        </p:spPr>
        <p:txBody>
          <a:bodyPr rtlCol="0">
            <a:normAutofit/>
          </a:bodyPr>
          <a:lstStyle/>
          <a:p>
            <a:pPr eaLnBrk="1" fontAlgn="auto" hangingPunct="1">
              <a:spcAft>
                <a:spcPts val="0"/>
              </a:spcAft>
              <a:defRPr/>
            </a:pPr>
            <a:r>
              <a:rPr lang="el-GR" dirty="0" smtClean="0"/>
              <a:t>Μέρος Δ</a:t>
            </a:r>
          </a:p>
          <a:p>
            <a:pPr eaLnBrk="1" fontAlgn="auto" hangingPunct="1">
              <a:spcAft>
                <a:spcPts val="0"/>
              </a:spcAft>
              <a:defRPr/>
            </a:pPr>
            <a:r>
              <a:rPr lang="el-GR" dirty="0" smtClean="0"/>
              <a:t>Διαγράμματα Επικοινωνίας </a:t>
            </a:r>
          </a:p>
          <a:p>
            <a:pPr eaLnBrk="1" fontAlgn="auto" hangingPunct="1">
              <a:spcAft>
                <a:spcPts val="0"/>
              </a:spcAft>
              <a:defRPr/>
            </a:pPr>
            <a:r>
              <a:rPr lang="el-GR" dirty="0" smtClean="0"/>
              <a:t>Διαγράμματα Ακολουθίας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z="3200" smtClean="0"/>
              <a:t>διαγράμματα επικοινωνίας – μηνύματα</a:t>
            </a:r>
            <a:endParaRPr lang="en-US" altLang="el-GR" sz="3200" smtClean="0"/>
          </a:p>
        </p:txBody>
      </p:sp>
      <p:sp>
        <p:nvSpPr>
          <p:cNvPr id="22531" name="2 - Θέση περιεχομένου"/>
          <p:cNvSpPr>
            <a:spLocks noGrp="1"/>
          </p:cNvSpPr>
          <p:nvPr>
            <p:ph idx="1"/>
          </p:nvPr>
        </p:nvSpPr>
        <p:spPr>
          <a:xfrm>
            <a:off x="457200" y="3141663"/>
            <a:ext cx="8229600" cy="3167062"/>
          </a:xfrm>
        </p:spPr>
        <p:txBody>
          <a:bodyPr/>
          <a:lstStyle/>
          <a:p>
            <a:pPr>
              <a:buFont typeface="Arial" panose="020B0604020202020204" pitchFamily="34" charset="0"/>
              <a:buNone/>
            </a:pPr>
            <a:r>
              <a:rPr lang="el-GR" altLang="el-GR" smtClean="0"/>
              <a:t>Η αποστολή μηνύματος υπό συνθήκη γίνεται με την εμφάνιση της συνθήκης μετά την αρίθμηση του μηνύματος</a:t>
            </a:r>
          </a:p>
          <a:p>
            <a:endParaRPr lang="en-US" altLang="el-GR" smtClean="0"/>
          </a:p>
        </p:txBody>
      </p:sp>
      <p:pic>
        <p:nvPicPr>
          <p:cNvPr id="22532" name="Picture 4" descr="ΔΕΣυνθήκη"/>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975" y="1484313"/>
            <a:ext cx="3870325"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z="3200" smtClean="0"/>
              <a:t>διαγράμματα επικοινωνίας – μηνύματα</a:t>
            </a:r>
            <a:endParaRPr lang="en-US" altLang="el-GR" smtClean="0"/>
          </a:p>
        </p:txBody>
      </p:sp>
      <p:sp>
        <p:nvSpPr>
          <p:cNvPr id="23555" name="2 - Θέση περιεχομένου"/>
          <p:cNvSpPr>
            <a:spLocks noGrp="1"/>
          </p:cNvSpPr>
          <p:nvPr>
            <p:ph idx="1"/>
          </p:nvPr>
        </p:nvSpPr>
        <p:spPr>
          <a:xfrm>
            <a:off x="457200" y="4149725"/>
            <a:ext cx="8229600" cy="2159000"/>
          </a:xfrm>
        </p:spPr>
        <p:txBody>
          <a:bodyPr/>
          <a:lstStyle/>
          <a:p>
            <a:r>
              <a:rPr lang="el-GR" altLang="el-GR" smtClean="0"/>
              <a:t>Για μηνύματα με αμοιβαίο αποκλεισμό αλλάζει η αρίθμηση με τη χρήση γραμμάτων. </a:t>
            </a:r>
          </a:p>
          <a:p>
            <a:r>
              <a:rPr lang="el-GR" altLang="el-GR" smtClean="0"/>
              <a:t>Τα μηνύματα 1a και 1b είναι αμοιβαία αποκλειόμενα</a:t>
            </a:r>
            <a:endParaRPr lang="en-US" altLang="el-GR" smtClean="0"/>
          </a:p>
        </p:txBody>
      </p:sp>
      <p:pic>
        <p:nvPicPr>
          <p:cNvPr id="23556" name="Picture 4" descr="ΔΕΔιακλάδωση"/>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1268413"/>
            <a:ext cx="4500562" cy="2589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z="2800" smtClean="0"/>
              <a:t>διαγράμματα επικοινωνίας – δημιουργία αντικειμένων</a:t>
            </a:r>
            <a:endParaRPr lang="en-US" altLang="el-GR" smtClean="0"/>
          </a:p>
        </p:txBody>
      </p:sp>
      <p:sp>
        <p:nvSpPr>
          <p:cNvPr id="24579" name="2 - Θέση περιεχομένου"/>
          <p:cNvSpPr>
            <a:spLocks noGrp="1"/>
          </p:cNvSpPr>
          <p:nvPr>
            <p:ph idx="1"/>
          </p:nvPr>
        </p:nvSpPr>
        <p:spPr>
          <a:xfrm>
            <a:off x="457200" y="3429000"/>
            <a:ext cx="8229600" cy="2879725"/>
          </a:xfrm>
        </p:spPr>
        <p:txBody>
          <a:bodyPr/>
          <a:lstStyle/>
          <a:p>
            <a:pPr>
              <a:buFont typeface="Arial" panose="020B0604020202020204" pitchFamily="34" charset="0"/>
              <a:buNone/>
            </a:pPr>
            <a:r>
              <a:rPr lang="el-GR" altLang="el-GR" smtClean="0"/>
              <a:t>Η δημιουργία αντικειμένων έχει διαφορετικό συμβολισμό στην αποστολή μηνύματος</a:t>
            </a:r>
          </a:p>
          <a:p>
            <a:endParaRPr lang="en-US" altLang="el-GR" smtClean="0"/>
          </a:p>
        </p:txBody>
      </p:sp>
      <p:pic>
        <p:nvPicPr>
          <p:cNvPr id="24580" name="Picture 4" descr="ΔΕΔημιουργίαΑντικειμένω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1484313"/>
            <a:ext cx="4897438" cy="1173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παράδειγμα διαγράμματος επικοινωνίας</a:t>
            </a:r>
            <a:endParaRPr lang="en-US" altLang="el-GR" smtClean="0"/>
          </a:p>
        </p:txBody>
      </p:sp>
      <p:sp>
        <p:nvSpPr>
          <p:cNvPr id="25603" name="2 - Θέση περιεχομένου"/>
          <p:cNvSpPr>
            <a:spLocks noGrp="1"/>
          </p:cNvSpPr>
          <p:nvPr>
            <p:ph idx="1"/>
          </p:nvPr>
        </p:nvSpPr>
        <p:spPr>
          <a:xfrm>
            <a:off x="457200" y="4437063"/>
            <a:ext cx="8229600" cy="1871662"/>
          </a:xfrm>
        </p:spPr>
        <p:txBody>
          <a:bodyPr/>
          <a:lstStyle/>
          <a:p>
            <a:pPr>
              <a:buFont typeface="Arial" panose="020B0604020202020204" pitchFamily="34" charset="0"/>
              <a:buNone/>
            </a:pPr>
            <a:r>
              <a:rPr lang="el-GR" altLang="el-GR" smtClean="0"/>
              <a:t>Ο υπολογισμός της αξίας μίας παραγγελίας</a:t>
            </a:r>
            <a:endParaRPr lang="en-US" altLang="el-GR" smtClean="0"/>
          </a:p>
        </p:txBody>
      </p:sp>
      <p:pic>
        <p:nvPicPr>
          <p:cNvPr id="25604" name="Picture 4" descr="ΔΕΠαραγγελίε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1341438"/>
            <a:ext cx="6635750"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διαγράμματα ακολουθίας</a:t>
            </a:r>
            <a:endParaRPr lang="en-US" altLang="el-GR" smtClean="0"/>
          </a:p>
        </p:txBody>
      </p:sp>
      <p:sp>
        <p:nvSpPr>
          <p:cNvPr id="26627" name="2 - Θέση περιεχομένου"/>
          <p:cNvSpPr>
            <a:spLocks noGrp="1"/>
          </p:cNvSpPr>
          <p:nvPr>
            <p:ph idx="1"/>
          </p:nvPr>
        </p:nvSpPr>
        <p:spPr/>
        <p:txBody>
          <a:bodyPr/>
          <a:lstStyle/>
          <a:p>
            <a:r>
              <a:rPr lang="el-GR" altLang="el-GR" smtClean="0"/>
              <a:t>Τα διαγράμματα κλάσεων παρέχουν την στατική όψη (δομή) των κλάσεων.</a:t>
            </a:r>
          </a:p>
          <a:p>
            <a:r>
              <a:rPr lang="el-GR" altLang="el-GR" smtClean="0"/>
              <a:t>Τα διαγράμματα ακολουθίας (sequence diagrams) παρέχουν τη δυναμική όψη.</a:t>
            </a:r>
          </a:p>
          <a:p>
            <a:r>
              <a:rPr lang="el-GR" altLang="el-GR" smtClean="0"/>
              <a:t>Εμφανίζουν την επικοινωνία αντικειμένων μέσω της ανταλλαγής μηνυμάτων.</a:t>
            </a:r>
          </a:p>
          <a:p>
            <a:endParaRPr lang="el-GR"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διαγράμματα ακολουθίας - σύμβολα</a:t>
            </a:r>
            <a:endParaRPr lang="en-US" altLang="el-GR" smtClean="0"/>
          </a:p>
        </p:txBody>
      </p:sp>
      <p:sp>
        <p:nvSpPr>
          <p:cNvPr id="27651" name="2 - Θέση περιεχομένου"/>
          <p:cNvSpPr>
            <a:spLocks noGrp="1"/>
          </p:cNvSpPr>
          <p:nvPr>
            <p:ph idx="1"/>
          </p:nvPr>
        </p:nvSpPr>
        <p:spPr>
          <a:xfrm>
            <a:off x="6443663" y="1052513"/>
            <a:ext cx="2243137" cy="5256212"/>
          </a:xfrm>
        </p:spPr>
        <p:txBody>
          <a:bodyPr/>
          <a:lstStyle/>
          <a:p>
            <a:pPr>
              <a:buFont typeface="Arial" panose="020B0604020202020204" pitchFamily="34" charset="0"/>
              <a:buNone/>
            </a:pPr>
            <a:r>
              <a:rPr lang="el-GR" altLang="el-GR" smtClean="0"/>
              <a:t>Η σειρά των μηνυμάτων φαίνεται από την τοποθέτηση τους στον κατακόρυφο άξονα</a:t>
            </a:r>
          </a:p>
          <a:p>
            <a:pPr>
              <a:buFont typeface="Arial" panose="020B0604020202020204" pitchFamily="34" charset="0"/>
              <a:buNone/>
            </a:pPr>
            <a:endParaRPr lang="en-US" altLang="el-GR" smtClean="0"/>
          </a:p>
        </p:txBody>
      </p:sp>
      <p:pic>
        <p:nvPicPr>
          <p:cNvPr id="27652" name="Picture 3" descr="seq-diagra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981075"/>
            <a:ext cx="5905500"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διαγράμματα ακολουθίας - σύμβολα</a:t>
            </a:r>
            <a:endParaRPr lang="en-US" altLang="el-GR" smtClean="0"/>
          </a:p>
        </p:txBody>
      </p:sp>
      <p:sp>
        <p:nvSpPr>
          <p:cNvPr id="28675" name="2 - Θέση περιεχομένου"/>
          <p:cNvSpPr>
            <a:spLocks noGrp="1"/>
          </p:cNvSpPr>
          <p:nvPr>
            <p:ph idx="1"/>
          </p:nvPr>
        </p:nvSpPr>
        <p:spPr/>
        <p:txBody>
          <a:bodyPr/>
          <a:lstStyle/>
          <a:p>
            <a:r>
              <a:rPr lang="el-GR" altLang="el-GR" b="1" smtClean="0"/>
              <a:t>γραμμή ζωής </a:t>
            </a:r>
            <a:r>
              <a:rPr lang="el-GR" altLang="el-GR" smtClean="0"/>
              <a:t>(lifeline) : αναπαριστά τη διάρκεια ζωής των αντικειμένων και σχεδιάζεται ως κατακόρυφη διακεκομμένη γραμμή κάτω από τα αντικείμενα. </a:t>
            </a:r>
          </a:p>
          <a:p>
            <a:r>
              <a:rPr lang="el-GR" altLang="el-GR" b="1" smtClean="0"/>
              <a:t>μπάρες προδιαγραφής εκτέλεσης </a:t>
            </a:r>
            <a:r>
              <a:rPr lang="el-GR" altLang="el-GR" smtClean="0"/>
              <a:t>(execution specification) πάνω στις γραμμές ζωής:  δείχνουν τη ροή ελέγχου στην ανταλλαγή μηνυμάτων σε αντικείμενα που έχουν ενεργοποιηθεί (Ένα ενεργοποιημένο αντικείμενο είτε εκτελεί μία δική του λειτουργία είτε περιμένει την επιστροφή, όταν αποστέλλει ένα μήνυμα σε κάποιο άλλο αντικείμενο). </a:t>
            </a:r>
          </a:p>
          <a:p>
            <a:endParaRPr lang="en-US" altLang="el-G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διαγράμματα ακολουθίας μηνύματα</a:t>
            </a:r>
            <a:endParaRPr lang="en-US" altLang="el-GR" smtClean="0"/>
          </a:p>
        </p:txBody>
      </p:sp>
      <p:sp>
        <p:nvSpPr>
          <p:cNvPr id="29699" name="2 - Θέση περιεχομένου"/>
          <p:cNvSpPr>
            <a:spLocks noGrp="1"/>
          </p:cNvSpPr>
          <p:nvPr>
            <p:ph idx="1"/>
          </p:nvPr>
        </p:nvSpPr>
        <p:spPr>
          <a:xfrm>
            <a:off x="457200" y="3573463"/>
            <a:ext cx="8229600" cy="2735262"/>
          </a:xfrm>
        </p:spPr>
        <p:txBody>
          <a:bodyPr/>
          <a:lstStyle/>
          <a:p>
            <a:r>
              <a:rPr lang="el-GR" altLang="el-GR" smtClean="0"/>
              <a:t>Η αποστολή του μηνύματος doSomething στο αντικείμενο :Β αντιστοιχεί στην «κλήση» της λειτουργίας doSomething της κλάσης Β </a:t>
            </a:r>
          </a:p>
          <a:p>
            <a:endParaRPr lang="en-US" altLang="el-GR" smtClean="0"/>
          </a:p>
        </p:txBody>
      </p:sp>
      <p:pic>
        <p:nvPicPr>
          <p:cNvPr id="29700" name="Picture 4" descr="ΔΑΜήνυμακαιΛειτουργί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1125538"/>
            <a:ext cx="5581650" cy="188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t>μπάρες προδιαγραφής εκτέλεσης</a:t>
            </a:r>
            <a:endParaRPr lang="en-US" altLang="el-GR" smtClean="0"/>
          </a:p>
        </p:txBody>
      </p:sp>
      <p:sp>
        <p:nvSpPr>
          <p:cNvPr id="30723" name="2 - Θέση περιεχομένου"/>
          <p:cNvSpPr>
            <a:spLocks noGrp="1"/>
          </p:cNvSpPr>
          <p:nvPr>
            <p:ph idx="1"/>
          </p:nvPr>
        </p:nvSpPr>
        <p:spPr>
          <a:xfrm>
            <a:off x="457200" y="4005263"/>
            <a:ext cx="8229600" cy="2303462"/>
          </a:xfrm>
        </p:spPr>
        <p:txBody>
          <a:bodyPr/>
          <a:lstStyle/>
          <a:p>
            <a:r>
              <a:rPr lang="el-GR" altLang="el-GR" smtClean="0"/>
              <a:t>Η μπάρες προδιαγραφής εκτέλεσης δείχνουν τη ροή ελέγχου (στοίβα κλήσεων)</a:t>
            </a:r>
          </a:p>
          <a:p>
            <a:r>
              <a:rPr lang="el-GR" altLang="el-GR" smtClean="0"/>
              <a:t>Το :Α στέλνει το μήνυμα  m1 στο :Β το οποίο με τη σειρά του στέλνει το m2 στο :C. Η ροή ελέγχου επιστρέφει στο :Α το οποίο στέλνει το m3. Η μπάρα στη γραμμή ζωής του :Β «διακόπτεται» γιατί η ροή ελέγχου επέστρεψε στο :Α </a:t>
            </a:r>
          </a:p>
          <a:p>
            <a:endParaRPr lang="en-US" altLang="el-GR" smtClean="0"/>
          </a:p>
        </p:txBody>
      </p:sp>
      <p:pic>
        <p:nvPicPr>
          <p:cNvPr id="30724" name="Picture 4" descr="ΔΑΜπάρεςΠροδιαγραφήςΕκτέλεση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6238" y="1196975"/>
            <a:ext cx="3105150" cy="244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t>διαγράμματα ακολουθίας - μηνύματα</a:t>
            </a:r>
            <a:endParaRPr lang="en-US" altLang="el-GR" smtClean="0"/>
          </a:p>
        </p:txBody>
      </p:sp>
      <p:sp>
        <p:nvSpPr>
          <p:cNvPr id="31747" name="2 - Θέση περιεχομένου"/>
          <p:cNvSpPr>
            <a:spLocks noGrp="1"/>
          </p:cNvSpPr>
          <p:nvPr>
            <p:ph idx="1"/>
          </p:nvPr>
        </p:nvSpPr>
        <p:spPr>
          <a:xfrm>
            <a:off x="457200" y="4941888"/>
            <a:ext cx="8229600" cy="1366837"/>
          </a:xfrm>
        </p:spPr>
        <p:txBody>
          <a:bodyPr/>
          <a:lstStyle/>
          <a:p>
            <a:pPr algn="ctr">
              <a:buFont typeface="Arial" panose="020B0604020202020204" pitchFamily="34" charset="0"/>
              <a:buNone/>
            </a:pPr>
            <a:r>
              <a:rPr lang="el-GR" altLang="el-GR" smtClean="0"/>
              <a:t>Μήνυμα στο ίδιο αντικείμενο</a:t>
            </a:r>
            <a:endParaRPr lang="en-US" altLang="el-GR" smtClean="0"/>
          </a:p>
        </p:txBody>
      </p:sp>
      <p:pic>
        <p:nvPicPr>
          <p:cNvPr id="31748" name="Picture 4" descr="ΔΑΜήνυμαστοΊδιοΑντικείμενο"/>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375" y="1196975"/>
            <a:ext cx="2308225" cy="32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altLang="el-GR" smtClean="0"/>
              <a:t>περιεχόμενα παρουσίασης</a:t>
            </a:r>
            <a:endParaRPr lang="en-US" altLang="el-GR" smtClean="0"/>
          </a:p>
        </p:txBody>
      </p:sp>
      <p:sp>
        <p:nvSpPr>
          <p:cNvPr id="14339" name="2 - Θέση περιεχομένου"/>
          <p:cNvSpPr>
            <a:spLocks noGrp="1"/>
          </p:cNvSpPr>
          <p:nvPr>
            <p:ph idx="1"/>
          </p:nvPr>
        </p:nvSpPr>
        <p:spPr/>
        <p:txBody>
          <a:bodyPr/>
          <a:lstStyle/>
          <a:p>
            <a:pPr eaLnBrk="1" hangingPunct="1"/>
            <a:r>
              <a:rPr lang="el-GR" altLang="el-GR" smtClean="0"/>
              <a:t>Διαγράμματα επικοινωνίας</a:t>
            </a:r>
          </a:p>
          <a:p>
            <a:pPr eaLnBrk="1" hangingPunct="1"/>
            <a:r>
              <a:rPr lang="el-GR" altLang="el-GR" smtClean="0"/>
              <a:t>Διαγράμματα ακολουθίας</a:t>
            </a:r>
          </a:p>
          <a:p>
            <a:pPr eaLnBrk="1" hangingPunct="1"/>
            <a:r>
              <a:rPr lang="el-GR" altLang="el-GR" smtClean="0"/>
              <a:t>Διαγράμματα μηχανής καταστάσεων</a:t>
            </a:r>
            <a:endParaRPr lang="en-US" altLang="el-G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r>
              <a:rPr lang="el-GR" altLang="el-GR" smtClean="0"/>
              <a:t>διαγράμματα ακολουθίας - επανάληψη</a:t>
            </a:r>
            <a:endParaRPr lang="en-US" altLang="el-GR" smtClean="0"/>
          </a:p>
        </p:txBody>
      </p:sp>
      <p:sp>
        <p:nvSpPr>
          <p:cNvPr id="32771" name="2 - Θέση περιεχομένου"/>
          <p:cNvSpPr>
            <a:spLocks noGrp="1"/>
          </p:cNvSpPr>
          <p:nvPr>
            <p:ph idx="1"/>
          </p:nvPr>
        </p:nvSpPr>
        <p:spPr>
          <a:xfrm>
            <a:off x="457200" y="4868863"/>
            <a:ext cx="8229600" cy="1439862"/>
          </a:xfrm>
        </p:spPr>
        <p:txBody>
          <a:bodyPr/>
          <a:lstStyle/>
          <a:p>
            <a:r>
              <a:rPr lang="el-GR" altLang="el-GR" smtClean="0"/>
              <a:t>Για την επανάληψη χρησιμοποιείται πλαίσιο (frame) με την ένδειξη loop</a:t>
            </a:r>
          </a:p>
          <a:p>
            <a:r>
              <a:rPr lang="el-GR" altLang="el-GR" smtClean="0"/>
              <a:t>Η επανάληψη συνοδεύεται με την αντίστοιχη συνθήκη</a:t>
            </a:r>
          </a:p>
          <a:p>
            <a:endParaRPr lang="en-US" altLang="el-GR" smtClean="0"/>
          </a:p>
        </p:txBody>
      </p:sp>
      <p:pic>
        <p:nvPicPr>
          <p:cNvPr id="32772" name="Picture 3" descr="ΔΑΕπανάληψη"/>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1125538"/>
            <a:ext cx="4410075" cy="323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r>
              <a:rPr lang="el-GR" altLang="el-GR" smtClean="0"/>
              <a:t>διαγράμματα ακολουθίας - μηνύματα</a:t>
            </a:r>
            <a:endParaRPr lang="en-US" altLang="el-GR" smtClean="0"/>
          </a:p>
        </p:txBody>
      </p:sp>
      <p:sp>
        <p:nvSpPr>
          <p:cNvPr id="33795" name="2 - Θέση περιεχομένου"/>
          <p:cNvSpPr>
            <a:spLocks noGrp="1"/>
          </p:cNvSpPr>
          <p:nvPr>
            <p:ph idx="1"/>
          </p:nvPr>
        </p:nvSpPr>
        <p:spPr>
          <a:xfrm>
            <a:off x="457200" y="4365625"/>
            <a:ext cx="8229600" cy="1943100"/>
          </a:xfrm>
        </p:spPr>
        <p:txBody>
          <a:bodyPr/>
          <a:lstStyle/>
          <a:p>
            <a:r>
              <a:rPr lang="el-GR" altLang="el-GR" smtClean="0"/>
              <a:t>Για την  αποστολή μηνυμάτων υπό συνθήκη (if) χρησιμοποιείται το πλαίσιο με την ένδειξη opt.</a:t>
            </a:r>
          </a:p>
          <a:p>
            <a:r>
              <a:rPr lang="el-GR" altLang="el-GR" smtClean="0"/>
              <a:t>Συνοδεύεται και από την αντίστοιχη συνθήκη</a:t>
            </a:r>
          </a:p>
          <a:p>
            <a:endParaRPr lang="en-US" altLang="el-GR" smtClean="0"/>
          </a:p>
        </p:txBody>
      </p:sp>
      <p:pic>
        <p:nvPicPr>
          <p:cNvPr id="33796" name="Picture 4" descr="ΔΑΜηνύματαυπόΣυνθήκη"/>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1052513"/>
            <a:ext cx="4860925" cy="292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r>
              <a:rPr lang="el-GR" altLang="el-GR" smtClean="0"/>
              <a:t>διαγράμματα ακολουθίας - μηνύματα</a:t>
            </a:r>
            <a:endParaRPr lang="en-US" altLang="el-GR" smtClean="0"/>
          </a:p>
        </p:txBody>
      </p:sp>
      <p:sp>
        <p:nvSpPr>
          <p:cNvPr id="34819" name="2 - Θέση περιεχομένου"/>
          <p:cNvSpPr>
            <a:spLocks noGrp="1"/>
          </p:cNvSpPr>
          <p:nvPr>
            <p:ph idx="1"/>
          </p:nvPr>
        </p:nvSpPr>
        <p:spPr>
          <a:xfrm>
            <a:off x="457200" y="4508500"/>
            <a:ext cx="8229600" cy="1800225"/>
          </a:xfrm>
        </p:spPr>
        <p:txBody>
          <a:bodyPr/>
          <a:lstStyle/>
          <a:p>
            <a:r>
              <a:rPr lang="el-GR" altLang="el-GR" smtClean="0"/>
              <a:t>Για την αποστολή μηνυμάτων με αμοιβαίο αποκλεισμό (if – else) χρησιμοποιείται το πλαίσιο με την ένδειξη alt</a:t>
            </a:r>
          </a:p>
          <a:p>
            <a:r>
              <a:rPr lang="el-GR" altLang="el-GR" smtClean="0"/>
              <a:t>Η διακεκομμένη γραμμή υποδεικνύει τον αμοιβαίο αποκλεισμό</a:t>
            </a:r>
          </a:p>
          <a:p>
            <a:endParaRPr lang="en-US" altLang="el-GR" smtClean="0"/>
          </a:p>
        </p:txBody>
      </p:sp>
      <p:pic>
        <p:nvPicPr>
          <p:cNvPr id="34820" name="Picture 4" descr="ΔΑΑμοιβαίαΑποκλειόμεναΜηνύματ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1196975"/>
            <a:ext cx="4456112" cy="282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r>
              <a:rPr lang="el-GR" altLang="el-GR" smtClean="0"/>
              <a:t>διαγράμματα ακολουθίας – περικλειόμενα πλαίσια</a:t>
            </a:r>
            <a:endParaRPr lang="en-US" altLang="el-GR" smtClean="0"/>
          </a:p>
        </p:txBody>
      </p:sp>
      <p:pic>
        <p:nvPicPr>
          <p:cNvPr id="35843" name="Picture 4" descr="ΔΑΠερικλειόμεναΠλαίσι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1268413"/>
            <a:ext cx="6354762" cy="3744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p:txBody>
          <a:bodyPr/>
          <a:lstStyle/>
          <a:p>
            <a:r>
              <a:rPr lang="el-GR" altLang="el-GR" sz="2800" smtClean="0"/>
              <a:t>διαγράμματα ακολουθίας – δημιουργία αντικειμένων</a:t>
            </a:r>
            <a:endParaRPr lang="en-US" altLang="el-GR" sz="2800" smtClean="0"/>
          </a:p>
        </p:txBody>
      </p:sp>
      <p:sp>
        <p:nvSpPr>
          <p:cNvPr id="36867" name="2 - Θέση περιεχομένου"/>
          <p:cNvSpPr>
            <a:spLocks noGrp="1"/>
          </p:cNvSpPr>
          <p:nvPr>
            <p:ph idx="1"/>
          </p:nvPr>
        </p:nvSpPr>
        <p:spPr>
          <a:xfrm>
            <a:off x="457200" y="3789363"/>
            <a:ext cx="8229600" cy="2519362"/>
          </a:xfrm>
        </p:spPr>
        <p:txBody>
          <a:bodyPr/>
          <a:lstStyle/>
          <a:p>
            <a:pPr>
              <a:lnSpc>
                <a:spcPct val="80000"/>
              </a:lnSpc>
            </a:pPr>
            <a:r>
              <a:rPr lang="el-GR" altLang="el-GR" sz="2000" smtClean="0"/>
              <a:t>Η δημιουργία αντικειμένων έχει διαφορετικό συμβολισμό στην αποστολή του μηνύματος</a:t>
            </a:r>
          </a:p>
          <a:p>
            <a:pPr>
              <a:lnSpc>
                <a:spcPct val="80000"/>
              </a:lnSpc>
            </a:pPr>
            <a:r>
              <a:rPr lang="el-GR" altLang="el-GR" sz="2000" smtClean="0"/>
              <a:t>Το αντικείμενο που δημιουργείται δεν τοποθετείται στην κορυφή του διαγράμματος αλλά στο σημείο που δημιουργείται</a:t>
            </a:r>
          </a:p>
          <a:p>
            <a:endParaRPr lang="en-US" altLang="el-GR" smtClean="0"/>
          </a:p>
        </p:txBody>
      </p:sp>
      <p:pic>
        <p:nvPicPr>
          <p:cNvPr id="36868" name="Picture 4" descr="ΔΑΔημιουργίαΑντικειμένω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1052513"/>
            <a:ext cx="3644900" cy="240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p:nvPr>
        </p:nvSpPr>
        <p:spPr/>
        <p:txBody>
          <a:bodyPr/>
          <a:lstStyle/>
          <a:p>
            <a:r>
              <a:rPr lang="el-GR" altLang="el-GR" sz="3200" smtClean="0"/>
              <a:t>περιπτώσεις αλληλεπίδρασης</a:t>
            </a:r>
            <a:endParaRPr lang="en-US" altLang="el-GR" smtClean="0"/>
          </a:p>
        </p:txBody>
      </p:sp>
      <p:sp>
        <p:nvSpPr>
          <p:cNvPr id="37891" name="2 - Θέση περιεχομένου"/>
          <p:cNvSpPr>
            <a:spLocks noGrp="1"/>
          </p:cNvSpPr>
          <p:nvPr>
            <p:ph idx="1"/>
          </p:nvPr>
        </p:nvSpPr>
        <p:spPr>
          <a:xfrm>
            <a:off x="457200" y="4292600"/>
            <a:ext cx="8229600" cy="2016125"/>
          </a:xfrm>
        </p:spPr>
        <p:txBody>
          <a:bodyPr/>
          <a:lstStyle/>
          <a:p>
            <a:pPr>
              <a:buFont typeface="Arial" panose="020B0604020202020204" pitchFamily="34" charset="0"/>
              <a:buNone/>
            </a:pPr>
            <a:r>
              <a:rPr lang="el-GR" altLang="el-GR" smtClean="0"/>
              <a:t>Σε ένα διάγραμμα ακολουθίας μπορεί να γίνει αναφορά σε κάποιο άλλο διάγραμμα. Η αναφορά γίνεται με το πλαίσιο με την ένδειξη ref</a:t>
            </a:r>
          </a:p>
        </p:txBody>
      </p:sp>
      <p:pic>
        <p:nvPicPr>
          <p:cNvPr id="37892" name="Picture 4" descr="ΔΑΧρήσηΠεριπτώσεωνΑλληλεπίδραση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1196975"/>
            <a:ext cx="4816475" cy="301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p:txBody>
          <a:bodyPr/>
          <a:lstStyle/>
          <a:p>
            <a:r>
              <a:rPr lang="el-GR" altLang="el-GR" smtClean="0"/>
              <a:t>διάγραμμα με πλαίσιο</a:t>
            </a:r>
            <a:endParaRPr lang="en-US" altLang="el-GR" smtClean="0"/>
          </a:p>
        </p:txBody>
      </p:sp>
      <p:sp>
        <p:nvSpPr>
          <p:cNvPr id="38915" name="2 - Θέση περιεχομένου"/>
          <p:cNvSpPr>
            <a:spLocks noGrp="1"/>
          </p:cNvSpPr>
          <p:nvPr>
            <p:ph idx="1"/>
          </p:nvPr>
        </p:nvSpPr>
        <p:spPr>
          <a:xfrm>
            <a:off x="457200" y="4437063"/>
            <a:ext cx="8229600" cy="1871662"/>
          </a:xfrm>
        </p:spPr>
        <p:txBody>
          <a:bodyPr/>
          <a:lstStyle/>
          <a:p>
            <a:pPr>
              <a:buFont typeface="Arial" panose="020B0604020202020204" pitchFamily="34" charset="0"/>
              <a:buNone/>
            </a:pPr>
            <a:r>
              <a:rPr lang="el-GR" altLang="el-GR" smtClean="0"/>
              <a:t>Ένα διάγραμμα με πλαίσιο με την ένδειξη sd μπορεί να χρησιμοποιηθεί σε άλλα διαγράμματα μέσω του πλαισίου ref</a:t>
            </a:r>
          </a:p>
          <a:p>
            <a:endParaRPr lang="en-US" altLang="el-GR" smtClean="0"/>
          </a:p>
        </p:txBody>
      </p:sp>
      <p:pic>
        <p:nvPicPr>
          <p:cNvPr id="38916" name="Picture 4" descr="ΔΑΠεριπτώσειςΑλληλεπίδραση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1052513"/>
            <a:ext cx="5130800" cy="306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p:txBody>
          <a:bodyPr/>
          <a:lstStyle/>
          <a:p>
            <a:r>
              <a:rPr lang="el-GR" altLang="el-GR" smtClean="0"/>
              <a:t>παράδειγμα – σύστημα παραγγελίας</a:t>
            </a:r>
            <a:endParaRPr lang="en-US" altLang="el-GR" smtClean="0"/>
          </a:p>
        </p:txBody>
      </p:sp>
      <p:sp>
        <p:nvSpPr>
          <p:cNvPr id="39939" name="2 - Θέση περιεχομένου"/>
          <p:cNvSpPr>
            <a:spLocks noGrp="1"/>
          </p:cNvSpPr>
          <p:nvPr>
            <p:ph idx="1"/>
          </p:nvPr>
        </p:nvSpPr>
        <p:spPr>
          <a:xfrm>
            <a:off x="457200" y="4581525"/>
            <a:ext cx="8229600" cy="1727200"/>
          </a:xfrm>
        </p:spPr>
        <p:txBody>
          <a:bodyPr/>
          <a:lstStyle/>
          <a:p>
            <a:pPr>
              <a:buFont typeface="Arial" panose="020B0604020202020204" pitchFamily="34" charset="0"/>
              <a:buNone/>
            </a:pPr>
            <a:r>
              <a:rPr lang="el-GR" altLang="el-GR" smtClean="0"/>
              <a:t>Ζητείται ένα διάγραμμα ακολουθίας που θα εμφανίζει την επικοινωνία των αντικειμένων για τον υπολογισμό της συνολικής αξίας της παραγγελίας</a:t>
            </a:r>
          </a:p>
          <a:p>
            <a:pPr>
              <a:buFont typeface="Arial" panose="020B0604020202020204" pitchFamily="34" charset="0"/>
              <a:buNone/>
            </a:pPr>
            <a:endParaRPr lang="en-US" altLang="el-GR" smtClean="0"/>
          </a:p>
        </p:txBody>
      </p:sp>
      <p:pic>
        <p:nvPicPr>
          <p:cNvPr id="39940" name="Picture 4" descr="ΔΚΠαραγγελίε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1052513"/>
            <a:ext cx="4957763" cy="331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p:cNvSpPr>
            <a:spLocks noGrp="1"/>
          </p:cNvSpPr>
          <p:nvPr>
            <p:ph type="title"/>
          </p:nvPr>
        </p:nvSpPr>
        <p:spPr/>
        <p:txBody>
          <a:bodyPr/>
          <a:lstStyle/>
          <a:p>
            <a:r>
              <a:rPr lang="el-GR" altLang="el-GR" smtClean="0"/>
              <a:t>παράδειγμα – σύστημα παραγγελίας</a:t>
            </a:r>
            <a:endParaRPr lang="en-US" altLang="el-GR" smtClean="0"/>
          </a:p>
        </p:txBody>
      </p:sp>
      <p:pic>
        <p:nvPicPr>
          <p:cNvPr id="40963" name="Picture 4" descr="ΔΑΥπολογισμόςΣυνόλουΠαραγγελία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350" y="1052513"/>
            <a:ext cx="5832475" cy="336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Τίτλος"/>
          <p:cNvSpPr>
            <a:spLocks noGrp="1"/>
          </p:cNvSpPr>
          <p:nvPr>
            <p:ph type="title"/>
          </p:nvPr>
        </p:nvSpPr>
        <p:spPr/>
        <p:txBody>
          <a:bodyPr/>
          <a:lstStyle/>
          <a:p>
            <a:r>
              <a:rPr lang="el-GR" altLang="el-GR" smtClean="0"/>
              <a:t>παράδειγμα – σύστημα παραγγελίας</a:t>
            </a:r>
            <a:endParaRPr lang="en-US" altLang="el-GR" smtClean="0"/>
          </a:p>
        </p:txBody>
      </p:sp>
      <p:sp>
        <p:nvSpPr>
          <p:cNvPr id="41987" name="2 - Θέση περιεχομένου"/>
          <p:cNvSpPr>
            <a:spLocks noGrp="1"/>
          </p:cNvSpPr>
          <p:nvPr>
            <p:ph idx="1"/>
          </p:nvPr>
        </p:nvSpPr>
        <p:spPr>
          <a:xfrm>
            <a:off x="457200" y="4508500"/>
            <a:ext cx="8229600" cy="1800225"/>
          </a:xfrm>
        </p:spPr>
        <p:txBody>
          <a:bodyPr/>
          <a:lstStyle/>
          <a:p>
            <a:r>
              <a:rPr lang="el-GR" altLang="el-GR" smtClean="0"/>
              <a:t>Η ανταλλαγή μηνυμάτων σε ένα διάγραμμα ακολουθίας θα πρέπει να ενημερώνει και τις λειτουργίες του αντίστοιχου διαγράμματος κλάσεων</a:t>
            </a:r>
          </a:p>
          <a:p>
            <a:endParaRPr lang="en-US" altLang="el-GR" smtClean="0"/>
          </a:p>
        </p:txBody>
      </p:sp>
      <p:pic>
        <p:nvPicPr>
          <p:cNvPr id="41988" name="Picture 4" descr="ΔΚΠαραγγελίεςμεΥπολογισμούςΤιμώ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1052513"/>
            <a:ext cx="4456113" cy="319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altLang="el-GR" smtClean="0"/>
              <a:t>διαγράμματα επικοινωνίας</a:t>
            </a:r>
            <a:endParaRPr lang="en-US" altLang="el-GR" smtClean="0"/>
          </a:p>
        </p:txBody>
      </p:sp>
      <p:sp>
        <p:nvSpPr>
          <p:cNvPr id="15363" name="2 - Θέση περιεχομένου"/>
          <p:cNvSpPr>
            <a:spLocks noGrp="1"/>
          </p:cNvSpPr>
          <p:nvPr>
            <p:ph idx="1"/>
          </p:nvPr>
        </p:nvSpPr>
        <p:spPr/>
        <p:txBody>
          <a:bodyPr/>
          <a:lstStyle/>
          <a:p>
            <a:r>
              <a:rPr lang="el-GR" altLang="el-GR" smtClean="0"/>
              <a:t>Τα διαγράμματα κλάσεων μας δίνουν τη στατική οπτική στις σχέσεις μεταξύ των αντικειμένων. </a:t>
            </a:r>
          </a:p>
          <a:p>
            <a:r>
              <a:rPr lang="el-GR" altLang="el-GR" smtClean="0"/>
              <a:t>Τα διαγράμματα επικοινωνίας μας παρέχουν τη δυναμική οπτική παρουσιάζοντας την αλληλεπίδραση των αντικειμένων. </a:t>
            </a:r>
          </a:p>
          <a:p>
            <a:r>
              <a:rPr lang="el-GR" altLang="el-GR" smtClean="0"/>
              <a:t>Τα διαγράμματα επικοινωνίας επεκτείνουν κατά κάποιο τρόπο τα διαγράμματα αντικειμένων, παρουσιάζοντας όχι μόνο τις σχέσεις μεταξύ των αντικειμένων αλλά και την επικοινωνία τους που πραγματοποιείται με την ανταλλαγή μηνυμάτων.</a:t>
            </a:r>
          </a:p>
          <a:p>
            <a:r>
              <a:rPr lang="el-GR" altLang="el-GR" smtClean="0"/>
              <a:t>Τα διαγράμματα ακολουθίας έχουν τον ίδιο σκοπό με τα διαγράμματα επικοινωνίας με διαφορετική γραφική αναπαράσταση.</a:t>
            </a:r>
          </a:p>
          <a:p>
            <a:r>
              <a:rPr lang="el-GR" altLang="el-GR" smtClean="0"/>
              <a:t>Τα διαγράμματα ακολουθίας και επικοινωνίας είναι ισοδύναμα. Ένα εργαλείο case θα πρέπει να μετασχηματίζει το ένα τύπο διαγράμματος στον άλλο.</a:t>
            </a:r>
          </a:p>
          <a:p>
            <a:endParaRPr lang="en-US"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διαγράμματα επικοινωνίας - μηνύματα</a:t>
            </a:r>
            <a:endParaRPr lang="en-US" altLang="el-GR" smtClean="0"/>
          </a:p>
        </p:txBody>
      </p:sp>
      <p:sp>
        <p:nvSpPr>
          <p:cNvPr id="16387" name="2 - Θέση περιεχομένου"/>
          <p:cNvSpPr>
            <a:spLocks noGrp="1"/>
          </p:cNvSpPr>
          <p:nvPr>
            <p:ph idx="1"/>
          </p:nvPr>
        </p:nvSpPr>
        <p:spPr>
          <a:xfrm>
            <a:off x="457200" y="4292600"/>
            <a:ext cx="8229600" cy="2016125"/>
          </a:xfrm>
        </p:spPr>
        <p:txBody>
          <a:bodyPr/>
          <a:lstStyle/>
          <a:p>
            <a:r>
              <a:rPr lang="el-GR" altLang="el-GR" smtClean="0"/>
              <a:t>Τα μηνύματα είναι ο τρόπος επικοινωνίας μεταξύ αντικειμένων</a:t>
            </a:r>
          </a:p>
          <a:p>
            <a:r>
              <a:rPr lang="el-GR" altLang="el-GR" smtClean="0"/>
              <a:t>Η ανταλλαγή μηνυμάτων στα διαγράμματα επικοινωνίας γίνεται διά μέσου των συνδέσμων (links) (βλ. διάγραμμα αντικειμένων).</a:t>
            </a:r>
          </a:p>
          <a:p>
            <a:r>
              <a:rPr lang="el-GR" altLang="el-GR" smtClean="0"/>
              <a:t>Στα μηνύματα μπορεί να εμφανίζονται παράμετροι και επιστροφές</a:t>
            </a:r>
          </a:p>
          <a:p>
            <a:endParaRPr lang="en-US" altLang="el-GR" smtClean="0"/>
          </a:p>
        </p:txBody>
      </p:sp>
      <p:pic>
        <p:nvPicPr>
          <p:cNvPr id="16388" name="Picture 4" descr="ΔΕΜηνύματ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1268413"/>
            <a:ext cx="4635500" cy="248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διαγράμματα επικοινωνίας -ακολουθία μηνυμάτων</a:t>
            </a:r>
            <a:endParaRPr lang="en-US" altLang="el-GR" smtClean="0"/>
          </a:p>
        </p:txBody>
      </p:sp>
      <p:sp>
        <p:nvSpPr>
          <p:cNvPr id="17411" name="2 - Θέση περιεχομένου"/>
          <p:cNvSpPr>
            <a:spLocks noGrp="1"/>
          </p:cNvSpPr>
          <p:nvPr>
            <p:ph idx="1"/>
          </p:nvPr>
        </p:nvSpPr>
        <p:spPr>
          <a:xfrm>
            <a:off x="457200" y="4221163"/>
            <a:ext cx="8229600" cy="2087562"/>
          </a:xfrm>
        </p:spPr>
        <p:txBody>
          <a:bodyPr/>
          <a:lstStyle/>
          <a:p>
            <a:r>
              <a:rPr lang="el-GR" altLang="el-GR" smtClean="0"/>
              <a:t>Η σειρά αποστολής των μηνυμάτων εμφανίζεται από την αρίθμησή τους</a:t>
            </a:r>
          </a:p>
          <a:p>
            <a:r>
              <a:rPr lang="el-GR" altLang="el-GR" smtClean="0"/>
              <a:t>Ανάλογα με τους κύκλους αποστολής μηνυμάτων και τη «στοίβα» των κλήσεων των λειτουργιών προστίθενται ψηφία στην αρίθμηση των μηνυμάτων (UML 2)</a:t>
            </a:r>
          </a:p>
          <a:p>
            <a:endParaRPr lang="en-US" altLang="el-GR" smtClean="0"/>
          </a:p>
        </p:txBody>
      </p:sp>
      <p:pic>
        <p:nvPicPr>
          <p:cNvPr id="17412" name="Picture 4" descr="ΔΕΑνταλλαγήΜηνυμάτω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1196975"/>
            <a:ext cx="7167562"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διαγράμματα επικοινωνίας – αρίθμηση μηνυμάτων</a:t>
            </a:r>
            <a:endParaRPr lang="en-US" altLang="el-GR" smtClean="0"/>
          </a:p>
        </p:txBody>
      </p:sp>
      <p:sp>
        <p:nvSpPr>
          <p:cNvPr id="18435" name="2 - Θέση περιεχομένου"/>
          <p:cNvSpPr>
            <a:spLocks noGrp="1"/>
          </p:cNvSpPr>
          <p:nvPr>
            <p:ph idx="1"/>
          </p:nvPr>
        </p:nvSpPr>
        <p:spPr>
          <a:xfrm>
            <a:off x="457200" y="5013325"/>
            <a:ext cx="8229600" cy="1295400"/>
          </a:xfrm>
        </p:spPr>
        <p:txBody>
          <a:bodyPr/>
          <a:lstStyle/>
          <a:p>
            <a:pPr>
              <a:buFont typeface="Arial" panose="020B0604020202020204" pitchFamily="34" charset="0"/>
              <a:buNone/>
            </a:pPr>
            <a:r>
              <a:rPr lang="el-GR" altLang="el-GR" smtClean="0"/>
              <a:t>Σύνθετη αποστολή μηνυμάτων </a:t>
            </a:r>
          </a:p>
          <a:p>
            <a:endParaRPr lang="en-US" altLang="el-GR" smtClean="0"/>
          </a:p>
        </p:txBody>
      </p:sp>
      <p:pic>
        <p:nvPicPr>
          <p:cNvPr id="18436" name="Picture 4" descr="ΔΕΣύνθετηΑνταλλαγήΜηνυμάτω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981075"/>
            <a:ext cx="6572250" cy="356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διαγράμματα επικοινωνίας – αρίθμηση μηνυμάτων</a:t>
            </a:r>
            <a:endParaRPr lang="en-US" altLang="el-GR" smtClean="0"/>
          </a:p>
        </p:txBody>
      </p:sp>
      <p:sp>
        <p:nvSpPr>
          <p:cNvPr id="19459" name="2 - Θέση περιεχομένου"/>
          <p:cNvSpPr>
            <a:spLocks noGrp="1"/>
          </p:cNvSpPr>
          <p:nvPr>
            <p:ph idx="1"/>
          </p:nvPr>
        </p:nvSpPr>
        <p:spPr>
          <a:xfrm>
            <a:off x="457200" y="4652963"/>
            <a:ext cx="8229600" cy="1655762"/>
          </a:xfrm>
        </p:spPr>
        <p:txBody>
          <a:bodyPr/>
          <a:lstStyle/>
          <a:p>
            <a:r>
              <a:rPr lang="el-GR" altLang="el-GR" smtClean="0"/>
              <a:t>Για λόγους απλότητας μπορεί να χρησιμοποιηθεί απλή αρίθμηση αν και δεν είναι τυπική UML 2</a:t>
            </a:r>
          </a:p>
          <a:p>
            <a:endParaRPr lang="en-US" altLang="el-GR" smtClean="0"/>
          </a:p>
        </p:txBody>
      </p:sp>
      <p:pic>
        <p:nvPicPr>
          <p:cNvPr id="19460" name="Picture 4" descr="ΔΕΣύνθετηΑνταλλαγήΜηνυμάτωνΑπλήΑρίθμηση"/>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1052513"/>
            <a:ext cx="61214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διαγράμματα επικοινωνίας - μηνύματα</a:t>
            </a:r>
            <a:endParaRPr lang="en-US" altLang="el-GR" smtClean="0"/>
          </a:p>
        </p:txBody>
      </p:sp>
      <p:sp>
        <p:nvSpPr>
          <p:cNvPr id="20483" name="2 - Θέση περιεχομένου"/>
          <p:cNvSpPr>
            <a:spLocks noGrp="1"/>
          </p:cNvSpPr>
          <p:nvPr>
            <p:ph idx="1"/>
          </p:nvPr>
        </p:nvSpPr>
        <p:spPr>
          <a:xfrm>
            <a:off x="457200" y="3860800"/>
            <a:ext cx="8229600" cy="2447925"/>
          </a:xfrm>
        </p:spPr>
        <p:txBody>
          <a:bodyPr/>
          <a:lstStyle/>
          <a:p>
            <a:pPr>
              <a:buFont typeface="Arial" panose="020B0604020202020204" pitchFamily="34" charset="0"/>
              <a:buNone/>
            </a:pPr>
            <a:r>
              <a:rPr lang="el-GR" altLang="el-GR" smtClean="0"/>
              <a:t>Αποστολή μηνύματος στο ίδιο αντικείμενο</a:t>
            </a:r>
            <a:endParaRPr lang="en-US" altLang="el-GR" smtClean="0"/>
          </a:p>
        </p:txBody>
      </p:sp>
      <p:pic>
        <p:nvPicPr>
          <p:cNvPr id="20484" name="Picture 4" descr="ΔΕΜήνυμαστοΊδιοΑντικείμενο"/>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1628775"/>
            <a:ext cx="3024187"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διαγράμματα επικοινωνίας - επανάληψη</a:t>
            </a:r>
            <a:endParaRPr lang="en-US" altLang="el-GR" smtClean="0"/>
          </a:p>
        </p:txBody>
      </p:sp>
      <p:sp>
        <p:nvSpPr>
          <p:cNvPr id="21507" name="2 - Θέση περιεχομένου"/>
          <p:cNvSpPr>
            <a:spLocks noGrp="1"/>
          </p:cNvSpPr>
          <p:nvPr>
            <p:ph idx="1"/>
          </p:nvPr>
        </p:nvSpPr>
        <p:spPr>
          <a:xfrm>
            <a:off x="457200" y="3644900"/>
            <a:ext cx="8229600" cy="2663825"/>
          </a:xfrm>
        </p:spPr>
        <p:txBody>
          <a:bodyPr/>
          <a:lstStyle/>
          <a:p>
            <a:r>
              <a:rPr lang="el-GR" altLang="el-GR" smtClean="0"/>
              <a:t>Για την επανάληψη χρησιμοποιείται το σύμβολο * μετά την αρίθμηση του μηνύματος.</a:t>
            </a:r>
          </a:p>
          <a:p>
            <a:r>
              <a:rPr lang="el-GR" altLang="el-GR" smtClean="0"/>
              <a:t>Η συνθήκη της επανάληψης τοποθετείται σε αγκύλες</a:t>
            </a:r>
          </a:p>
          <a:p>
            <a:endParaRPr lang="en-US" altLang="el-GR" smtClean="0"/>
          </a:p>
        </p:txBody>
      </p:sp>
      <p:pic>
        <p:nvPicPr>
          <p:cNvPr id="21508" name="Picture 4" descr="ΔΕΕπανάληψη"/>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1557338"/>
            <a:ext cx="4465638"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765</Words>
  <Application>Microsoft Office PowerPoint</Application>
  <PresentationFormat>Προβολή στην οθόνη (4:3)</PresentationFormat>
  <Paragraphs>77</Paragraphs>
  <Slides>29</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29</vt:i4>
      </vt:variant>
    </vt:vector>
  </HeadingPairs>
  <TitlesOfParts>
    <vt:vector size="32" baseType="lpstr">
      <vt:lpstr>Arial</vt:lpstr>
      <vt:lpstr>Calibri</vt:lpstr>
      <vt:lpstr>Θέμα του Office</vt:lpstr>
      <vt:lpstr>Διαγράμματα UML στην Ανάλυση</vt:lpstr>
      <vt:lpstr>περιεχόμενα παρουσίασης</vt:lpstr>
      <vt:lpstr>διαγράμματα επικοινωνίας</vt:lpstr>
      <vt:lpstr>διαγράμματα επικοινωνίας - μηνύματα</vt:lpstr>
      <vt:lpstr>διαγράμματα επικοινωνίας -ακολουθία μηνυμάτων</vt:lpstr>
      <vt:lpstr>διαγράμματα επικοινωνίας – αρίθμηση μηνυμάτων</vt:lpstr>
      <vt:lpstr>διαγράμματα επικοινωνίας – αρίθμηση μηνυμάτων</vt:lpstr>
      <vt:lpstr>διαγράμματα επικοινωνίας - μηνύματα</vt:lpstr>
      <vt:lpstr>διαγράμματα επικοινωνίας - επανάληψη</vt:lpstr>
      <vt:lpstr>διαγράμματα επικοινωνίας – μηνύματα</vt:lpstr>
      <vt:lpstr>διαγράμματα επικοινωνίας – μηνύματα</vt:lpstr>
      <vt:lpstr>διαγράμματα επικοινωνίας – δημιουργία αντικειμένων</vt:lpstr>
      <vt:lpstr>παράδειγμα διαγράμματος επικοινωνίας</vt:lpstr>
      <vt:lpstr>διαγράμματα ακολουθίας</vt:lpstr>
      <vt:lpstr>διαγράμματα ακολουθίας - σύμβολα</vt:lpstr>
      <vt:lpstr>διαγράμματα ακολουθίας - σύμβολα</vt:lpstr>
      <vt:lpstr>διαγράμματα ακολουθίας μηνύματα</vt:lpstr>
      <vt:lpstr>μπάρες προδιαγραφής εκτέλεσης</vt:lpstr>
      <vt:lpstr>διαγράμματα ακολουθίας - μηνύματα</vt:lpstr>
      <vt:lpstr>διαγράμματα ακολουθίας - επανάληψη</vt:lpstr>
      <vt:lpstr>διαγράμματα ακολουθίας - μηνύματα</vt:lpstr>
      <vt:lpstr>διαγράμματα ακολουθίας - μηνύματα</vt:lpstr>
      <vt:lpstr>διαγράμματα ακολουθίας – περικλειόμενα πλαίσια</vt:lpstr>
      <vt:lpstr>διαγράμματα ακολουθίας – δημιουργία αντικειμένων</vt:lpstr>
      <vt:lpstr>περιπτώσεις αλληλεπίδρασης</vt:lpstr>
      <vt:lpstr>διάγραμμα με πλαίσιο</vt:lpstr>
      <vt:lpstr>παράδειγμα – σύστημα παραγγελίας</vt:lpstr>
      <vt:lpstr>παράδειγμα – σύστημα παραγγελίας</vt:lpstr>
      <vt:lpstr>παράδειγμα – σύστημα παραγγελίας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28</cp:revision>
  <dcterms:created xsi:type="dcterms:W3CDTF">2012-08-02T15:55:49Z</dcterms:created>
  <dcterms:modified xsi:type="dcterms:W3CDTF">2021-10-17T14:09:41Z</dcterms:modified>
</cp:coreProperties>
</file>