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5" r:id="rId4"/>
    <p:sldId id="286" r:id="rId5"/>
    <p:sldId id="287" r:id="rId6"/>
    <p:sldId id="288" r:id="rId7"/>
    <p:sldId id="289" r:id="rId8"/>
    <p:sldId id="292" r:id="rId9"/>
    <p:sldId id="293" r:id="rId10"/>
    <p:sldId id="294" r:id="rId11"/>
    <p:sldId id="295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9016"/>
    <a:srgbClr val="FC59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3667E45-6878-4E7B-8BFC-FB074DF126E1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C6CDB09-8891-487D-B7D7-C704C03E1D47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222529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957B4AA-3EFA-41A8-B696-9FDA30BFA29B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1F86303-0B3D-44E5-95D2-1911DA49C3A2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250592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E4308AA-4BB8-4F5B-BAB3-ECCDD22B0B15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D7D32EF-ECAB-422B-B5EC-B932E181F249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159508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7E5087E-8E16-40E2-9746-4BB5ACDF0594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004A9E0-3874-4A12-94C2-1DBBE6133222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151482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C6225F4-39B5-43F9-AFFE-C62149ED0F06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D85198E-4B7C-46C6-A9DB-268713716D58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796885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9E11C9B-35C0-4082-9118-8A606ED8750E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C43C0D6-8008-4897-B4FE-ED2A2C70AF6F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104521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A17D50A-E7EF-4F08-8D6B-CCDA3A11B7DA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1E8D3C4-30BA-403B-BE0A-11C26D6255E4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895368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DF23B05-161F-410F-83F2-A054A291E592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EEAA9B0-5A18-4859-8719-6B3EB7816090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838533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ECEE6CD-19A9-4954-9D2F-2526449F7E7D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901EA53-BBA0-483A-AC53-68E628610BB4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233811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C64F831-D9B1-4851-A7AD-262832BB5748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3D437A5-F5FA-4298-BDA7-660322F4DF06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212121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95071E3-8710-4FB7-BDF9-74526E28950E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7ABB6D6-01A0-4B84-95B1-BBC2A74801B6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921613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του τίτλου</a:t>
            </a:r>
            <a:endParaRPr lang="en-US" altLang="el-GR" smtClean="0"/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052513"/>
            <a:ext cx="8229600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των στυλ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  <a:endParaRPr lang="en-US" altLang="el-GR" smtClean="0"/>
          </a:p>
        </p:txBody>
      </p:sp>
      <p:cxnSp>
        <p:nvCxnSpPr>
          <p:cNvPr id="8" name="7 - Ευθεία γραμμή σύνδεσης"/>
          <p:cNvCxnSpPr/>
          <p:nvPr userDrawn="1"/>
        </p:nvCxnSpPr>
        <p:spPr>
          <a:xfrm>
            <a:off x="468313" y="908050"/>
            <a:ext cx="8207375" cy="0"/>
          </a:xfrm>
          <a:prstGeom prst="line">
            <a:avLst/>
          </a:prstGeom>
          <a:ln w="31750">
            <a:solidFill>
              <a:srgbClr val="DC90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Διαγράμματα </a:t>
            </a:r>
            <a:r>
              <a:rPr lang="en-US" altLang="el-GR" smtClean="0"/>
              <a:t>UML </a:t>
            </a:r>
            <a:r>
              <a:rPr lang="el-GR" altLang="el-GR" smtClean="0"/>
              <a:t>στην Ανάλυση</a:t>
            </a:r>
            <a:endParaRPr lang="en-US" altLang="el-GR" smtClean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mtClean="0"/>
              <a:t>Μέρος Β</a:t>
            </a:r>
            <a:endParaRPr lang="el-GR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Διαγράμματα Μηχανής Καταστάσεων</a:t>
            </a: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σύνθετες καταστάσεις</a:t>
            </a:r>
            <a:endParaRPr lang="en-US" altLang="el-GR" smtClean="0"/>
          </a:p>
        </p:txBody>
      </p:sp>
      <p:pic>
        <p:nvPicPr>
          <p:cNvPr id="22531" name="3 - Εικόνα" descr="04_076_ΔΜΚΣυναγερμόςΥποκαταστάσεις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628775"/>
            <a:ext cx="6388100" cy="32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παράδειγμα:  καταστάσεις αντιτύπου</a:t>
            </a:r>
            <a:endParaRPr lang="en-US" altLang="el-GR" smtClean="0"/>
          </a:p>
        </p:txBody>
      </p:sp>
      <p:pic>
        <p:nvPicPr>
          <p:cNvPr id="23555" name="3 - Εικόνα" descr="04_077_ΔΜΚΑΣΔΚαταστάσειςΑντιτύπου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1557338"/>
            <a:ext cx="5029200" cy="395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περιεχόμενα παρουσίασης</a:t>
            </a:r>
            <a:endParaRPr lang="en-US" altLang="el-GR" smtClean="0"/>
          </a:p>
        </p:txBody>
      </p:sp>
      <p:sp>
        <p:nvSpPr>
          <p:cNvPr id="1433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Διαγράμματα επικοινωνίας</a:t>
            </a:r>
          </a:p>
          <a:p>
            <a:pPr eaLnBrk="1" hangingPunct="1"/>
            <a:r>
              <a:rPr lang="el-GR" altLang="el-GR" smtClean="0"/>
              <a:t>Διαγράμματα ακολουθίας</a:t>
            </a:r>
          </a:p>
          <a:p>
            <a:pPr eaLnBrk="1" hangingPunct="1"/>
            <a:r>
              <a:rPr lang="el-GR" altLang="el-GR" smtClean="0"/>
              <a:t>Διαγράμματα μηχανής καταστάσεων</a:t>
            </a:r>
            <a:endParaRPr lang="en-US" altLang="el-GR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διαγράμματα μηχανής καταστάσεων</a:t>
            </a:r>
            <a:endParaRPr lang="en-US" altLang="el-GR" smtClean="0"/>
          </a:p>
        </p:txBody>
      </p:sp>
      <p:sp>
        <p:nvSpPr>
          <p:cNvPr id="1536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Τα διαγράμματα μηχανής καταστάσεων (state machine diagrams) χρησιμοποιούνται για τη μοντελοποίηση της διακριτής συμπεριφοράς κάποιου συστήματος.</a:t>
            </a:r>
          </a:p>
          <a:p>
            <a:r>
              <a:rPr lang="el-GR" altLang="el-GR" smtClean="0"/>
              <a:t>Η συμπεριφορά του συστήματος μοντελοποιείται ως η μετάβαση από μία κατάσταση σε κάποια άλλη.</a:t>
            </a:r>
          </a:p>
          <a:p>
            <a:r>
              <a:rPr lang="el-GR" altLang="el-GR" smtClean="0"/>
              <a:t>Τα διαγράμματα μηχανής καταστάσεων μπορούν να χρησιμοποιηθούν και για τη μοντελοποίηση της συμπεριφοράς των αντικειμένων. </a:t>
            </a:r>
          </a:p>
          <a:p>
            <a:r>
              <a:rPr lang="el-GR" altLang="el-GR" smtClean="0"/>
              <a:t>Έχουμε ορίσει την κατάσταση των αντικειμένων ως το σύνολο των τιμών των ιδιοτήτων σε κάποια χρονική στιγμή. Υπάρχουν περιπτώσεις όμως που η κατάσταση των αντικειμένων έχει ιδιαίτερο ενδιαφέρον για την ανάλυση. Το ενδιαφέρον αυτό είναι εντονότερο, όταν η κατάσταση ενός αντικειμένου επηρεάζει τη συμπεριφορά του. 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διαγράμματα μηχανής καταστάσεων</a:t>
            </a:r>
            <a:endParaRPr lang="en-US" altLang="el-GR" smtClean="0"/>
          </a:p>
        </p:txBody>
      </p:sp>
      <p:sp>
        <p:nvSpPr>
          <p:cNvPr id="16387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Σε αντίθεση με τα διαγράμματα επικοινωνίας που μοντελοποιούν τη συμπεριφορά και την επικοινωνία πολλών αντικειμένων που συνεργάζονται, τα διαγράμματα μηχανής καταστάσεων μοντελοποιούν τις καταστάσεις ενός αντικειμένου.</a:t>
            </a:r>
          </a:p>
          <a:p>
            <a:r>
              <a:rPr lang="el-GR" altLang="el-GR" smtClean="0"/>
              <a:t>Τα διαγράμματα καταστάσεων έχουν αρκετά πλούσιο συμβολισμό και χρησιμοποιούνται κυρίως για εξειδικευμένο λογισμικό, όπως λογισμικό ελεγκτών συσκευών και λογισμικό πραγματικού χρόνου.</a:t>
            </a:r>
            <a:endParaRPr lang="en-US" altLang="el-GR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διαγράμματα μηχανής καταστάσεων</a:t>
            </a:r>
            <a:endParaRPr lang="en-US" altLang="el-GR" smtClean="0"/>
          </a:p>
        </p:txBody>
      </p:sp>
      <p:sp>
        <p:nvSpPr>
          <p:cNvPr id="17411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716338"/>
            <a:ext cx="8229600" cy="2592387"/>
          </a:xfrm>
        </p:spPr>
        <p:txBody>
          <a:bodyPr/>
          <a:lstStyle/>
          <a:p>
            <a:r>
              <a:rPr lang="el-GR" altLang="el-GR" smtClean="0"/>
              <a:t>Με τα διαγράμματα μηχανής καταστάσεων (state machine diagrams) αντιμετωπίζουμε τις απαιτήσεις του συστήματος ή κάποιων μερών του ως τη μετάβαση από μία κατάσταση σε κάποια άλλη όταν το σύστημα ανταποκρίνεται σε ερεθίσματα του περιβάλλοντός του.</a:t>
            </a:r>
          </a:p>
          <a:p>
            <a:r>
              <a:rPr lang="el-GR" altLang="el-GR" smtClean="0"/>
              <a:t>Οι συναρτήσεις f</a:t>
            </a:r>
            <a:r>
              <a:rPr lang="el-GR" altLang="el-GR" baseline="-25000" smtClean="0"/>
              <a:t>i</a:t>
            </a:r>
            <a:r>
              <a:rPr lang="el-GR" altLang="el-GR" smtClean="0"/>
              <a:t> περιγράφουν τις μεταβάσεις του συστήματος από τις καταστάσεις S</a:t>
            </a:r>
            <a:r>
              <a:rPr lang="el-GR" altLang="el-GR" baseline="-25000" smtClean="0"/>
              <a:t>j</a:t>
            </a:r>
            <a:r>
              <a:rPr lang="el-GR" altLang="el-GR" smtClean="0"/>
              <a:t> στις καταστάσεις S</a:t>
            </a:r>
            <a:r>
              <a:rPr lang="el-GR" altLang="el-GR" baseline="-25000" smtClean="0"/>
              <a:t>i </a:t>
            </a:r>
            <a:r>
              <a:rPr lang="el-GR" altLang="el-GR" smtClean="0"/>
              <a:t>για τα γεγονότα E</a:t>
            </a:r>
            <a:r>
              <a:rPr lang="el-GR" altLang="el-GR" baseline="-25000" smtClean="0"/>
              <a:t>k </a:t>
            </a:r>
          </a:p>
          <a:p>
            <a:endParaRPr lang="en-US" altLang="el-GR" smtClean="0"/>
          </a:p>
        </p:txBody>
      </p:sp>
      <p:pic>
        <p:nvPicPr>
          <p:cNvPr id="17412" name="Picture 4" descr="ΣχηματοποιημένηΚατάσταση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400" y="1538288"/>
            <a:ext cx="56261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7413" name="Object 2"/>
          <p:cNvGraphicFramePr>
            <a:graphicFrameLocks noChangeAspect="1"/>
          </p:cNvGraphicFramePr>
          <p:nvPr/>
        </p:nvGraphicFramePr>
        <p:xfrm>
          <a:off x="2771775" y="2754313"/>
          <a:ext cx="2970213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Equation" r:id="rId4" imgW="952087" imgH="241195" progId="Equation.3">
                  <p:embed/>
                </p:oleObj>
              </mc:Choice>
              <mc:Fallback>
                <p:oleObj name="Equation" r:id="rId4" imgW="952087" imgH="241195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2754313"/>
                        <a:ext cx="2970213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διαγράμματα μηχανής καταστάσεων - σύμβολα</a:t>
            </a:r>
            <a:endParaRPr lang="en-US" altLang="el-GR" smtClean="0"/>
          </a:p>
        </p:txBody>
      </p:sp>
      <p:pic>
        <p:nvPicPr>
          <p:cNvPr id="18435" name="Picture 3" descr="ΔΜΚΣυμβολισμοί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2205038"/>
            <a:ext cx="7612062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μεταβάσεις και γεγονότα</a:t>
            </a:r>
            <a:endParaRPr lang="en-US" altLang="el-GR" smtClean="0"/>
          </a:p>
        </p:txBody>
      </p:sp>
      <p:sp>
        <p:nvSpPr>
          <p:cNvPr id="19459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284538"/>
            <a:ext cx="8229600" cy="3024187"/>
          </a:xfrm>
        </p:spPr>
        <p:txBody>
          <a:bodyPr/>
          <a:lstStyle/>
          <a:p>
            <a:r>
              <a:rPr lang="el-GR" altLang="el-GR" smtClean="0"/>
              <a:t>Ένα γεγονός ενεργοποιεί τη μετάβαση από μία κατάσταση σε κάποια άλλη.</a:t>
            </a:r>
          </a:p>
          <a:p>
            <a:r>
              <a:rPr lang="el-GR" altLang="el-GR" smtClean="0"/>
              <a:t>Η μετάβαση γίνεται όταν ικανοποιείται και κάποια (προαιρετική) συνθήκη</a:t>
            </a:r>
          </a:p>
          <a:p>
            <a:endParaRPr lang="en-US" altLang="el-GR" smtClean="0"/>
          </a:p>
        </p:txBody>
      </p:sp>
      <p:pic>
        <p:nvPicPr>
          <p:cNvPr id="19460" name="Picture 4" descr="ΔΜΚΚαταστάσειςκαιΓενονότ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1773238"/>
            <a:ext cx="494982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παράδειγμα: σύστημα συναγερμού</a:t>
            </a:r>
            <a:endParaRPr lang="en-US" altLang="el-GR" smtClean="0"/>
          </a:p>
        </p:txBody>
      </p:sp>
      <p:pic>
        <p:nvPicPr>
          <p:cNvPr id="20483" name="3 - Εικόνα" descr="04_074_ΔΜΚΣυναγερμός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773238"/>
            <a:ext cx="6259512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εσωτερικές δραστηριότητες</a:t>
            </a:r>
            <a:endParaRPr lang="en-US" altLang="el-GR" smtClean="0"/>
          </a:p>
        </p:txBody>
      </p:sp>
      <p:pic>
        <p:nvPicPr>
          <p:cNvPr id="21507" name="3 - Εικόνα" descr="04_075_ΔΜΚΣυναγερμός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1844675"/>
            <a:ext cx="5754688" cy="273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277</Words>
  <Application>Microsoft Office PowerPoint</Application>
  <PresentationFormat>Προβολή στην οθόνη (4:3)</PresentationFormat>
  <Paragraphs>26</Paragraphs>
  <Slides>11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5" baseType="lpstr">
      <vt:lpstr>Arial</vt:lpstr>
      <vt:lpstr>Calibri</vt:lpstr>
      <vt:lpstr>Θέμα του Office</vt:lpstr>
      <vt:lpstr>Microsoft Equation 3.0</vt:lpstr>
      <vt:lpstr>Διαγράμματα UML στην Ανάλυση</vt:lpstr>
      <vt:lpstr>περιεχόμενα παρουσίασης</vt:lpstr>
      <vt:lpstr>διαγράμματα μηχανής καταστάσεων</vt:lpstr>
      <vt:lpstr>διαγράμματα μηχανής καταστάσεων</vt:lpstr>
      <vt:lpstr>διαγράμματα μηχανής καταστάσεων</vt:lpstr>
      <vt:lpstr>διαγράμματα μηχανής καταστάσεων - σύμβολα</vt:lpstr>
      <vt:lpstr>μεταβάσεις και γεγονότα</vt:lpstr>
      <vt:lpstr>παράδειγμα: σύστημα συναγερμού</vt:lpstr>
      <vt:lpstr>εσωτερικές δραστηριότητες</vt:lpstr>
      <vt:lpstr>σύνθετες καταστάσεις</vt:lpstr>
      <vt:lpstr>παράδειγμα:  καταστάσεις αντιτύπου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Admin</dc:creator>
  <cp:lastModifiedBy>ndia</cp:lastModifiedBy>
  <cp:revision>29</cp:revision>
  <dcterms:created xsi:type="dcterms:W3CDTF">2012-08-02T15:55:49Z</dcterms:created>
  <dcterms:modified xsi:type="dcterms:W3CDTF">2021-10-17T14:09:12Z</dcterms:modified>
</cp:coreProperties>
</file>