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4" r:id="rId10"/>
    <p:sldId id="274" r:id="rId11"/>
    <p:sldId id="275" r:id="rId12"/>
    <p:sldId id="276" r:id="rId13"/>
    <p:sldId id="267" r:id="rId14"/>
    <p:sldId id="266" r:id="rId15"/>
    <p:sldId id="268" r:id="rId16"/>
    <p:sldId id="272" r:id="rId17"/>
    <p:sldId id="273" r:id="rId18"/>
    <p:sldId id="277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9016"/>
    <a:srgbClr val="FC59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231E3FF-7DE7-459C-8F4A-E3F939189AE4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2F50FAB-64F1-46D2-8AFD-B54428213A4C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882215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D9787B1-3880-476A-B62F-BAFC98B0FF5D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FD9EEBA-FCD0-477E-AE0E-C9F7697EB17A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851863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FBF8884-7CB6-4F24-9F1D-515B55484584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FF289B5-CEFD-4F5C-9B1E-3C4D5548F429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175714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E3DA135-A9C1-463B-B898-9D8E705F39D9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A035CB4-8B35-48A6-AA78-1D2F83026A6D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082591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9477EE0-6C03-4FB2-9ED5-403B1601F9E6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255608A-46C8-4F4E-9AA4-1BBF028E0B20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465436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4CEAD4F-9CCB-4513-AB4C-2DBAAEC2E5CB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EF680E3-F014-42E6-9CBF-E147F89F2A96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784975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EA6EE79-461D-4B22-A43D-2843AA0EB142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B0AE458-9DF2-4C0D-BA33-5617D49FDB25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062682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6CE6148-7EC1-47E5-93F0-DA2AEDC2AC8B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F599894-E12F-49BE-80F8-511A7E222EEB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810852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9B215AD-387A-434E-879E-512490B4C0DE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1A60543-482B-4178-B883-ACCFC81A5902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776751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3FB8A2F-7E3D-4AC6-9642-F7953AF99E49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7EA147A-51D3-412D-93A1-01CEBFF80CEC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523233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08BFF5E-858F-4846-8D2C-08E0CD14A3E6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CF99F92-8D4C-456F-82A2-EB5BA1F7B68A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317478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του τίτλου</a:t>
            </a:r>
            <a:endParaRPr lang="en-US" altLang="el-GR" smtClean="0"/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052513"/>
            <a:ext cx="8229600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των στυλ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  <a:endParaRPr lang="en-US" altLang="el-GR" smtClean="0"/>
          </a:p>
        </p:txBody>
      </p:sp>
      <p:cxnSp>
        <p:nvCxnSpPr>
          <p:cNvPr id="8" name="7 - Ευθεία γραμμή σύνδεσης"/>
          <p:cNvCxnSpPr/>
          <p:nvPr userDrawn="1"/>
        </p:nvCxnSpPr>
        <p:spPr>
          <a:xfrm>
            <a:off x="468313" y="908050"/>
            <a:ext cx="8207375" cy="0"/>
          </a:xfrm>
          <a:prstGeom prst="line">
            <a:avLst/>
          </a:prstGeom>
          <a:ln w="31750">
            <a:solidFill>
              <a:srgbClr val="DC90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Διαγράμματα </a:t>
            </a:r>
            <a:r>
              <a:rPr lang="en-US" altLang="el-GR" smtClean="0"/>
              <a:t>UML </a:t>
            </a:r>
            <a:r>
              <a:rPr lang="el-GR" altLang="el-GR" smtClean="0"/>
              <a:t>στην Ανάλυση</a:t>
            </a:r>
            <a:endParaRPr lang="en-US" altLang="el-GR" smtClean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Μέρος Α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l-GR" smtClean="0"/>
              <a:t>Διαγράμματα Δραστηριότητας</a:t>
            </a: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κόμβοι αντικειμένων</a:t>
            </a:r>
            <a:endParaRPr lang="en-US" altLang="el-GR" smtClean="0"/>
          </a:p>
        </p:txBody>
      </p:sp>
      <p:sp>
        <p:nvSpPr>
          <p:cNvPr id="22531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652963"/>
            <a:ext cx="8229600" cy="1655762"/>
          </a:xfrm>
        </p:spPr>
        <p:txBody>
          <a:bodyPr/>
          <a:lstStyle/>
          <a:p>
            <a:r>
              <a:rPr lang="el-GR" altLang="el-GR" smtClean="0"/>
              <a:t>Οι κόμβοι αντικειμένων (object nodes) αφορούν σε δεδομένα που ρέουν μεταξύ των δραστηριοτήτων.</a:t>
            </a:r>
          </a:p>
          <a:p>
            <a:r>
              <a:rPr lang="el-GR" altLang="el-GR" smtClean="0"/>
              <a:t>Συνδυάζεται η ροή ελέγχου με τη ροή δεδομένων</a:t>
            </a:r>
          </a:p>
          <a:p>
            <a:endParaRPr lang="en-US" altLang="el-GR" smtClean="0"/>
          </a:p>
        </p:txBody>
      </p:sp>
      <p:pic>
        <p:nvPicPr>
          <p:cNvPr id="22532" name="Picture 5" descr="ΔΔΡΚόμβοιΑντικειμένω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341438"/>
            <a:ext cx="6634162" cy="295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ακίδες</a:t>
            </a:r>
            <a:endParaRPr lang="en-US" altLang="el-GR" smtClean="0"/>
          </a:p>
        </p:txBody>
      </p:sp>
      <p:sp>
        <p:nvSpPr>
          <p:cNvPr id="23555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652963"/>
            <a:ext cx="8229600" cy="1655762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Οι ακίδες (pins) είναι ένας εναλλακτικός συμβολισμός των κόμβων αντικειμένων</a:t>
            </a:r>
          </a:p>
          <a:p>
            <a:endParaRPr lang="en-US" altLang="el-GR" smtClean="0"/>
          </a:p>
        </p:txBody>
      </p:sp>
      <p:pic>
        <p:nvPicPr>
          <p:cNvPr id="23556" name="Picture 5" descr="ΔΔΡΑκίδε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196975"/>
            <a:ext cx="6697663" cy="301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αποθήκες δεδομένων</a:t>
            </a:r>
            <a:endParaRPr lang="en-US" altLang="el-GR" smtClean="0"/>
          </a:p>
        </p:txBody>
      </p:sp>
      <p:sp>
        <p:nvSpPr>
          <p:cNvPr id="24579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437063"/>
            <a:ext cx="8229600" cy="1871662"/>
          </a:xfrm>
        </p:spPr>
        <p:txBody>
          <a:bodyPr/>
          <a:lstStyle/>
          <a:p>
            <a:r>
              <a:rPr lang="el-GR" altLang="el-GR" smtClean="0"/>
              <a:t>Μία ειδική περίπτωση των κόμβων αντικειμένων είναι οι αποθήκες δεδομένων που έχουν τη λέξη κλειδί «datastore».</a:t>
            </a:r>
          </a:p>
          <a:p>
            <a:r>
              <a:rPr lang="el-GR" altLang="el-GR" smtClean="0"/>
              <a:t>Συμβολίζουν τη λήψη / αποθήκευση δεδομένων σε αρχεία, βάσεις δεδομένων κλπ</a:t>
            </a:r>
          </a:p>
          <a:p>
            <a:endParaRPr lang="en-US" altLang="el-GR" smtClean="0"/>
          </a:p>
        </p:txBody>
      </p:sp>
      <p:pic>
        <p:nvPicPr>
          <p:cNvPr id="24580" name="Picture 5" descr="ΔΔΡΑποθήκεςΔεδομένω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1268413"/>
            <a:ext cx="4032250" cy="288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σήματα</a:t>
            </a:r>
            <a:endParaRPr lang="en-US" altLang="el-GR" smtClean="0"/>
          </a:p>
        </p:txBody>
      </p:sp>
      <p:sp>
        <p:nvSpPr>
          <p:cNvPr id="2560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868863"/>
            <a:ext cx="8229600" cy="1439862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Τα σήματα (signals) μοντελοποιούν ασύγχρονη επικοινωνία</a:t>
            </a:r>
          </a:p>
          <a:p>
            <a:endParaRPr lang="en-US" altLang="el-GR" smtClean="0"/>
          </a:p>
        </p:txBody>
      </p:sp>
      <p:pic>
        <p:nvPicPr>
          <p:cNvPr id="25604" name="Picture 4" descr="ΔΔΡΣήματ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1196975"/>
            <a:ext cx="5692775" cy="316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παραλληλία</a:t>
            </a:r>
            <a:endParaRPr lang="en-US" altLang="el-GR" smtClean="0"/>
          </a:p>
        </p:txBody>
      </p:sp>
      <p:sp>
        <p:nvSpPr>
          <p:cNvPr id="26627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013325"/>
            <a:ext cx="8229600" cy="129540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Η </a:t>
            </a:r>
            <a:r>
              <a:rPr lang="el-GR" altLang="el-GR" b="1" smtClean="0"/>
              <a:t>διχάλα</a:t>
            </a:r>
            <a:r>
              <a:rPr lang="el-GR" altLang="el-GR" smtClean="0"/>
              <a:t> (fork) εκκινεί παράλληλες διαδικασίες, ενώ η </a:t>
            </a:r>
            <a:r>
              <a:rPr lang="el-GR" altLang="el-GR" b="1" smtClean="0"/>
              <a:t>συνένωση</a:t>
            </a:r>
            <a:r>
              <a:rPr lang="el-GR" altLang="el-GR" smtClean="0"/>
              <a:t> (join) τις συγχρονίζει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mtClean="0"/>
          </a:p>
        </p:txBody>
      </p:sp>
      <p:pic>
        <p:nvPicPr>
          <p:cNvPr id="26628" name="Picture 8" descr="ΔΔΡΠαραλληλία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268413"/>
            <a:ext cx="8153400" cy="259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σήματα και παραλληλία</a:t>
            </a:r>
            <a:endParaRPr lang="en-US" altLang="el-GR" smtClean="0"/>
          </a:p>
        </p:txBody>
      </p:sp>
      <p:pic>
        <p:nvPicPr>
          <p:cNvPr id="27651" name="Picture 7" descr="ΔΔΡΣήματαΠαραλληλί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268413"/>
            <a:ext cx="8215312" cy="417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διάγραμμα δραστηριότητας δανεισμού</a:t>
            </a:r>
            <a:endParaRPr lang="en-US" altLang="el-GR" smtClean="0"/>
          </a:p>
        </p:txBody>
      </p:sp>
      <p:pic>
        <p:nvPicPr>
          <p:cNvPr id="28675" name="Εικόνα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125538"/>
            <a:ext cx="3852863" cy="562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διάγραμμα δραστηριότητας επιστροφής</a:t>
            </a:r>
            <a:endParaRPr lang="en-US" altLang="el-GR" smtClean="0"/>
          </a:p>
        </p:txBody>
      </p:sp>
      <p:pic>
        <p:nvPicPr>
          <p:cNvPr id="29699" name="Picture 3" descr="ΔΔΡΔιαμέρισμαΕπιστροφή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052513"/>
            <a:ext cx="5545138" cy="566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2400" smtClean="0"/>
              <a:t>διάγραμμα δραστηριότητας: ενημέρωση για καθυστέρηση</a:t>
            </a:r>
            <a:endParaRPr lang="en-US" altLang="el-GR" sz="2400" smtClean="0"/>
          </a:p>
        </p:txBody>
      </p:sp>
      <p:pic>
        <p:nvPicPr>
          <p:cNvPr id="30723" name="5 - Εικόνα" descr="04_028_ΔΔΡ_ΑΣΔΕνημερωσηΚαθυστερησης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981075"/>
            <a:ext cx="4537075" cy="560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διαγράμματα δραστηριότητας</a:t>
            </a:r>
            <a:endParaRPr lang="en-US" altLang="el-GR" smtClean="0"/>
          </a:p>
        </p:txBody>
      </p:sp>
      <p:sp>
        <p:nvSpPr>
          <p:cNvPr id="1433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Τα διαγράμματα δραστηριότητας είναι διαγράμματα της UML που παρουσιάζουν ακολουθιακή ή και παράλληλη εκτέλεση δραστηριοτήτων</a:t>
            </a:r>
          </a:p>
          <a:p>
            <a:r>
              <a:rPr lang="el-GR" altLang="el-GR" smtClean="0"/>
              <a:t>Μία δραστηριότητα (activity) αναπαριστά μία σύνθετη συμπεριφορά η οποία αναλύεται σε άλλες δραστηριότητες ή σε απλούστερη συμπεριφορά που είναι οι ενέργειες (actions)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χρήση διαγραμμάτων δραστηριότητας</a:t>
            </a:r>
            <a:endParaRPr lang="en-US" altLang="el-GR" smtClean="0"/>
          </a:p>
        </p:txBody>
      </p:sp>
      <p:sp>
        <p:nvSpPr>
          <p:cNvPr id="1536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Επιχειρησιακή μοντελοποίηση (business modeling). Περιγραφή διαδικασιών που ακολουθούνται στη λειτουργία ενός οργανισμού</a:t>
            </a:r>
          </a:p>
          <a:p>
            <a:r>
              <a:rPr lang="el-GR" altLang="el-GR" smtClean="0"/>
              <a:t>Οπτική αναπαράσταση της ροής των βημάτων μίας περίπτωσης χρήσης</a:t>
            </a:r>
          </a:p>
          <a:p>
            <a:r>
              <a:rPr lang="el-GR" altLang="el-GR" smtClean="0"/>
              <a:t>Μοντελοποίηση της λογικής του λογισμικού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βασικά σύμβολα</a:t>
            </a:r>
            <a:endParaRPr lang="en-US" altLang="el-GR" smtClean="0"/>
          </a:p>
        </p:txBody>
      </p:sp>
      <p:pic>
        <p:nvPicPr>
          <p:cNvPr id="16387" name="Picture 5" descr="ΒασικάΣύμβολαΔιαγΔραστηριότητα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1484313"/>
            <a:ext cx="4679950" cy="389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ανάληψη χρημάτων από ΑΤΜ</a:t>
            </a:r>
            <a:endParaRPr lang="en-US" altLang="el-GR" smtClean="0"/>
          </a:p>
        </p:txBody>
      </p:sp>
      <p:pic>
        <p:nvPicPr>
          <p:cNvPr id="17411" name="7 - Εικόνα" descr="04_016_ΔΔΡΑΤΜ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341438"/>
            <a:ext cx="7335837" cy="434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απόφαση και συγχώνευση</a:t>
            </a:r>
            <a:endParaRPr lang="en-US" altLang="el-GR" smtClean="0"/>
          </a:p>
        </p:txBody>
      </p:sp>
      <p:pic>
        <p:nvPicPr>
          <p:cNvPr id="18435" name="Picture 4" descr="ΔΔΡΚόμβοςΑπόφαση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844675"/>
            <a:ext cx="6210300" cy="284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ανάληψη χρημάτων με κόμβους απόφασης</a:t>
            </a:r>
            <a:endParaRPr lang="en-US" altLang="el-GR" smtClean="0"/>
          </a:p>
        </p:txBody>
      </p:sp>
      <p:pic>
        <p:nvPicPr>
          <p:cNvPr id="19459" name="Picture 4" descr="ΔΔΡΑΤΜμεΑπόφαση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8175" y="1268413"/>
            <a:ext cx="5868988" cy="3889375"/>
          </a:xfr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υποδραστηριότητες</a:t>
            </a:r>
            <a:endParaRPr lang="en-US" altLang="el-GR" smtClean="0"/>
          </a:p>
        </p:txBody>
      </p:sp>
      <p:sp>
        <p:nvSpPr>
          <p:cNvPr id="2048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300663"/>
            <a:ext cx="8229600" cy="1008062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Το πιρούνι (rake) σε ένα κόμβο υποδηλώνει μία δραστηριότητα που περιγράφεται σε άλλο διάγραμμα</a:t>
            </a:r>
          </a:p>
          <a:p>
            <a:pPr>
              <a:buFont typeface="Arial" panose="020B0604020202020204" pitchFamily="34" charset="0"/>
              <a:buNone/>
            </a:pPr>
            <a:endParaRPr lang="el-GR" altLang="el-GR" smtClean="0"/>
          </a:p>
          <a:p>
            <a:pPr>
              <a:buFont typeface="Arial" panose="020B0604020202020204" pitchFamily="34" charset="0"/>
              <a:buNone/>
            </a:pPr>
            <a:endParaRPr lang="en-US" altLang="el-GR" smtClean="0"/>
          </a:p>
        </p:txBody>
      </p:sp>
      <p:pic>
        <p:nvPicPr>
          <p:cNvPr id="20484" name="Picture 5" descr="ΔΔΡΚλήσηΔραστηριότητα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052513"/>
            <a:ext cx="5567363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διαμερίσματα</a:t>
            </a:r>
            <a:endParaRPr lang="en-US" altLang="el-GR" smtClean="0"/>
          </a:p>
        </p:txBody>
      </p:sp>
      <p:sp>
        <p:nvSpPr>
          <p:cNvPr id="21507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941888"/>
            <a:ext cx="8229600" cy="1366837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Τα διαμερίσματα (partitions ή swimlanes) χρησιμοποιούνται κυρίως στην επιχειρησιακή μοντελοποίηση. Εμφανίζονται πως κατανέμονται οι ενέργειες μίας δραστηριότητας σε διαφορετικές οργανωτικές μονάδες του οργανισμού</a:t>
            </a:r>
            <a:endParaRPr lang="en-US" altLang="el-GR" smtClean="0"/>
          </a:p>
        </p:txBody>
      </p:sp>
      <p:pic>
        <p:nvPicPr>
          <p:cNvPr id="21508" name="Picture 7" descr="ΔΔΡΔιαμερίσματ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1125538"/>
            <a:ext cx="5040313" cy="367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253</Words>
  <Application>Microsoft Office PowerPoint</Application>
  <PresentationFormat>Προβολή στην οθόνη (4:3)</PresentationFormat>
  <Paragraphs>34</Paragraphs>
  <Slides>18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21" baseType="lpstr">
      <vt:lpstr>Arial</vt:lpstr>
      <vt:lpstr>Calibri</vt:lpstr>
      <vt:lpstr>Θέμα του Office</vt:lpstr>
      <vt:lpstr>Διαγράμματα UML στην Ανάλυση</vt:lpstr>
      <vt:lpstr>διαγράμματα δραστηριότητας</vt:lpstr>
      <vt:lpstr>χρήση διαγραμμάτων δραστηριότητας</vt:lpstr>
      <vt:lpstr>βασικά σύμβολα</vt:lpstr>
      <vt:lpstr>ανάληψη χρημάτων από ΑΤΜ</vt:lpstr>
      <vt:lpstr>απόφαση και συγχώνευση</vt:lpstr>
      <vt:lpstr>ανάληψη χρημάτων με κόμβους απόφασης</vt:lpstr>
      <vt:lpstr>υποδραστηριότητες</vt:lpstr>
      <vt:lpstr>διαμερίσματα</vt:lpstr>
      <vt:lpstr>κόμβοι αντικειμένων</vt:lpstr>
      <vt:lpstr>ακίδες</vt:lpstr>
      <vt:lpstr>αποθήκες δεδομένων</vt:lpstr>
      <vt:lpstr>σήματα</vt:lpstr>
      <vt:lpstr>παραλληλία</vt:lpstr>
      <vt:lpstr>σήματα και παραλληλία</vt:lpstr>
      <vt:lpstr>διάγραμμα δραστηριότητας δανεισμού</vt:lpstr>
      <vt:lpstr>διάγραμμα δραστηριότητας επιστροφής</vt:lpstr>
      <vt:lpstr>διάγραμμα δραστηριότητας: ενημέρωση για καθυστέρηση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Admin</dc:creator>
  <cp:lastModifiedBy>ndia</cp:lastModifiedBy>
  <cp:revision>16</cp:revision>
  <dcterms:created xsi:type="dcterms:W3CDTF">2012-08-02T15:55:49Z</dcterms:created>
  <dcterms:modified xsi:type="dcterms:W3CDTF">2021-10-17T14:08:57Z</dcterms:modified>
</cp:coreProperties>
</file>