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79" r:id="rId9"/>
    <p:sldId id="280" r:id="rId1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9016"/>
    <a:srgbClr val="FC59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9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lvl1pPr algn="ctr">
              <a:defRPr sz="3600"/>
            </a:lvl1pPr>
          </a:lstStyle>
          <a:p>
            <a:r>
              <a:rPr lang="el-GR" dirty="0" err="1" smtClean="0"/>
              <a:t>Kλικ</a:t>
            </a:r>
            <a:r>
              <a:rPr lang="el-GR" dirty="0" smtClean="0"/>
              <a:t> για επεξεργασία του τίτλου</a:t>
            </a:r>
            <a:endParaRPr lang="en-US" dirty="0"/>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6A8B3ABF-F0A9-44B8-8B56-EBCBBE821640}"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DA7C6C72-1515-455B-9DA3-6A0730E30582}" type="slidenum">
              <a:rPr lang="en-US" altLang="el-GR"/>
              <a:pPr>
                <a:defRPr/>
              </a:pPr>
              <a:t>‹#›</a:t>
            </a:fld>
            <a:endParaRPr lang="en-US" altLang="el-GR"/>
          </a:p>
        </p:txBody>
      </p:sp>
    </p:spTree>
    <p:extLst>
      <p:ext uri="{BB962C8B-B14F-4D97-AF65-F5344CB8AC3E}">
        <p14:creationId xmlns:p14="http://schemas.microsoft.com/office/powerpoint/2010/main" val="2207146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840FCB47-9E6E-4479-9334-096B8FC1E679}"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5AF9D24D-7C92-487D-BFB5-AEE420457151}" type="slidenum">
              <a:rPr lang="en-US" altLang="el-GR"/>
              <a:pPr>
                <a:defRPr/>
              </a:pPr>
              <a:t>‹#›</a:t>
            </a:fld>
            <a:endParaRPr lang="en-US" altLang="el-GR"/>
          </a:p>
        </p:txBody>
      </p:sp>
    </p:spTree>
    <p:extLst>
      <p:ext uri="{BB962C8B-B14F-4D97-AF65-F5344CB8AC3E}">
        <p14:creationId xmlns:p14="http://schemas.microsoft.com/office/powerpoint/2010/main" val="3305040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1BADA447-F92A-4C24-A094-3C33311B1B96}"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158CF54C-062E-42AB-A852-525E61211208}" type="slidenum">
              <a:rPr lang="en-US" altLang="el-GR"/>
              <a:pPr>
                <a:defRPr/>
              </a:pPr>
              <a:t>‹#›</a:t>
            </a:fld>
            <a:endParaRPr lang="en-US" altLang="el-GR"/>
          </a:p>
        </p:txBody>
      </p:sp>
    </p:spTree>
    <p:extLst>
      <p:ext uri="{BB962C8B-B14F-4D97-AF65-F5344CB8AC3E}">
        <p14:creationId xmlns:p14="http://schemas.microsoft.com/office/powerpoint/2010/main" val="1037558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Kλικ</a:t>
            </a:r>
            <a:r>
              <a:rPr lang="el-GR" dirty="0" smtClean="0"/>
              <a:t> για επεξεργασία του τίτλου</a:t>
            </a:r>
            <a:endParaRPr lang="en-US" dirty="0"/>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060A47D6-DE86-4F21-9F5B-E7DA0EAE4343}"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9F3B2BF0-07F8-4BC6-8E93-91955A0C8203}" type="slidenum">
              <a:rPr lang="en-US" altLang="el-GR"/>
              <a:pPr>
                <a:defRPr/>
              </a:pPr>
              <a:t>‹#›</a:t>
            </a:fld>
            <a:endParaRPr lang="en-US" altLang="el-GR"/>
          </a:p>
        </p:txBody>
      </p:sp>
    </p:spTree>
    <p:extLst>
      <p:ext uri="{BB962C8B-B14F-4D97-AF65-F5344CB8AC3E}">
        <p14:creationId xmlns:p14="http://schemas.microsoft.com/office/powerpoint/2010/main" val="3502874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2571C719-2A6B-4426-A943-C0BC67A004D3}"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E4588EB8-2FC7-4BD6-8FCD-AD67135446DC}" type="slidenum">
              <a:rPr lang="en-US" altLang="el-GR"/>
              <a:pPr>
                <a:defRPr/>
              </a:pPr>
              <a:t>‹#›</a:t>
            </a:fld>
            <a:endParaRPr lang="en-US" altLang="el-GR"/>
          </a:p>
        </p:txBody>
      </p:sp>
    </p:spTree>
    <p:extLst>
      <p:ext uri="{BB962C8B-B14F-4D97-AF65-F5344CB8AC3E}">
        <p14:creationId xmlns:p14="http://schemas.microsoft.com/office/powerpoint/2010/main" val="30928637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951514DC-A6F7-4161-8D1E-33D3220C8C75}"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919F7EAF-C2FC-46EE-9001-1BA8955889B8}" type="slidenum">
              <a:rPr lang="en-US" altLang="el-GR"/>
              <a:pPr>
                <a:defRPr/>
              </a:pPr>
              <a:t>‹#›</a:t>
            </a:fld>
            <a:endParaRPr lang="en-US" altLang="el-GR"/>
          </a:p>
        </p:txBody>
      </p:sp>
    </p:spTree>
    <p:extLst>
      <p:ext uri="{BB962C8B-B14F-4D97-AF65-F5344CB8AC3E}">
        <p14:creationId xmlns:p14="http://schemas.microsoft.com/office/powerpoint/2010/main" val="750122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6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23385C48-8B71-4735-8F9D-4EF294DDA4E0}" type="datetimeFigureOut">
              <a:rPr lang="en-US"/>
              <a:pPr>
                <a:defRPr/>
              </a:pPr>
              <a:t>10/17/2021</a:t>
            </a:fld>
            <a:endParaRPr lang="en-US"/>
          </a:p>
        </p:txBody>
      </p:sp>
      <p:sp>
        <p:nvSpPr>
          <p:cNvPr id="8" name="7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9" name="8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2C496B42-5A8F-4F5C-ADEA-818391637588}" type="slidenum">
              <a:rPr lang="en-US" altLang="el-GR"/>
              <a:pPr>
                <a:defRPr/>
              </a:pPr>
              <a:t>‹#›</a:t>
            </a:fld>
            <a:endParaRPr lang="en-US" altLang="el-GR"/>
          </a:p>
        </p:txBody>
      </p:sp>
    </p:spTree>
    <p:extLst>
      <p:ext uri="{BB962C8B-B14F-4D97-AF65-F5344CB8AC3E}">
        <p14:creationId xmlns:p14="http://schemas.microsoft.com/office/powerpoint/2010/main" val="3219852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CFE4EAFC-51FC-4224-A11B-622080DB2767}" type="datetimeFigureOut">
              <a:rPr lang="en-US"/>
              <a:pPr>
                <a:defRPr/>
              </a:pPr>
              <a:t>10/17/2021</a:t>
            </a:fld>
            <a:endParaRPr lang="en-US"/>
          </a:p>
        </p:txBody>
      </p:sp>
      <p:sp>
        <p:nvSpPr>
          <p:cNvPr id="4" name="3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5" name="4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8EED667C-5992-46B7-9134-08A5E91B8C4B}" type="slidenum">
              <a:rPr lang="en-US" altLang="el-GR"/>
              <a:pPr>
                <a:defRPr/>
              </a:pPr>
              <a:t>‹#›</a:t>
            </a:fld>
            <a:endParaRPr lang="en-US" altLang="el-GR"/>
          </a:p>
        </p:txBody>
      </p:sp>
    </p:spTree>
    <p:extLst>
      <p:ext uri="{BB962C8B-B14F-4D97-AF65-F5344CB8AC3E}">
        <p14:creationId xmlns:p14="http://schemas.microsoft.com/office/powerpoint/2010/main" val="403626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46093EAE-C687-4F59-8821-927180A5708E}" type="datetimeFigureOut">
              <a:rPr lang="en-US"/>
              <a:pPr>
                <a:defRPr/>
              </a:pPr>
              <a:t>10/17/2021</a:t>
            </a:fld>
            <a:endParaRPr lang="en-US"/>
          </a:p>
        </p:txBody>
      </p:sp>
      <p:sp>
        <p:nvSpPr>
          <p:cNvPr id="3" name="2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4" name="3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9AB457A7-C8A8-4A2D-BF50-FC82008FAC1F}" type="slidenum">
              <a:rPr lang="en-US" altLang="el-GR"/>
              <a:pPr>
                <a:defRPr/>
              </a:pPr>
              <a:t>‹#›</a:t>
            </a:fld>
            <a:endParaRPr lang="en-US" altLang="el-GR"/>
          </a:p>
        </p:txBody>
      </p:sp>
    </p:spTree>
    <p:extLst>
      <p:ext uri="{BB962C8B-B14F-4D97-AF65-F5344CB8AC3E}">
        <p14:creationId xmlns:p14="http://schemas.microsoft.com/office/powerpoint/2010/main" val="901801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n-US"/>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77AEF9B9-0D48-4280-839A-AFB758AB44C7}"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205B37B0-83C4-4A31-B5AE-471AEB98AE7F}" type="slidenum">
              <a:rPr lang="en-US" altLang="el-GR"/>
              <a:pPr>
                <a:defRPr/>
              </a:pPr>
              <a:t>‹#›</a:t>
            </a:fld>
            <a:endParaRPr lang="en-US" altLang="el-GR"/>
          </a:p>
        </p:txBody>
      </p:sp>
    </p:spTree>
    <p:extLst>
      <p:ext uri="{BB962C8B-B14F-4D97-AF65-F5344CB8AC3E}">
        <p14:creationId xmlns:p14="http://schemas.microsoft.com/office/powerpoint/2010/main" val="2912899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04534945-1DE7-42E5-ADEB-EAE64EAAB133}"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3D3AAD2F-CC5A-4C49-B7A2-E35EBD6FBFD1}" type="slidenum">
              <a:rPr lang="en-US" altLang="el-GR"/>
              <a:pPr>
                <a:defRPr/>
              </a:pPr>
              <a:t>‹#›</a:t>
            </a:fld>
            <a:endParaRPr lang="en-US" altLang="el-GR"/>
          </a:p>
        </p:txBody>
      </p:sp>
    </p:spTree>
    <p:extLst>
      <p:ext uri="{BB962C8B-B14F-4D97-AF65-F5344CB8AC3E}">
        <p14:creationId xmlns:p14="http://schemas.microsoft.com/office/powerpoint/2010/main" val="31622153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1 - Θέση τίτλου"/>
          <p:cNvSpPr>
            <a:spLocks noGrp="1"/>
          </p:cNvSpPr>
          <p:nvPr>
            <p:ph type="title"/>
          </p:nvPr>
        </p:nvSpPr>
        <p:spPr bwMode="auto">
          <a:xfrm>
            <a:off x="457200" y="274638"/>
            <a:ext cx="822960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Kλικ για επεξεργασία του τίτλου</a:t>
            </a:r>
            <a:endParaRPr lang="en-US" altLang="el-GR" smtClean="0"/>
          </a:p>
        </p:txBody>
      </p:sp>
      <p:sp>
        <p:nvSpPr>
          <p:cNvPr id="1027" name="2 - Θέση κειμένου"/>
          <p:cNvSpPr>
            <a:spLocks noGrp="1"/>
          </p:cNvSpPr>
          <p:nvPr>
            <p:ph type="body" idx="1"/>
          </p:nvPr>
        </p:nvSpPr>
        <p:spPr bwMode="auto">
          <a:xfrm>
            <a:off x="457200" y="1052513"/>
            <a:ext cx="8229600"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Kλικ για επεξεργασία των στυλ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endParaRPr lang="en-US" altLang="el-GR" smtClean="0"/>
          </a:p>
        </p:txBody>
      </p:sp>
      <p:cxnSp>
        <p:nvCxnSpPr>
          <p:cNvPr id="8" name="7 - Ευθεία γραμμή σύνδεσης"/>
          <p:cNvCxnSpPr/>
          <p:nvPr userDrawn="1"/>
        </p:nvCxnSpPr>
        <p:spPr>
          <a:xfrm>
            <a:off x="468313" y="908050"/>
            <a:ext cx="8207375" cy="0"/>
          </a:xfrm>
          <a:prstGeom prst="line">
            <a:avLst/>
          </a:prstGeom>
          <a:ln w="31750">
            <a:solidFill>
              <a:srgbClr val="DC9016"/>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3000" kern="1200">
          <a:solidFill>
            <a:schemeClr val="tx1"/>
          </a:solidFill>
          <a:latin typeface="+mj-lt"/>
          <a:ea typeface="+mj-ea"/>
          <a:cs typeface="+mj-cs"/>
        </a:defRPr>
      </a:lvl1pPr>
      <a:lvl2pPr algn="l" rtl="0" eaLnBrk="0" fontAlgn="base" hangingPunct="0">
        <a:spcBef>
          <a:spcPct val="0"/>
        </a:spcBef>
        <a:spcAft>
          <a:spcPct val="0"/>
        </a:spcAft>
        <a:defRPr sz="3000">
          <a:solidFill>
            <a:schemeClr val="tx1"/>
          </a:solidFill>
          <a:latin typeface="Calibri" pitchFamily="34" charset="0"/>
        </a:defRPr>
      </a:lvl2pPr>
      <a:lvl3pPr algn="l" rtl="0" eaLnBrk="0" fontAlgn="base" hangingPunct="0">
        <a:spcBef>
          <a:spcPct val="0"/>
        </a:spcBef>
        <a:spcAft>
          <a:spcPct val="0"/>
        </a:spcAft>
        <a:defRPr sz="3000">
          <a:solidFill>
            <a:schemeClr val="tx1"/>
          </a:solidFill>
          <a:latin typeface="Calibri" pitchFamily="34" charset="0"/>
        </a:defRPr>
      </a:lvl3pPr>
      <a:lvl4pPr algn="l" rtl="0" eaLnBrk="0" fontAlgn="base" hangingPunct="0">
        <a:spcBef>
          <a:spcPct val="0"/>
        </a:spcBef>
        <a:spcAft>
          <a:spcPct val="0"/>
        </a:spcAft>
        <a:defRPr sz="3000">
          <a:solidFill>
            <a:schemeClr val="tx1"/>
          </a:solidFill>
          <a:latin typeface="Calibri" pitchFamily="34" charset="0"/>
        </a:defRPr>
      </a:lvl4pPr>
      <a:lvl5pPr algn="l" rtl="0" eaLnBrk="0" fontAlgn="base" hangingPunct="0">
        <a:spcBef>
          <a:spcPct val="0"/>
        </a:spcBef>
        <a:spcAft>
          <a:spcPct val="0"/>
        </a:spcAft>
        <a:defRPr sz="3000">
          <a:solidFill>
            <a:schemeClr val="tx1"/>
          </a:solidFill>
          <a:latin typeface="Calibri" pitchFamily="34" charset="0"/>
        </a:defRPr>
      </a:lvl5pPr>
      <a:lvl6pPr marL="457200" algn="l" rtl="0" fontAlgn="base">
        <a:spcBef>
          <a:spcPct val="0"/>
        </a:spcBef>
        <a:spcAft>
          <a:spcPct val="0"/>
        </a:spcAft>
        <a:defRPr sz="3000">
          <a:solidFill>
            <a:schemeClr val="tx1"/>
          </a:solidFill>
          <a:latin typeface="Calibri" pitchFamily="34" charset="0"/>
        </a:defRPr>
      </a:lvl6pPr>
      <a:lvl7pPr marL="914400" algn="l" rtl="0" fontAlgn="base">
        <a:spcBef>
          <a:spcPct val="0"/>
        </a:spcBef>
        <a:spcAft>
          <a:spcPct val="0"/>
        </a:spcAft>
        <a:defRPr sz="3000">
          <a:solidFill>
            <a:schemeClr val="tx1"/>
          </a:solidFill>
          <a:latin typeface="Calibri" pitchFamily="34" charset="0"/>
        </a:defRPr>
      </a:lvl7pPr>
      <a:lvl8pPr marL="1371600" algn="l" rtl="0" fontAlgn="base">
        <a:spcBef>
          <a:spcPct val="0"/>
        </a:spcBef>
        <a:spcAft>
          <a:spcPct val="0"/>
        </a:spcAft>
        <a:defRPr sz="3000">
          <a:solidFill>
            <a:schemeClr val="tx1"/>
          </a:solidFill>
          <a:latin typeface="Calibri" pitchFamily="34" charset="0"/>
        </a:defRPr>
      </a:lvl8pPr>
      <a:lvl9pPr marL="1828800" algn="l" rtl="0" fontAlgn="base">
        <a:spcBef>
          <a:spcPct val="0"/>
        </a:spcBef>
        <a:spcAft>
          <a:spcPct val="0"/>
        </a:spcAft>
        <a:defRPr sz="30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2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Τίτλος"/>
          <p:cNvSpPr>
            <a:spLocks noGrp="1"/>
          </p:cNvSpPr>
          <p:nvPr>
            <p:ph type="ctrTitle"/>
          </p:nvPr>
        </p:nvSpPr>
        <p:spPr/>
        <p:txBody>
          <a:bodyPr/>
          <a:lstStyle/>
          <a:p>
            <a:pPr eaLnBrk="1" hangingPunct="1"/>
            <a:r>
              <a:rPr lang="el-GR" altLang="el-GR" smtClean="0"/>
              <a:t>Ανάλυση Απαιτήσεων</a:t>
            </a:r>
            <a:endParaRPr lang="en-US" altLang="el-GR" smtClean="0"/>
          </a:p>
        </p:txBody>
      </p:sp>
      <p:sp>
        <p:nvSpPr>
          <p:cNvPr id="3" name="2 - Υπότιτλος"/>
          <p:cNvSpPr>
            <a:spLocks noGrp="1"/>
          </p:cNvSpPr>
          <p:nvPr>
            <p:ph type="subTitle" idx="1"/>
          </p:nvPr>
        </p:nvSpPr>
        <p:spPr/>
        <p:txBody>
          <a:bodyPr rtlCol="0">
            <a:normAutofit/>
          </a:bodyPr>
          <a:lstStyle/>
          <a:p>
            <a:pPr eaLnBrk="1" fontAlgn="auto" hangingPunct="1">
              <a:spcAft>
                <a:spcPts val="0"/>
              </a:spcAft>
              <a:defRPr/>
            </a:pPr>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Τίτλος"/>
          <p:cNvSpPr>
            <a:spLocks noGrp="1"/>
          </p:cNvSpPr>
          <p:nvPr>
            <p:ph type="title"/>
          </p:nvPr>
        </p:nvSpPr>
        <p:spPr/>
        <p:txBody>
          <a:bodyPr/>
          <a:lstStyle/>
          <a:p>
            <a:pPr eaLnBrk="1" hangingPunct="1"/>
            <a:r>
              <a:rPr lang="el-GR" altLang="el-GR" smtClean="0"/>
              <a:t>περιεχόμενα παρουσίασης</a:t>
            </a:r>
            <a:endParaRPr lang="en-US" altLang="el-GR" smtClean="0"/>
          </a:p>
        </p:txBody>
      </p:sp>
      <p:sp>
        <p:nvSpPr>
          <p:cNvPr id="14339" name="2 - Θέση περιεχομένου"/>
          <p:cNvSpPr>
            <a:spLocks noGrp="1"/>
          </p:cNvSpPr>
          <p:nvPr>
            <p:ph idx="1"/>
          </p:nvPr>
        </p:nvSpPr>
        <p:spPr/>
        <p:txBody>
          <a:bodyPr/>
          <a:lstStyle/>
          <a:p>
            <a:r>
              <a:rPr lang="el-GR" altLang="el-GR" smtClean="0"/>
              <a:t>Δημιουργία μοντέλου	</a:t>
            </a:r>
          </a:p>
          <a:p>
            <a:r>
              <a:rPr lang="el-GR" altLang="el-GR" smtClean="0"/>
              <a:t>Προσεγγίσεις Μοντελοποίησης</a:t>
            </a:r>
          </a:p>
          <a:p>
            <a:r>
              <a:rPr lang="el-GR" altLang="el-GR" smtClean="0"/>
              <a:t>Μοντελοποίηση δεδομένων</a:t>
            </a:r>
          </a:p>
          <a:p>
            <a:r>
              <a:rPr lang="el-GR" altLang="el-GR" smtClean="0"/>
              <a:t>Διαγράμματα ροής δεδομένων</a:t>
            </a:r>
          </a:p>
          <a:p>
            <a:r>
              <a:rPr lang="el-GR" altLang="el-GR" smtClean="0"/>
              <a:t>Μη διαγραμματικά μοντέλα ανάλυσης</a:t>
            </a:r>
          </a:p>
          <a:p>
            <a:r>
              <a:rPr lang="el-GR" altLang="el-GR" smtClean="0"/>
              <a:t>Διαγράμματα δραστηριότητας</a:t>
            </a:r>
          </a:p>
          <a:p>
            <a:pPr eaLnBrk="1" hangingPunct="1"/>
            <a:endParaRPr lang="en-US" altLang="el-GR"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 Τίτλος"/>
          <p:cNvSpPr>
            <a:spLocks noGrp="1"/>
          </p:cNvSpPr>
          <p:nvPr>
            <p:ph type="title"/>
          </p:nvPr>
        </p:nvSpPr>
        <p:spPr/>
        <p:txBody>
          <a:bodyPr/>
          <a:lstStyle/>
          <a:p>
            <a:r>
              <a:rPr lang="el-GR" altLang="el-GR" smtClean="0"/>
              <a:t>μοντέλο</a:t>
            </a:r>
            <a:endParaRPr lang="en-US" altLang="el-GR" smtClean="0"/>
          </a:p>
        </p:txBody>
      </p:sp>
      <p:sp>
        <p:nvSpPr>
          <p:cNvPr id="15363" name="2 - Θέση περιεχομένου"/>
          <p:cNvSpPr>
            <a:spLocks noGrp="1"/>
          </p:cNvSpPr>
          <p:nvPr>
            <p:ph idx="1"/>
          </p:nvPr>
        </p:nvSpPr>
        <p:spPr/>
        <p:txBody>
          <a:bodyPr/>
          <a:lstStyle/>
          <a:p>
            <a:r>
              <a:rPr lang="el-GR" altLang="el-GR" smtClean="0"/>
              <a:t>Μοντέλο: μια ιδεατή παράσταση που απεικονίζει σε κάποιο βαθμό τα χαρακτηριστικά του συστήματος που στην πραγματικότητα θα υλοποιήσουμε. </a:t>
            </a:r>
          </a:p>
          <a:p>
            <a:r>
              <a:rPr lang="el-GR" altLang="el-GR" smtClean="0"/>
              <a:t>Το μοντέλο μας δίδει ευανάγνωστη πληροφορία σχετικά με το ποια δεδομένα επεξεργάζεται το σύστημα μας, ποιες λειτουργίες εκτελεί, ποιες συμπεριφορές  υλοποιεί και μας προσφέρει τη δυνατότητα ευκολίας επέκτασης και διόρθωσης όπως επίσης σαφήνεια και συνέπεια στη περιγραφή.</a:t>
            </a:r>
          </a:p>
          <a:p>
            <a:r>
              <a:rPr lang="el-GR" altLang="el-GR" smtClean="0"/>
              <a:t>Ένα μοντέλο δεν δημιουργείται με τη πρώτη προσπάθεια. Ξεκινούμε με μια πρώτη προσέγγιση και στη συνέχεια με πολλές αναθεωρήσεις , επεκτείνουμε, συμπληρώνουμε, διορθώνουμε μέχρι να καταστεί πλήρες, σαφές και συνεπές</a:t>
            </a:r>
          </a:p>
          <a:p>
            <a:endParaRPr lang="el-GR" altLang="el-GR"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p:cNvSpPr>
            <a:spLocks noGrp="1"/>
          </p:cNvSpPr>
          <p:nvPr>
            <p:ph type="title"/>
          </p:nvPr>
        </p:nvSpPr>
        <p:spPr/>
        <p:txBody>
          <a:bodyPr/>
          <a:lstStyle/>
          <a:p>
            <a:r>
              <a:rPr lang="el-GR" altLang="el-GR" smtClean="0"/>
              <a:t>χρήση μοντέλων ανάλυσης</a:t>
            </a:r>
            <a:endParaRPr lang="en-US" altLang="el-GR" smtClean="0"/>
          </a:p>
        </p:txBody>
      </p:sp>
      <p:sp>
        <p:nvSpPr>
          <p:cNvPr id="16387" name="2 - Θέση περιεχομένου"/>
          <p:cNvSpPr>
            <a:spLocks noGrp="1"/>
          </p:cNvSpPr>
          <p:nvPr>
            <p:ph idx="1"/>
          </p:nvPr>
        </p:nvSpPr>
        <p:spPr/>
        <p:txBody>
          <a:bodyPr/>
          <a:lstStyle/>
          <a:p>
            <a:r>
              <a:rPr lang="el-GR" altLang="el-GR" smtClean="0"/>
              <a:t>Ως μέσο κατανόησης</a:t>
            </a:r>
          </a:p>
          <a:p>
            <a:r>
              <a:rPr lang="el-GR" altLang="el-GR" smtClean="0"/>
              <a:t>Ως μέσο επικοινωνίας</a:t>
            </a:r>
          </a:p>
          <a:p>
            <a:r>
              <a:rPr lang="el-GR" altLang="el-GR" smtClean="0"/>
              <a:t>Ως μέσο προδιαγραφής των απαιτήσεων</a:t>
            </a:r>
          </a:p>
          <a:p>
            <a:r>
              <a:rPr lang="el-GR" altLang="el-GR" smtClean="0"/>
              <a:t>Ως γέφυρα προς τη σχεδίαση</a:t>
            </a:r>
          </a:p>
          <a:p>
            <a:r>
              <a:rPr lang="el-GR" altLang="el-GR" smtClean="0"/>
              <a:t>Ως μέσο ιχνηλάτησης</a:t>
            </a:r>
          </a:p>
          <a:p>
            <a:endParaRPr lang="en-US" altLang="el-GR"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Τίτλος"/>
          <p:cNvSpPr>
            <a:spLocks noGrp="1"/>
          </p:cNvSpPr>
          <p:nvPr>
            <p:ph type="title"/>
          </p:nvPr>
        </p:nvSpPr>
        <p:spPr/>
        <p:txBody>
          <a:bodyPr/>
          <a:lstStyle/>
          <a:p>
            <a:r>
              <a:rPr lang="el-GR" altLang="el-GR" smtClean="0"/>
              <a:t>προσεγγίσεις μοντελοποίησης</a:t>
            </a:r>
            <a:endParaRPr lang="en-US" altLang="el-GR" smtClean="0"/>
          </a:p>
        </p:txBody>
      </p:sp>
      <p:sp>
        <p:nvSpPr>
          <p:cNvPr id="17411" name="2 - Θέση περιεχομένου"/>
          <p:cNvSpPr>
            <a:spLocks noGrp="1"/>
          </p:cNvSpPr>
          <p:nvPr>
            <p:ph idx="1"/>
          </p:nvPr>
        </p:nvSpPr>
        <p:spPr/>
        <p:txBody>
          <a:bodyPr/>
          <a:lstStyle/>
          <a:p>
            <a:r>
              <a:rPr lang="el-GR" altLang="el-GR" smtClean="0"/>
              <a:t>Μοντέλα δεδομένων (Διαγράμματα σχέσεων οντοτήτων).</a:t>
            </a:r>
          </a:p>
          <a:p>
            <a:r>
              <a:rPr lang="el-GR" altLang="el-GR" smtClean="0"/>
              <a:t>Μοντέλα βασισμένα στη ροή δεδομένων (ΔΡΔ).</a:t>
            </a:r>
          </a:p>
          <a:p>
            <a:r>
              <a:rPr lang="el-GR" altLang="el-GR" smtClean="0"/>
              <a:t>Μοντέλα βασισμένα στη ροή ελέγχου (Διαγράμματα ροής, Διαγράμματα δραστηριοτήτων – Activity diagrams).</a:t>
            </a:r>
          </a:p>
          <a:p>
            <a:r>
              <a:rPr lang="el-GR" altLang="el-GR" smtClean="0"/>
              <a:t>Μοντέλα καταστάσεων και μεταβάσεων (Διαγράμματα μηχανής καταστάσεων).</a:t>
            </a:r>
          </a:p>
          <a:p>
            <a:r>
              <a:rPr lang="el-GR" altLang="el-GR" smtClean="0"/>
              <a:t>Αντικειμενοστρεφή μοντέλα (διαγράμματα κλάσεων – Class diagrams, διαγράμματα συνεργασίας – collaboration diagrams, διαγράμματα επικοινωνίας, διαγράμματα ακολουθίας).</a:t>
            </a:r>
          </a:p>
          <a:p>
            <a:r>
              <a:rPr lang="el-GR" altLang="el-GR" smtClean="0"/>
              <a:t>Μοντέλα περιπτώσεων χρήσης.</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p:txBody>
          <a:bodyPr/>
          <a:lstStyle/>
          <a:p>
            <a:r>
              <a:rPr lang="el-GR" altLang="el-GR" smtClean="0"/>
              <a:t>μοντελοποίηση δεδομένων</a:t>
            </a:r>
            <a:endParaRPr lang="en-US" altLang="el-GR" smtClean="0"/>
          </a:p>
        </p:txBody>
      </p:sp>
      <p:sp>
        <p:nvSpPr>
          <p:cNvPr id="18435" name="2 - Θέση περιεχομένου"/>
          <p:cNvSpPr>
            <a:spLocks noGrp="1"/>
          </p:cNvSpPr>
          <p:nvPr>
            <p:ph idx="1"/>
          </p:nvPr>
        </p:nvSpPr>
        <p:spPr/>
        <p:txBody>
          <a:bodyPr/>
          <a:lstStyle/>
          <a:p>
            <a:r>
              <a:rPr lang="el-GR" altLang="el-GR" smtClean="0"/>
              <a:t>Κάθε οντότητα δεδομένων περιγράφεται από μια σειρά ιδιοτήτων (απλές πληροφορίες).</a:t>
            </a:r>
          </a:p>
          <a:p>
            <a:r>
              <a:rPr lang="el-GR" altLang="el-GR" smtClean="0"/>
              <a:t>Οποιοδήποτε στοιχείο του πραγματικού κόσμου μπορεί να περιγραφεί, μέσα σε ένα λογισμικό, μέσω των ιδιοτήτων του ως οντότητα δεδομένων.</a:t>
            </a:r>
          </a:p>
          <a:p>
            <a:endParaRPr lang="en-US" altLang="el-GR"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p:cNvSpPr>
            <a:spLocks noGrp="1"/>
          </p:cNvSpPr>
          <p:nvPr>
            <p:ph type="title"/>
          </p:nvPr>
        </p:nvSpPr>
        <p:spPr/>
        <p:txBody>
          <a:bodyPr/>
          <a:lstStyle/>
          <a:p>
            <a:r>
              <a:rPr lang="el-GR" altLang="el-GR" smtClean="0"/>
              <a:t>μοντελοποίηση δεδομένων</a:t>
            </a:r>
            <a:endParaRPr lang="en-US" altLang="el-GR" smtClean="0"/>
          </a:p>
        </p:txBody>
      </p:sp>
      <p:pic>
        <p:nvPicPr>
          <p:cNvPr id="19459" name="9 - Θέση περιεχομένου" descr="04_001_ΔΟΝΤΑυτοκίνητοΆτομο.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9750" y="1125538"/>
            <a:ext cx="6245225"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0" name="10 - Εικόνα" descr="04_002_ΔΟΝΤΑυτοκίνητοΆτομοΠολλαπλότητα.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39750" y="2420938"/>
            <a:ext cx="6003925"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1" name="11 - Εικόνα" descr="04_003_ΔΟΝΤΑυτοκίνητοΆτομοΥποχρεωτικότητα.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47688" y="3698875"/>
            <a:ext cx="6010275" cy="181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2" name="12 - TextBox"/>
          <p:cNvSpPr txBox="1">
            <a:spLocks noChangeArrowheads="1"/>
          </p:cNvSpPr>
          <p:nvPr/>
        </p:nvSpPr>
        <p:spPr bwMode="auto">
          <a:xfrm>
            <a:off x="6688138" y="1374775"/>
            <a:ext cx="2000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2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spcBef>
                <a:spcPct val="0"/>
              </a:spcBef>
              <a:buFontTx/>
              <a:buNone/>
            </a:pPr>
            <a:r>
              <a:rPr lang="el-GR" altLang="el-GR" sz="1800">
                <a:latin typeface="Arial" panose="020B0604020202020204" pitchFamily="34" charset="0"/>
              </a:rPr>
              <a:t>Σχέση οντοτήτων</a:t>
            </a:r>
          </a:p>
        </p:txBody>
      </p:sp>
      <p:sp>
        <p:nvSpPr>
          <p:cNvPr id="19463" name="13 - TextBox"/>
          <p:cNvSpPr txBox="1">
            <a:spLocks noChangeArrowheads="1"/>
          </p:cNvSpPr>
          <p:nvPr/>
        </p:nvSpPr>
        <p:spPr bwMode="auto">
          <a:xfrm>
            <a:off x="6732588" y="2565400"/>
            <a:ext cx="2000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2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spcBef>
                <a:spcPct val="0"/>
              </a:spcBef>
              <a:buFontTx/>
              <a:buNone/>
            </a:pPr>
            <a:r>
              <a:rPr lang="el-GR" altLang="el-GR" sz="1800">
                <a:latin typeface="Arial" panose="020B0604020202020204" pitchFamily="34" charset="0"/>
              </a:rPr>
              <a:t>πολλαπλότητα</a:t>
            </a:r>
          </a:p>
        </p:txBody>
      </p:sp>
      <p:sp>
        <p:nvSpPr>
          <p:cNvPr id="19464" name="14 - TextBox"/>
          <p:cNvSpPr txBox="1">
            <a:spLocks noChangeArrowheads="1"/>
          </p:cNvSpPr>
          <p:nvPr/>
        </p:nvSpPr>
        <p:spPr bwMode="auto">
          <a:xfrm>
            <a:off x="6688138" y="4318000"/>
            <a:ext cx="2000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2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spcBef>
                <a:spcPct val="0"/>
              </a:spcBef>
              <a:buFontTx/>
              <a:buNone/>
            </a:pPr>
            <a:r>
              <a:rPr lang="el-GR" altLang="el-GR" sz="1800">
                <a:latin typeface="Arial" panose="020B0604020202020204" pitchFamily="34" charset="0"/>
              </a:rPr>
              <a:t>υποχρεωτικότητα</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p:cNvSpPr>
            <a:spLocks noGrp="1"/>
          </p:cNvSpPr>
          <p:nvPr>
            <p:ph type="title"/>
          </p:nvPr>
        </p:nvSpPr>
        <p:spPr/>
        <p:txBody>
          <a:bodyPr/>
          <a:lstStyle/>
          <a:p>
            <a:r>
              <a:rPr lang="el-GR" altLang="el-GR" smtClean="0"/>
              <a:t>μη διαγραμματικά μοντέλα ανάλυση</a:t>
            </a:r>
            <a:endParaRPr lang="en-US" altLang="el-GR" smtClean="0"/>
          </a:p>
        </p:txBody>
      </p:sp>
      <p:sp>
        <p:nvSpPr>
          <p:cNvPr id="20483" name="2 - Θέση περιεχομένου"/>
          <p:cNvSpPr>
            <a:spLocks noGrp="1"/>
          </p:cNvSpPr>
          <p:nvPr>
            <p:ph idx="1"/>
          </p:nvPr>
        </p:nvSpPr>
        <p:spPr>
          <a:xfrm>
            <a:off x="457200" y="5373688"/>
            <a:ext cx="8229600" cy="935037"/>
          </a:xfrm>
        </p:spPr>
        <p:txBody>
          <a:bodyPr/>
          <a:lstStyle/>
          <a:p>
            <a:pPr>
              <a:buFont typeface="Arial" panose="020B0604020202020204" pitchFamily="34" charset="0"/>
              <a:buNone/>
            </a:pPr>
            <a:r>
              <a:rPr lang="el-GR" altLang="el-GR" smtClean="0"/>
              <a:t>Πίνακας απόφασης επιλογής υποψηφίων διδακτόρων (T:True, F: False, -: αδιάφορο, X: ισχύει).</a:t>
            </a:r>
          </a:p>
          <a:p>
            <a:pPr>
              <a:buFont typeface="Arial" panose="020B0604020202020204" pitchFamily="34" charset="0"/>
              <a:buNone/>
            </a:pPr>
            <a:endParaRPr lang="en-US" altLang="el-GR" smtClean="0"/>
          </a:p>
        </p:txBody>
      </p:sp>
      <p:graphicFrame>
        <p:nvGraphicFramePr>
          <p:cNvPr id="4" name="7 - Θέση περιεχομένου"/>
          <p:cNvGraphicFramePr>
            <a:graphicFrameLocks/>
          </p:cNvGraphicFramePr>
          <p:nvPr/>
        </p:nvGraphicFramePr>
        <p:xfrm>
          <a:off x="539750" y="1196975"/>
          <a:ext cx="8064500" cy="3224213"/>
        </p:xfrm>
        <a:graphic>
          <a:graphicData uri="http://schemas.openxmlformats.org/drawingml/2006/table">
            <a:tbl>
              <a:tblPr/>
              <a:tblGrid>
                <a:gridCol w="4969825"/>
                <a:gridCol w="545008"/>
                <a:gridCol w="547707"/>
                <a:gridCol w="545008"/>
                <a:gridCol w="636742"/>
                <a:gridCol w="820210"/>
              </a:tblGrid>
              <a:tr h="403225">
                <a:tc rowSpan="2">
                  <a:txBody>
                    <a:bodyPr/>
                    <a:lstStyle/>
                    <a:p>
                      <a:pPr marL="0" marR="0" lvl="0" indent="0" algn="l" defTabSz="914400" rtl="0" eaLnBrk="1" fontAlgn="base" latinLnBrk="0" hangingPunct="1">
                        <a:lnSpc>
                          <a:spcPct val="100000"/>
                        </a:lnSpc>
                        <a:spcBef>
                          <a:spcPct val="0"/>
                        </a:spcBef>
                        <a:spcAft>
                          <a:spcPts val="300"/>
                        </a:spcAft>
                        <a:buClrTx/>
                        <a:buSzTx/>
                        <a:buFontTx/>
                        <a:buNone/>
                        <a:tabLst/>
                      </a:pPr>
                      <a:endParaRPr kumimoji="0" lang="en-US" sz="1800" b="1" i="0" u="none" strike="noStrike" cap="none" normalizeH="0" baseline="0" dirty="0" smtClean="0">
                        <a:ln>
                          <a:noFill/>
                        </a:ln>
                        <a:solidFill>
                          <a:srgbClr val="FFFFFF"/>
                        </a:solidFill>
                        <a:effectLst/>
                        <a:latin typeface="Tahoma" pitchFamily="34" charset="0"/>
                        <a:ea typeface="Arial Unicode MS" pitchFamily="34" charset="-128"/>
                        <a:cs typeface="Times New Roman" pitchFamily="18" charset="0"/>
                      </a:endParaRP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1" i="0" u="none" strike="noStrike" cap="none" normalizeH="0" baseline="0" dirty="0" smtClean="0">
                          <a:ln>
                            <a:noFill/>
                          </a:ln>
                          <a:solidFill>
                            <a:schemeClr val="tx1"/>
                          </a:solidFill>
                          <a:effectLst/>
                          <a:latin typeface="Tahoma" pitchFamily="34" charset="0"/>
                          <a:ea typeface="Arial Unicode MS" pitchFamily="34" charset="-128"/>
                          <a:cs typeface="Times New Roman" pitchFamily="18" charset="0"/>
                        </a:rPr>
                        <a:t>Κανόνες</a:t>
                      </a: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01638">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0" i="0" u="none" strike="noStrike" cap="none" normalizeH="0" baseline="0" dirty="0" smtClean="0">
                          <a:ln>
                            <a:noFill/>
                          </a:ln>
                          <a:solidFill>
                            <a:srgbClr val="000000"/>
                          </a:solidFill>
                          <a:effectLst/>
                          <a:latin typeface="Tahoma" pitchFamily="34" charset="0"/>
                          <a:ea typeface="Arial Unicode MS" pitchFamily="34" charset="-128"/>
                          <a:cs typeface="Times New Roman" pitchFamily="18" charset="0"/>
                        </a:rPr>
                        <a:t>1</a:t>
                      </a: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0" i="0" u="none" strike="noStrike" cap="none" normalizeH="0" baseline="0" dirty="0" smtClean="0">
                          <a:ln>
                            <a:noFill/>
                          </a:ln>
                          <a:solidFill>
                            <a:srgbClr val="000000"/>
                          </a:solidFill>
                          <a:effectLst/>
                          <a:latin typeface="Tahoma" pitchFamily="34" charset="0"/>
                          <a:ea typeface="Arial Unicode MS" pitchFamily="34" charset="-128"/>
                          <a:cs typeface="Times New Roman" pitchFamily="18" charset="0"/>
                        </a:rPr>
                        <a:t>2</a:t>
                      </a: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3</a:t>
                      </a: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4</a:t>
                      </a: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0" i="0" u="none" strike="noStrike" cap="none" normalizeH="0" baseline="0" dirty="0" smtClean="0">
                          <a:ln>
                            <a:noFill/>
                          </a:ln>
                          <a:solidFill>
                            <a:srgbClr val="000000"/>
                          </a:solidFill>
                          <a:effectLst/>
                          <a:latin typeface="Tahoma" pitchFamily="34" charset="0"/>
                          <a:ea typeface="Arial Unicode MS" pitchFamily="34" charset="-128"/>
                          <a:cs typeface="Times New Roman" pitchFamily="18" charset="0"/>
                        </a:rPr>
                        <a:t>5</a:t>
                      </a: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4813">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Βαθμός πτυχίου μεγαλύτερος του 8</a:t>
                      </a: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n-US"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T</a:t>
                      </a:r>
                      <a:endPar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endParaRP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n-US"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F</a:t>
                      </a:r>
                      <a:endPar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endParaRP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n-US"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F</a:t>
                      </a:r>
                      <a:endPar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endParaRP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n-US"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F</a:t>
                      </a:r>
                      <a:endPar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endParaRP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n-US"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F</a:t>
                      </a:r>
                      <a:endPar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endParaRP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1638">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Ύπαρξη Επιστημονικών Δημοσιεύσεων</a:t>
                      </a: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n-US" sz="1800" b="0" i="0" u="none" strike="noStrike" cap="none" normalizeH="0" baseline="0" dirty="0" smtClean="0">
                          <a:ln>
                            <a:noFill/>
                          </a:ln>
                          <a:solidFill>
                            <a:srgbClr val="000000"/>
                          </a:solidFill>
                          <a:effectLst/>
                          <a:latin typeface="Tahoma" pitchFamily="34" charset="0"/>
                          <a:ea typeface="Arial Unicode MS" pitchFamily="34" charset="-128"/>
                          <a:cs typeface="Times New Roman" pitchFamily="18" charset="0"/>
                        </a:rPr>
                        <a:t>-</a:t>
                      </a:r>
                      <a:endParaRPr kumimoji="0" lang="el-GR" sz="1800" b="0" i="0" u="none" strike="noStrike" cap="none" normalizeH="0" baseline="0" dirty="0" smtClean="0">
                        <a:ln>
                          <a:noFill/>
                        </a:ln>
                        <a:solidFill>
                          <a:srgbClr val="000000"/>
                        </a:solidFill>
                        <a:effectLst/>
                        <a:latin typeface="Tahoma" pitchFamily="34" charset="0"/>
                        <a:ea typeface="Arial Unicode MS" pitchFamily="34" charset="-128"/>
                        <a:cs typeface="Times New Roman" pitchFamily="18" charset="0"/>
                      </a:endParaRP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n-US"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T</a:t>
                      </a:r>
                      <a:endPar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endParaRP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n-US"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F</a:t>
                      </a:r>
                      <a:endPar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endParaRP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n-US"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F</a:t>
                      </a:r>
                      <a:endPar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endParaRP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n-US"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F</a:t>
                      </a:r>
                      <a:endPar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endParaRP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3225">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Έχουν κατατεθεί καλές συστατικές επιστολές</a:t>
                      </a: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n-US"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a:t>
                      </a:r>
                      <a:endPar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endParaRP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n-US"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a:t>
                      </a:r>
                      <a:endPar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endParaRP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n-US"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T</a:t>
                      </a:r>
                      <a:endPar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endParaRP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n-US"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F</a:t>
                      </a:r>
                      <a:endPar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endParaRP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n-US" sz="1800" b="0" i="0" u="none" strike="noStrike" cap="none" normalizeH="0" baseline="0" dirty="0" smtClean="0">
                          <a:ln>
                            <a:noFill/>
                          </a:ln>
                          <a:solidFill>
                            <a:srgbClr val="000000"/>
                          </a:solidFill>
                          <a:effectLst/>
                          <a:latin typeface="Tahoma" pitchFamily="34" charset="0"/>
                          <a:ea typeface="Arial Unicode MS" pitchFamily="34" charset="-128"/>
                          <a:cs typeface="Times New Roman" pitchFamily="18" charset="0"/>
                        </a:rPr>
                        <a:t>F</a:t>
                      </a:r>
                      <a:endParaRPr kumimoji="0" lang="el-GR" sz="1800" b="0" i="0" u="none" strike="noStrike" cap="none" normalizeH="0" baseline="0" dirty="0" smtClean="0">
                        <a:ln>
                          <a:noFill/>
                        </a:ln>
                        <a:solidFill>
                          <a:srgbClr val="000000"/>
                        </a:solidFill>
                        <a:effectLst/>
                        <a:latin typeface="Tahoma" pitchFamily="34" charset="0"/>
                        <a:ea typeface="Arial Unicode MS" pitchFamily="34" charset="-128"/>
                        <a:cs typeface="Times New Roman" pitchFamily="18" charset="0"/>
                      </a:endParaRP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4813">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0" i="0" u="none" strike="noStrike" cap="none" normalizeH="0" baseline="0" dirty="0" smtClean="0">
                          <a:ln>
                            <a:noFill/>
                          </a:ln>
                          <a:solidFill>
                            <a:srgbClr val="000000"/>
                          </a:solidFill>
                          <a:effectLst/>
                          <a:latin typeface="Tahoma" pitchFamily="34" charset="0"/>
                          <a:ea typeface="Arial Unicode MS" pitchFamily="34" charset="-128"/>
                          <a:cs typeface="Times New Roman" pitchFamily="18" charset="0"/>
                        </a:rPr>
                        <a:t>Γνώση Ξένων Γλωσσών</a:t>
                      </a: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n-US"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a:t>
                      </a:r>
                      <a:endPar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endParaRP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n-US"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a:t>
                      </a:r>
                      <a:endPar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endParaRP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n-US"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a:t>
                      </a:r>
                      <a:endPar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endParaRP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n-US"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T</a:t>
                      </a:r>
                      <a:endPar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endParaRP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n-US"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F</a:t>
                      </a:r>
                      <a:endPar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endParaRP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1638">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Στείλε επιστολή αποδοχής</a:t>
                      </a: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n-US" sz="1800" b="0" i="0" u="none" strike="noStrike" cap="none" normalizeH="0" baseline="0" dirty="0" smtClean="0">
                          <a:ln>
                            <a:noFill/>
                          </a:ln>
                          <a:solidFill>
                            <a:srgbClr val="000000"/>
                          </a:solidFill>
                          <a:effectLst/>
                          <a:latin typeface="Tahoma" pitchFamily="34" charset="0"/>
                          <a:ea typeface="Arial Unicode MS" pitchFamily="34" charset="-128"/>
                          <a:cs typeface="Times New Roman" pitchFamily="18" charset="0"/>
                        </a:rPr>
                        <a:t>X</a:t>
                      </a:r>
                      <a:endParaRPr kumimoji="0" lang="el-GR" sz="1800" b="0" i="0" u="none" strike="noStrike" cap="none" normalizeH="0" baseline="0" dirty="0" smtClean="0">
                        <a:ln>
                          <a:noFill/>
                        </a:ln>
                        <a:solidFill>
                          <a:srgbClr val="000000"/>
                        </a:solidFill>
                        <a:effectLst/>
                        <a:latin typeface="Tahoma" pitchFamily="34" charset="0"/>
                        <a:ea typeface="Arial Unicode MS" pitchFamily="34" charset="-128"/>
                        <a:cs typeface="Times New Roman" pitchFamily="18" charset="0"/>
                      </a:endParaRP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n-US"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X</a:t>
                      </a:r>
                      <a:endPar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endParaRP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endParaRPr kumimoji="0" lang="en-US"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endParaRP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endParaRPr kumimoji="0" lang="en-US"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endParaRP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endParaRPr kumimoji="0" lang="en-US"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endParaRP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3225">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0" i="0" u="none" strike="noStrike" cap="none" normalizeH="0" baseline="0" dirty="0" smtClean="0">
                          <a:ln>
                            <a:noFill/>
                          </a:ln>
                          <a:solidFill>
                            <a:srgbClr val="000000"/>
                          </a:solidFill>
                          <a:effectLst/>
                          <a:latin typeface="Tahoma" pitchFamily="34" charset="0"/>
                          <a:ea typeface="Arial Unicode MS" pitchFamily="34" charset="-128"/>
                          <a:cs typeface="Times New Roman" pitchFamily="18" charset="0"/>
                        </a:rPr>
                        <a:t>Στείλε επιστολή απόρριψης</a:t>
                      </a: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endParaRPr kumimoji="0" lang="en-US"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endParaRP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endParaRPr kumimoji="0" lang="en-US"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endParaRP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n-US"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X</a:t>
                      </a:r>
                      <a:endPar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endParaRP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n-US"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X</a:t>
                      </a:r>
                      <a:endPar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endParaRP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n-US" sz="1800" b="0" i="0" u="none" strike="noStrike" cap="none" normalizeH="0" baseline="0" dirty="0" smtClean="0">
                          <a:ln>
                            <a:noFill/>
                          </a:ln>
                          <a:solidFill>
                            <a:srgbClr val="000000"/>
                          </a:solidFill>
                          <a:effectLst/>
                          <a:latin typeface="Tahoma" pitchFamily="34" charset="0"/>
                          <a:ea typeface="Arial Unicode MS" pitchFamily="34" charset="-128"/>
                          <a:cs typeface="Times New Roman" pitchFamily="18" charset="0"/>
                        </a:rPr>
                        <a:t>X</a:t>
                      </a:r>
                      <a:endParaRPr kumimoji="0" lang="el-GR" sz="1800" b="0" i="0" u="none" strike="noStrike" cap="none" normalizeH="0" baseline="0" dirty="0" smtClean="0">
                        <a:ln>
                          <a:noFill/>
                        </a:ln>
                        <a:solidFill>
                          <a:srgbClr val="000000"/>
                        </a:solidFill>
                        <a:effectLst/>
                        <a:latin typeface="Tahoma" pitchFamily="34" charset="0"/>
                        <a:ea typeface="Arial Unicode MS" pitchFamily="34" charset="-128"/>
                        <a:cs typeface="Times New Roman" pitchFamily="18" charset="0"/>
                      </a:endParaRPr>
                    </a:p>
                  </a:txBody>
                  <a:tcPr marL="68577" marR="68577"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Τίτλος"/>
          <p:cNvSpPr>
            <a:spLocks noGrp="1"/>
          </p:cNvSpPr>
          <p:nvPr>
            <p:ph type="title"/>
          </p:nvPr>
        </p:nvSpPr>
        <p:spPr/>
        <p:txBody>
          <a:bodyPr/>
          <a:lstStyle/>
          <a:p>
            <a:r>
              <a:rPr lang="el-GR" altLang="el-GR" smtClean="0"/>
              <a:t>μη διαγραμματικά μοντέλα ανάλυση</a:t>
            </a:r>
            <a:endParaRPr lang="en-US" altLang="el-GR" smtClean="0"/>
          </a:p>
        </p:txBody>
      </p:sp>
      <p:sp>
        <p:nvSpPr>
          <p:cNvPr id="21507" name="2 - Θέση περιεχομένου"/>
          <p:cNvSpPr>
            <a:spLocks noGrp="1"/>
          </p:cNvSpPr>
          <p:nvPr>
            <p:ph idx="1"/>
          </p:nvPr>
        </p:nvSpPr>
        <p:spPr>
          <a:xfrm>
            <a:off x="457200" y="4724400"/>
            <a:ext cx="8229600" cy="1584325"/>
          </a:xfrm>
        </p:spPr>
        <p:txBody>
          <a:bodyPr/>
          <a:lstStyle/>
          <a:p>
            <a:pPr>
              <a:buFont typeface="Arial" panose="020B0604020202020204" pitchFamily="34" charset="0"/>
              <a:buNone/>
            </a:pPr>
            <a:r>
              <a:rPr lang="el-GR" altLang="el-GR" smtClean="0"/>
              <a:t>Πίνακας γεγονότων</a:t>
            </a:r>
            <a:endParaRPr lang="en-US" altLang="el-GR" smtClean="0"/>
          </a:p>
        </p:txBody>
      </p:sp>
      <p:graphicFrame>
        <p:nvGraphicFramePr>
          <p:cNvPr id="4" name="6 - Θέση περιεχομένου"/>
          <p:cNvGraphicFramePr>
            <a:graphicFrameLocks/>
          </p:cNvGraphicFramePr>
          <p:nvPr/>
        </p:nvGraphicFramePr>
        <p:xfrm>
          <a:off x="539750" y="1341438"/>
          <a:ext cx="7993063" cy="3095625"/>
        </p:xfrm>
        <a:graphic>
          <a:graphicData uri="http://schemas.openxmlformats.org/drawingml/2006/table">
            <a:tbl>
              <a:tblPr/>
              <a:tblGrid>
                <a:gridCol w="1690616"/>
                <a:gridCol w="1506271"/>
                <a:gridCol w="1798115"/>
                <a:gridCol w="1779958"/>
                <a:gridCol w="1218103"/>
              </a:tblGrid>
              <a:tr h="619469">
                <a:tc rowSpan="2">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1" i="0" u="none" strike="noStrike" cap="none" normalizeH="0" baseline="0" dirty="0" smtClean="0">
                          <a:ln>
                            <a:noFill/>
                          </a:ln>
                          <a:solidFill>
                            <a:schemeClr val="tx1"/>
                          </a:solidFill>
                          <a:effectLst/>
                          <a:latin typeface="Tahoma" pitchFamily="34" charset="0"/>
                          <a:ea typeface="Arial Unicode MS" pitchFamily="34" charset="-128"/>
                          <a:cs typeface="Times New Roman" pitchFamily="18" charset="0"/>
                        </a:rPr>
                        <a:t>Κατάσταση</a:t>
                      </a:r>
                    </a:p>
                  </a:txBody>
                  <a:tcPr marL="68582" marR="6858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1" i="0" u="none" strike="noStrike" cap="none" normalizeH="0" baseline="0" dirty="0" smtClean="0">
                          <a:ln>
                            <a:noFill/>
                          </a:ln>
                          <a:solidFill>
                            <a:schemeClr val="tx1"/>
                          </a:solidFill>
                          <a:effectLst/>
                          <a:latin typeface="Tahoma" pitchFamily="34" charset="0"/>
                          <a:ea typeface="Arial Unicode MS" pitchFamily="34" charset="-128"/>
                          <a:cs typeface="Times New Roman" pitchFamily="18" charset="0"/>
                        </a:rPr>
                        <a:t>Γεγονότα</a:t>
                      </a:r>
                    </a:p>
                  </a:txBody>
                  <a:tcPr marL="68582" marR="6858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617752">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0" i="0" u="none" strike="noStrike" cap="none" normalizeH="0" baseline="0" dirty="0" smtClean="0">
                          <a:ln>
                            <a:noFill/>
                          </a:ln>
                          <a:solidFill>
                            <a:srgbClr val="000000"/>
                          </a:solidFill>
                          <a:effectLst/>
                          <a:latin typeface="Tahoma" pitchFamily="34" charset="0"/>
                          <a:ea typeface="Arial Unicode MS" pitchFamily="34" charset="-128"/>
                          <a:cs typeface="Times New Roman" pitchFamily="18" charset="0"/>
                        </a:rPr>
                        <a:t>Γεγονός 1</a:t>
                      </a:r>
                    </a:p>
                  </a:txBody>
                  <a:tcPr marL="68582" marR="6858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Γεγονός 2</a:t>
                      </a:r>
                    </a:p>
                  </a:txBody>
                  <a:tcPr marL="68582" marR="6858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Γεγονός 3</a:t>
                      </a:r>
                    </a:p>
                  </a:txBody>
                  <a:tcPr marL="68582" marR="6858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Γεγονός 4</a:t>
                      </a:r>
                    </a:p>
                  </a:txBody>
                  <a:tcPr marL="68582" marR="6858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21184">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Γραφικά</a:t>
                      </a:r>
                    </a:p>
                  </a:txBody>
                  <a:tcPr marL="68582" marR="6858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Πράξη 1</a:t>
                      </a:r>
                    </a:p>
                  </a:txBody>
                  <a:tcPr marL="68582" marR="6858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Πράξη 8</a:t>
                      </a:r>
                    </a:p>
                  </a:txBody>
                  <a:tcPr marL="68582" marR="6858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Ο</a:t>
                      </a:r>
                    </a:p>
                  </a:txBody>
                  <a:tcPr marL="68582" marR="6858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Χ</a:t>
                      </a:r>
                    </a:p>
                  </a:txBody>
                  <a:tcPr marL="68582" marR="6858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17752">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Αρχιτεκτονικά</a:t>
                      </a:r>
                    </a:p>
                  </a:txBody>
                  <a:tcPr marL="68582" marR="6858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Χ</a:t>
                      </a:r>
                    </a:p>
                  </a:txBody>
                  <a:tcPr marL="68582" marR="6858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Πράξεις 2 και 3</a:t>
                      </a:r>
                    </a:p>
                  </a:txBody>
                  <a:tcPr marL="68582" marR="6858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0" i="0" u="none" strike="noStrike" cap="none" normalizeH="0" baseline="0" dirty="0" smtClean="0">
                          <a:ln>
                            <a:noFill/>
                          </a:ln>
                          <a:solidFill>
                            <a:srgbClr val="000000"/>
                          </a:solidFill>
                          <a:effectLst/>
                          <a:latin typeface="Tahoma" pitchFamily="34" charset="0"/>
                          <a:ea typeface="Arial Unicode MS" pitchFamily="34" charset="-128"/>
                          <a:cs typeface="Times New Roman" pitchFamily="18" charset="0"/>
                        </a:rPr>
                        <a:t>Πράξεις 5 και 6</a:t>
                      </a:r>
                    </a:p>
                  </a:txBody>
                  <a:tcPr marL="68582" marR="6858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Ο</a:t>
                      </a:r>
                    </a:p>
                  </a:txBody>
                  <a:tcPr marL="68582" marR="6858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19469">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Κείμενα</a:t>
                      </a:r>
                    </a:p>
                  </a:txBody>
                  <a:tcPr marL="68582" marR="6858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Ο</a:t>
                      </a:r>
                    </a:p>
                  </a:txBody>
                  <a:tcPr marL="68582" marR="6858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Πράξη 4</a:t>
                      </a:r>
                    </a:p>
                  </a:txBody>
                  <a:tcPr marL="68582" marR="6858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0" i="0" u="none" strike="noStrike" cap="none" normalizeH="0" baseline="0" smtClean="0">
                          <a:ln>
                            <a:noFill/>
                          </a:ln>
                          <a:solidFill>
                            <a:srgbClr val="000000"/>
                          </a:solidFill>
                          <a:effectLst/>
                          <a:latin typeface="Tahoma" pitchFamily="34" charset="0"/>
                          <a:ea typeface="Arial Unicode MS" pitchFamily="34" charset="-128"/>
                          <a:cs typeface="Times New Roman" pitchFamily="18" charset="0"/>
                        </a:rPr>
                        <a:t>Πράξεις 1, 2, 3</a:t>
                      </a:r>
                    </a:p>
                  </a:txBody>
                  <a:tcPr marL="68582" marR="6858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1800" b="0" i="0" u="none" strike="noStrike" cap="none" normalizeH="0" baseline="0" dirty="0" smtClean="0">
                          <a:ln>
                            <a:noFill/>
                          </a:ln>
                          <a:solidFill>
                            <a:srgbClr val="000000"/>
                          </a:solidFill>
                          <a:effectLst/>
                          <a:latin typeface="Tahoma" pitchFamily="34" charset="0"/>
                          <a:ea typeface="Arial Unicode MS" pitchFamily="34" charset="-128"/>
                          <a:cs typeface="Times New Roman" pitchFamily="18" charset="0"/>
                        </a:rPr>
                        <a:t>Πράξη 7</a:t>
                      </a:r>
                    </a:p>
                  </a:txBody>
                  <a:tcPr marL="68582" marR="68582"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TotalTime>
  <Words>263</Words>
  <Application>Microsoft Office PowerPoint</Application>
  <PresentationFormat>Προβολή στην οθόνη (4:3)</PresentationFormat>
  <Paragraphs>94</Paragraphs>
  <Slides>9</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9</vt:i4>
      </vt:variant>
    </vt:vector>
  </HeadingPairs>
  <TitlesOfParts>
    <vt:vector size="15" baseType="lpstr">
      <vt:lpstr>Arial</vt:lpstr>
      <vt:lpstr>Calibri</vt:lpstr>
      <vt:lpstr>Tahoma</vt:lpstr>
      <vt:lpstr>Arial Unicode MS</vt:lpstr>
      <vt:lpstr>Times New Roman</vt:lpstr>
      <vt:lpstr>Θέμα του Office</vt:lpstr>
      <vt:lpstr>Ανάλυση Απαιτήσεων</vt:lpstr>
      <vt:lpstr>περιεχόμενα παρουσίασης</vt:lpstr>
      <vt:lpstr>μοντέλο</vt:lpstr>
      <vt:lpstr>χρήση μοντέλων ανάλυσης</vt:lpstr>
      <vt:lpstr>προσεγγίσεις μοντελοποίησης</vt:lpstr>
      <vt:lpstr>μοντελοποίηση δεδομένων</vt:lpstr>
      <vt:lpstr>μοντελοποίηση δεδομένων</vt:lpstr>
      <vt:lpstr>μη διαγραμματικά μοντέλα ανάλυση</vt:lpstr>
      <vt:lpstr>μη διαγραμματικά μοντέλα ανάλυση</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Admin</dc:creator>
  <cp:lastModifiedBy>ndia</cp:lastModifiedBy>
  <cp:revision>14</cp:revision>
  <dcterms:created xsi:type="dcterms:W3CDTF">2012-08-02T15:55:49Z</dcterms:created>
  <dcterms:modified xsi:type="dcterms:W3CDTF">2021-10-17T14:08:33Z</dcterms:modified>
</cp:coreProperties>
</file>