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3" r:id="rId27"/>
    <p:sldId id="281" r:id="rId28"/>
    <p:sldId id="282" r:id="rId2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9016"/>
    <a:srgbClr val="FC59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lvl1pPr algn="ctr">
              <a:defRPr sz="3600"/>
            </a:lvl1pPr>
          </a:lstStyle>
          <a:p>
            <a:r>
              <a:rPr lang="el-GR" dirty="0" err="1" smtClean="0"/>
              <a:t>Kλικ</a:t>
            </a:r>
            <a:r>
              <a:rPr lang="el-GR" dirty="0" smtClean="0"/>
              <a:t> για επεξεργασία του τίτλου</a:t>
            </a:r>
            <a:endParaRPr lang="en-US" dirty="0"/>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E5610564-0A56-4439-900D-45F65A2E6218}"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A882451D-7EC6-4CF2-A8DC-E31FF4FAA110}" type="slidenum">
              <a:rPr lang="en-US" altLang="el-GR"/>
              <a:pPr>
                <a:defRPr/>
              </a:pPr>
              <a:t>‹#›</a:t>
            </a:fld>
            <a:endParaRPr lang="en-US" altLang="el-GR"/>
          </a:p>
        </p:txBody>
      </p:sp>
    </p:spTree>
    <p:extLst>
      <p:ext uri="{BB962C8B-B14F-4D97-AF65-F5344CB8AC3E}">
        <p14:creationId xmlns:p14="http://schemas.microsoft.com/office/powerpoint/2010/main" val="1007394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7C763AD0-F681-42D7-9C9F-2B05924678D1}"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729E3167-B54B-4F51-B9AE-465C67CD0671}" type="slidenum">
              <a:rPr lang="en-US" altLang="el-GR"/>
              <a:pPr>
                <a:defRPr/>
              </a:pPr>
              <a:t>‹#›</a:t>
            </a:fld>
            <a:endParaRPr lang="en-US" altLang="el-GR"/>
          </a:p>
        </p:txBody>
      </p:sp>
    </p:spTree>
    <p:extLst>
      <p:ext uri="{BB962C8B-B14F-4D97-AF65-F5344CB8AC3E}">
        <p14:creationId xmlns:p14="http://schemas.microsoft.com/office/powerpoint/2010/main" val="2649542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928FAB51-A399-4249-8984-40712E9B3181}"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CD0F24C3-12D2-4CB7-8140-16922C7E529B}" type="slidenum">
              <a:rPr lang="en-US" altLang="el-GR"/>
              <a:pPr>
                <a:defRPr/>
              </a:pPr>
              <a:t>‹#›</a:t>
            </a:fld>
            <a:endParaRPr lang="en-US" altLang="el-GR"/>
          </a:p>
        </p:txBody>
      </p:sp>
    </p:spTree>
    <p:extLst>
      <p:ext uri="{BB962C8B-B14F-4D97-AF65-F5344CB8AC3E}">
        <p14:creationId xmlns:p14="http://schemas.microsoft.com/office/powerpoint/2010/main" val="2913532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Kλικ</a:t>
            </a:r>
            <a:r>
              <a:rPr lang="el-GR" dirty="0" smtClean="0"/>
              <a:t> για επεξεργασία του τίτλου</a:t>
            </a:r>
            <a:endParaRPr lang="en-US" dirty="0"/>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0FC66026-3222-417E-A1ED-7BECA7299E09}"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7BB7C2E4-E76E-4930-9233-A9B56AA367EB}" type="slidenum">
              <a:rPr lang="en-US" altLang="el-GR"/>
              <a:pPr>
                <a:defRPr/>
              </a:pPr>
              <a:t>‹#›</a:t>
            </a:fld>
            <a:endParaRPr lang="en-US" altLang="el-GR"/>
          </a:p>
        </p:txBody>
      </p:sp>
    </p:spTree>
    <p:extLst>
      <p:ext uri="{BB962C8B-B14F-4D97-AF65-F5344CB8AC3E}">
        <p14:creationId xmlns:p14="http://schemas.microsoft.com/office/powerpoint/2010/main" val="3427558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DCCC2BA9-A213-493C-B6A6-E8BE44D331D7}"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27A46F88-6DB6-4E91-9BB1-BAFE59BDA20C}" type="slidenum">
              <a:rPr lang="en-US" altLang="el-GR"/>
              <a:pPr>
                <a:defRPr/>
              </a:pPr>
              <a:t>‹#›</a:t>
            </a:fld>
            <a:endParaRPr lang="en-US" altLang="el-GR"/>
          </a:p>
        </p:txBody>
      </p:sp>
    </p:spTree>
    <p:extLst>
      <p:ext uri="{BB962C8B-B14F-4D97-AF65-F5344CB8AC3E}">
        <p14:creationId xmlns:p14="http://schemas.microsoft.com/office/powerpoint/2010/main" val="4144796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77E231A1-335C-4B53-BFA0-F32F4EA79496}"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BC0C81A9-B735-4D39-AAB6-5C02E8405690}" type="slidenum">
              <a:rPr lang="en-US" altLang="el-GR"/>
              <a:pPr>
                <a:defRPr/>
              </a:pPr>
              <a:t>‹#›</a:t>
            </a:fld>
            <a:endParaRPr lang="en-US" altLang="el-GR"/>
          </a:p>
        </p:txBody>
      </p:sp>
    </p:spTree>
    <p:extLst>
      <p:ext uri="{BB962C8B-B14F-4D97-AF65-F5344CB8AC3E}">
        <p14:creationId xmlns:p14="http://schemas.microsoft.com/office/powerpoint/2010/main" val="3507451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6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B7EDAF5F-5723-445D-BC42-100F539DDF94}" type="datetimeFigureOut">
              <a:rPr lang="en-US"/>
              <a:pPr>
                <a:defRPr/>
              </a:pPr>
              <a:t>10/17/2021</a:t>
            </a:fld>
            <a:endParaRPr lang="en-US"/>
          </a:p>
        </p:txBody>
      </p:sp>
      <p:sp>
        <p:nvSpPr>
          <p:cNvPr id="8" name="7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9" name="8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76D31016-62B0-45F1-AADB-2943244ACB48}" type="slidenum">
              <a:rPr lang="en-US" altLang="el-GR"/>
              <a:pPr>
                <a:defRPr/>
              </a:pPr>
              <a:t>‹#›</a:t>
            </a:fld>
            <a:endParaRPr lang="en-US" altLang="el-GR"/>
          </a:p>
        </p:txBody>
      </p:sp>
    </p:spTree>
    <p:extLst>
      <p:ext uri="{BB962C8B-B14F-4D97-AF65-F5344CB8AC3E}">
        <p14:creationId xmlns:p14="http://schemas.microsoft.com/office/powerpoint/2010/main" val="2028189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66314F11-0FB3-4AFE-A5EA-CD214EFDE4EA}" type="datetimeFigureOut">
              <a:rPr lang="en-US"/>
              <a:pPr>
                <a:defRPr/>
              </a:pPr>
              <a:t>10/17/2021</a:t>
            </a:fld>
            <a:endParaRPr lang="en-US"/>
          </a:p>
        </p:txBody>
      </p:sp>
      <p:sp>
        <p:nvSpPr>
          <p:cNvPr id="4" name="3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5" name="4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30412A91-00D1-4380-A9B5-2DAD5EAC9DCE}" type="slidenum">
              <a:rPr lang="en-US" altLang="el-GR"/>
              <a:pPr>
                <a:defRPr/>
              </a:pPr>
              <a:t>‹#›</a:t>
            </a:fld>
            <a:endParaRPr lang="en-US" altLang="el-GR"/>
          </a:p>
        </p:txBody>
      </p:sp>
    </p:spTree>
    <p:extLst>
      <p:ext uri="{BB962C8B-B14F-4D97-AF65-F5344CB8AC3E}">
        <p14:creationId xmlns:p14="http://schemas.microsoft.com/office/powerpoint/2010/main" val="351687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BE800953-248F-458C-B483-661C08972813}" type="datetimeFigureOut">
              <a:rPr lang="en-US"/>
              <a:pPr>
                <a:defRPr/>
              </a:pPr>
              <a:t>10/17/2021</a:t>
            </a:fld>
            <a:endParaRPr lang="en-US"/>
          </a:p>
        </p:txBody>
      </p:sp>
      <p:sp>
        <p:nvSpPr>
          <p:cNvPr id="3" name="2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4" name="3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27B8DD10-9512-4A84-8F43-8D914CA0C530}" type="slidenum">
              <a:rPr lang="en-US" altLang="el-GR"/>
              <a:pPr>
                <a:defRPr/>
              </a:pPr>
              <a:t>‹#›</a:t>
            </a:fld>
            <a:endParaRPr lang="en-US" altLang="el-GR"/>
          </a:p>
        </p:txBody>
      </p:sp>
    </p:spTree>
    <p:extLst>
      <p:ext uri="{BB962C8B-B14F-4D97-AF65-F5344CB8AC3E}">
        <p14:creationId xmlns:p14="http://schemas.microsoft.com/office/powerpoint/2010/main" val="2620382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479FAAC0-F3B0-47DC-9CC7-C1078165CB42}"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040221C8-B7A0-4B4B-A9E5-18128838CCCE}" type="slidenum">
              <a:rPr lang="en-US" altLang="el-GR"/>
              <a:pPr>
                <a:defRPr/>
              </a:pPr>
              <a:t>‹#›</a:t>
            </a:fld>
            <a:endParaRPr lang="en-US" altLang="el-GR"/>
          </a:p>
        </p:txBody>
      </p:sp>
    </p:spTree>
    <p:extLst>
      <p:ext uri="{BB962C8B-B14F-4D97-AF65-F5344CB8AC3E}">
        <p14:creationId xmlns:p14="http://schemas.microsoft.com/office/powerpoint/2010/main" val="1308005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61B1F649-F1E4-481E-A800-20677F254C82}"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808A015F-6709-43B0-840F-B53CA3F833A6}" type="slidenum">
              <a:rPr lang="en-US" altLang="el-GR"/>
              <a:pPr>
                <a:defRPr/>
              </a:pPr>
              <a:t>‹#›</a:t>
            </a:fld>
            <a:endParaRPr lang="en-US" altLang="el-GR"/>
          </a:p>
        </p:txBody>
      </p:sp>
    </p:spTree>
    <p:extLst>
      <p:ext uri="{BB962C8B-B14F-4D97-AF65-F5344CB8AC3E}">
        <p14:creationId xmlns:p14="http://schemas.microsoft.com/office/powerpoint/2010/main" val="293251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endParaRPr lang="en-US" altLang="el-GR" smtClean="0"/>
          </a:p>
        </p:txBody>
      </p:sp>
      <p:sp>
        <p:nvSpPr>
          <p:cNvPr id="1027" name="2 - Θέση κειμένου"/>
          <p:cNvSpPr>
            <a:spLocks noGrp="1"/>
          </p:cNvSpPr>
          <p:nvPr>
            <p:ph type="body" idx="1"/>
          </p:nvPr>
        </p:nvSpPr>
        <p:spPr bwMode="auto">
          <a:xfrm>
            <a:off x="457200" y="1052513"/>
            <a:ext cx="82296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cxnSp>
        <p:nvCxnSpPr>
          <p:cNvPr id="8" name="7 - Ευθεία γραμμή σύνδεσης"/>
          <p:cNvCxnSpPr/>
          <p:nvPr userDrawn="1"/>
        </p:nvCxnSpPr>
        <p:spPr>
          <a:xfrm>
            <a:off x="468313" y="908050"/>
            <a:ext cx="8207375" cy="0"/>
          </a:xfrm>
          <a:prstGeom prst="line">
            <a:avLst/>
          </a:prstGeom>
          <a:ln w="31750">
            <a:solidFill>
              <a:srgbClr val="DC9016"/>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Lst>
  <p:txStyles>
    <p:titleStyle>
      <a:lvl1pPr algn="l" rtl="0" eaLnBrk="0" fontAlgn="base" hangingPunct="0">
        <a:spcBef>
          <a:spcPct val="0"/>
        </a:spcBef>
        <a:spcAft>
          <a:spcPct val="0"/>
        </a:spcAft>
        <a:defRPr sz="3000" kern="1200">
          <a:solidFill>
            <a:schemeClr val="tx1"/>
          </a:solidFill>
          <a:latin typeface="+mj-lt"/>
          <a:ea typeface="+mj-ea"/>
          <a:cs typeface="+mj-cs"/>
        </a:defRPr>
      </a:lvl1pPr>
      <a:lvl2pPr algn="l" rtl="0" eaLnBrk="0" fontAlgn="base" hangingPunct="0">
        <a:spcBef>
          <a:spcPct val="0"/>
        </a:spcBef>
        <a:spcAft>
          <a:spcPct val="0"/>
        </a:spcAft>
        <a:defRPr sz="3000">
          <a:solidFill>
            <a:schemeClr val="tx1"/>
          </a:solidFill>
          <a:latin typeface="Calibri" pitchFamily="34" charset="0"/>
        </a:defRPr>
      </a:lvl2pPr>
      <a:lvl3pPr algn="l" rtl="0" eaLnBrk="0" fontAlgn="base" hangingPunct="0">
        <a:spcBef>
          <a:spcPct val="0"/>
        </a:spcBef>
        <a:spcAft>
          <a:spcPct val="0"/>
        </a:spcAft>
        <a:defRPr sz="3000">
          <a:solidFill>
            <a:schemeClr val="tx1"/>
          </a:solidFill>
          <a:latin typeface="Calibri" pitchFamily="34" charset="0"/>
        </a:defRPr>
      </a:lvl3pPr>
      <a:lvl4pPr algn="l" rtl="0" eaLnBrk="0" fontAlgn="base" hangingPunct="0">
        <a:spcBef>
          <a:spcPct val="0"/>
        </a:spcBef>
        <a:spcAft>
          <a:spcPct val="0"/>
        </a:spcAft>
        <a:defRPr sz="3000">
          <a:solidFill>
            <a:schemeClr val="tx1"/>
          </a:solidFill>
          <a:latin typeface="Calibri" pitchFamily="34" charset="0"/>
        </a:defRPr>
      </a:lvl4pPr>
      <a:lvl5pPr algn="l" rtl="0" eaLnBrk="0" fontAlgn="base" hangingPunct="0">
        <a:spcBef>
          <a:spcPct val="0"/>
        </a:spcBef>
        <a:spcAft>
          <a:spcPct val="0"/>
        </a:spcAft>
        <a:defRPr sz="3000">
          <a:solidFill>
            <a:schemeClr val="tx1"/>
          </a:solidFill>
          <a:latin typeface="Calibri" pitchFamily="34" charset="0"/>
        </a:defRPr>
      </a:lvl5pPr>
      <a:lvl6pPr marL="457200" algn="l" rtl="0" fontAlgn="base">
        <a:spcBef>
          <a:spcPct val="0"/>
        </a:spcBef>
        <a:spcAft>
          <a:spcPct val="0"/>
        </a:spcAft>
        <a:defRPr sz="3000">
          <a:solidFill>
            <a:schemeClr val="tx1"/>
          </a:solidFill>
          <a:latin typeface="Calibri" pitchFamily="34" charset="0"/>
        </a:defRPr>
      </a:lvl6pPr>
      <a:lvl7pPr marL="914400" algn="l" rtl="0" fontAlgn="base">
        <a:spcBef>
          <a:spcPct val="0"/>
        </a:spcBef>
        <a:spcAft>
          <a:spcPct val="0"/>
        </a:spcAft>
        <a:defRPr sz="3000">
          <a:solidFill>
            <a:schemeClr val="tx1"/>
          </a:solidFill>
          <a:latin typeface="Calibri" pitchFamily="34" charset="0"/>
        </a:defRPr>
      </a:lvl7pPr>
      <a:lvl8pPr marL="1371600" algn="l" rtl="0" fontAlgn="base">
        <a:spcBef>
          <a:spcPct val="0"/>
        </a:spcBef>
        <a:spcAft>
          <a:spcPct val="0"/>
        </a:spcAft>
        <a:defRPr sz="3000">
          <a:solidFill>
            <a:schemeClr val="tx1"/>
          </a:solidFill>
          <a:latin typeface="Calibri" pitchFamily="34" charset="0"/>
        </a:defRPr>
      </a:lvl8pPr>
      <a:lvl9pPr marL="1828800" algn="l" rtl="0" fontAlgn="base">
        <a:spcBef>
          <a:spcPct val="0"/>
        </a:spcBef>
        <a:spcAft>
          <a:spcPct val="0"/>
        </a:spcAft>
        <a:defRPr sz="30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ctrTitle"/>
          </p:nvPr>
        </p:nvSpPr>
        <p:spPr/>
        <p:txBody>
          <a:bodyPr/>
          <a:lstStyle/>
          <a:p>
            <a:pPr eaLnBrk="1" hangingPunct="1"/>
            <a:r>
              <a:rPr lang="el-GR" altLang="el-GR" smtClean="0"/>
              <a:t>Περιπτώσεις Χρήσης</a:t>
            </a:r>
            <a:endParaRPr lang="en-US" altLang="el-GR" smtClean="0"/>
          </a:p>
        </p:txBody>
      </p:sp>
      <p:sp>
        <p:nvSpPr>
          <p:cNvPr id="3" name="2 - Υπότιτλος"/>
          <p:cNvSpPr>
            <a:spLocks noGrp="1"/>
          </p:cNvSpPr>
          <p:nvPr>
            <p:ph type="subTitle" idx="1"/>
          </p:nvPr>
        </p:nvSpPr>
        <p:spPr/>
        <p:txBody>
          <a:bodyPr rtlCol="0">
            <a:normAutofit/>
          </a:bodyPr>
          <a:lstStyle/>
          <a:p>
            <a:pPr eaLnBrk="1" fontAlgn="auto" hangingPunct="1">
              <a:spcAft>
                <a:spcPts val="0"/>
              </a:spcAft>
              <a:defRPr/>
            </a:pPr>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p:txBody>
          <a:bodyPr/>
          <a:lstStyle/>
          <a:p>
            <a:r>
              <a:rPr lang="el-GR" altLang="el-GR" smtClean="0"/>
              <a:t>σενάρια</a:t>
            </a:r>
            <a:endParaRPr lang="en-US" altLang="el-GR" smtClean="0"/>
          </a:p>
        </p:txBody>
      </p:sp>
      <p:sp>
        <p:nvSpPr>
          <p:cNvPr id="22531" name="2 - Θέση περιεχομένου"/>
          <p:cNvSpPr>
            <a:spLocks noGrp="1"/>
          </p:cNvSpPr>
          <p:nvPr>
            <p:ph idx="1"/>
          </p:nvPr>
        </p:nvSpPr>
        <p:spPr/>
        <p:txBody>
          <a:bodyPr/>
          <a:lstStyle/>
          <a:p>
            <a:r>
              <a:rPr lang="el-GR" altLang="el-GR" smtClean="0"/>
              <a:t>Οι περιπτώσεις χρήσης περιγράφονται σε φυσική γλώσσα με τρόπο που να είναι κατανοητές από τον πελάτη και τους χρήστες. </a:t>
            </a:r>
          </a:p>
          <a:p>
            <a:r>
              <a:rPr lang="el-GR" altLang="el-GR" smtClean="0"/>
              <a:t>Δεν περιγράφονται όμως όλες οι δυνατότητες εκτέλεσης της περίπτωσης χρήσης και όλα τα δυνατά μονοπάτια στη ροή εκτέλεσης των βημάτων. </a:t>
            </a:r>
          </a:p>
          <a:p>
            <a:r>
              <a:rPr lang="el-GR" altLang="el-GR" smtClean="0"/>
              <a:t>Τα διαφορετικά μονοπάτια στη ροή εκτέλεσης ονομάζονται σενάρια.</a:t>
            </a:r>
          </a:p>
          <a:p>
            <a:endParaRPr lang="el-GR" altLang="el-GR" smtClean="0"/>
          </a:p>
          <a:p>
            <a:endParaRPr lang="en-US" altLang="el-GR"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p:cNvSpPr>
            <a:spLocks noGrp="1"/>
          </p:cNvSpPr>
          <p:nvPr>
            <p:ph type="title"/>
          </p:nvPr>
        </p:nvSpPr>
        <p:spPr/>
        <p:txBody>
          <a:bodyPr/>
          <a:lstStyle/>
          <a:p>
            <a:r>
              <a:rPr lang="el-GR" altLang="el-GR" smtClean="0"/>
              <a:t>σενάρια</a:t>
            </a:r>
            <a:endParaRPr lang="en-US" altLang="el-GR" smtClean="0"/>
          </a:p>
        </p:txBody>
      </p:sp>
      <p:sp>
        <p:nvSpPr>
          <p:cNvPr id="23555" name="2 - Θέση περιεχομένου"/>
          <p:cNvSpPr>
            <a:spLocks noGrp="1"/>
          </p:cNvSpPr>
          <p:nvPr>
            <p:ph idx="1"/>
          </p:nvPr>
        </p:nvSpPr>
        <p:spPr/>
        <p:txBody>
          <a:bodyPr/>
          <a:lstStyle/>
          <a:p>
            <a:r>
              <a:rPr lang="el-GR" altLang="el-GR" smtClean="0"/>
              <a:t>Ένα σενάριο (ή στιγμιότυπο περίπτωσης χρήσης) είναι μία ακολουθία ενεργειών και αλληλεπιδράσεων actors και συστήματος. </a:t>
            </a:r>
          </a:p>
          <a:p>
            <a:r>
              <a:rPr lang="el-GR" altLang="el-GR" smtClean="0"/>
              <a:t>Μία περίπτωση χρήσης μπορεί να θεωρηθεί ως ένα σύνολο πιθανών σεναρίων που εξυπηρετούν ένα συγκεκριμένο στόχο του πρωτεύοντος actor και είναι πιθανό να εκτελεστούν, όταν ο πρωτεύων actor εκκινεί την περίπτωση χρήσης.</a:t>
            </a:r>
          </a:p>
          <a:p>
            <a:r>
              <a:rPr lang="el-GR" altLang="el-GR" smtClean="0"/>
              <a:t>Οι ροές των βημάτων σε μία περίπτωση χρήσης χωρίζονται σε δύο κατηγορίες. </a:t>
            </a:r>
          </a:p>
          <a:p>
            <a:pPr lvl="1"/>
            <a:r>
              <a:rPr lang="el-GR" altLang="el-GR" smtClean="0"/>
              <a:t>Η πρώτη κατηγορία είναι η βασική ροή (basic flow) η οποία περιγράφει το κύριο σενάριο και είναι μία τυπική ροή των βημάτων με επιτυχή κατάληξη. </a:t>
            </a:r>
          </a:p>
          <a:p>
            <a:pPr lvl="1"/>
            <a:r>
              <a:rPr lang="el-GR" altLang="el-GR" smtClean="0"/>
              <a:t>Η δεύτερη κατηγορία, είναι οι εναλλακτικές ροές (alternative flows) που είναι εναλλακτικές επιτυχημένες ή αποτυχημένες ροές εκτέλεσης της περίπτωσης χρήσης.</a:t>
            </a:r>
            <a:endParaRPr lang="en-US" altLang="el-GR"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p:nvPr>
        </p:nvSpPr>
        <p:spPr/>
        <p:txBody>
          <a:bodyPr/>
          <a:lstStyle/>
          <a:p>
            <a:r>
              <a:rPr lang="el-GR" altLang="el-GR" smtClean="0"/>
              <a:t>μορφές περιπτώσεων χρήσης</a:t>
            </a:r>
            <a:endParaRPr lang="en-US" altLang="el-GR" smtClean="0"/>
          </a:p>
        </p:txBody>
      </p:sp>
      <p:sp>
        <p:nvSpPr>
          <p:cNvPr id="24579" name="2 - Θέση περιεχομένου"/>
          <p:cNvSpPr>
            <a:spLocks noGrp="1"/>
          </p:cNvSpPr>
          <p:nvPr>
            <p:ph idx="1"/>
          </p:nvPr>
        </p:nvSpPr>
        <p:spPr/>
        <p:txBody>
          <a:bodyPr/>
          <a:lstStyle/>
          <a:p>
            <a:pPr>
              <a:buFont typeface="Arial" panose="020B0604020202020204" pitchFamily="34" charset="0"/>
              <a:buNone/>
            </a:pPr>
            <a:r>
              <a:rPr lang="el-GR" altLang="el-GR" smtClean="0"/>
              <a:t>Ανάλογα με το πόσο λεπτομερής είναι η διατύπωση των βημάτων και των δυνατών σεναρίων, έχουμε τρεις μορφές περιπτώσεων χρήσης που είναι:</a:t>
            </a:r>
          </a:p>
          <a:p>
            <a:r>
              <a:rPr lang="el-GR" altLang="el-GR" b="1" smtClean="0"/>
              <a:t>Σύντομη</a:t>
            </a:r>
            <a:r>
              <a:rPr lang="el-GR" altLang="el-GR" smtClean="0"/>
              <a:t>. Περιγράφουμε την περίπτωση χρήσης σε μία παράγραφο καταγράφοντας τη βασική ροή.</a:t>
            </a:r>
          </a:p>
          <a:p>
            <a:r>
              <a:rPr lang="el-GR" altLang="el-GR" b="1" smtClean="0"/>
              <a:t>Ουσιώδης</a:t>
            </a:r>
            <a:r>
              <a:rPr lang="el-GR" altLang="el-GR" smtClean="0"/>
              <a:t> (essential use cases). Περιγράφονται αναλυτικά όλα τα βήματα της αλληλεπίδρασης με όλες τις εναλλακτικές ροές.</a:t>
            </a:r>
          </a:p>
          <a:p>
            <a:r>
              <a:rPr lang="el-GR" altLang="el-GR" b="1" smtClean="0"/>
              <a:t>Συστήματος</a:t>
            </a:r>
            <a:r>
              <a:rPr lang="el-GR" altLang="el-GR" smtClean="0"/>
              <a:t> (system use cases). Χρησιμοποιούνται κυρίως ως μέσο προδιαγραφής των απαιτήσεων.</a:t>
            </a:r>
          </a:p>
          <a:p>
            <a:r>
              <a:rPr lang="el-GR" altLang="el-GR" smtClean="0"/>
              <a:t>Η σύντομη περιγραφή χρησιμοποιείται κυρίως για μία πρώτη καταγραφή της περίπτωσης χρήσης. Όταν οι περιπτώσεις χρήσης εξετάζονται λεπτομερέστερα, περιγράφονται με χρήση της ουσιώδους μορφής. Εάν θέλουμε να προδιαγράψουμε με λεπτομέρεια την αλληλεπίδραση του actor με το σύστημα χρησιμοποιούμε τη μορφή του συστήματος.</a:t>
            </a:r>
          </a:p>
          <a:p>
            <a:endParaRPr lang="en-US" altLang="el-GR"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p:cNvSpPr>
            <a:spLocks noGrp="1"/>
          </p:cNvSpPr>
          <p:nvPr>
            <p:ph type="title"/>
          </p:nvPr>
        </p:nvSpPr>
        <p:spPr/>
        <p:txBody>
          <a:bodyPr/>
          <a:lstStyle/>
          <a:p>
            <a:r>
              <a:rPr lang="el-GR" altLang="el-GR" smtClean="0"/>
              <a:t>περιεχόμενα περιπτώσεων χρήσης</a:t>
            </a:r>
            <a:endParaRPr lang="en-US" altLang="el-GR" smtClean="0"/>
          </a:p>
        </p:txBody>
      </p:sp>
      <p:sp>
        <p:nvSpPr>
          <p:cNvPr id="25603" name="2 - Θέση περιεχομένου"/>
          <p:cNvSpPr>
            <a:spLocks noGrp="1"/>
          </p:cNvSpPr>
          <p:nvPr>
            <p:ph idx="1"/>
          </p:nvPr>
        </p:nvSpPr>
        <p:spPr/>
        <p:txBody>
          <a:bodyPr/>
          <a:lstStyle/>
          <a:p>
            <a:r>
              <a:rPr lang="el-GR" altLang="el-GR" smtClean="0"/>
              <a:t>Τα βήματα των περιπτώσεων χρήσης περιγράφονται με απλές καταφατικές και σύντομες προτάσεις.</a:t>
            </a:r>
          </a:p>
          <a:p>
            <a:r>
              <a:rPr lang="el-GR" altLang="el-GR" smtClean="0"/>
              <a:t>Διατυπώνουν με ακρίβεια για το τι κάνει το σύστημα και τι ο πρωτεύων actor.</a:t>
            </a:r>
          </a:p>
          <a:p>
            <a:r>
              <a:rPr lang="el-GR" altLang="el-GR" smtClean="0"/>
              <a:t>Δεν περιγράφεται το πώς δουλεύει το σύστημα αλλά μόνο το τι κάνει. </a:t>
            </a:r>
          </a:p>
          <a:p>
            <a:r>
              <a:rPr lang="el-GR" altLang="el-GR" smtClean="0"/>
              <a:t>Δεν περιγράφονται στοιχεία της διεπαφής χρήστη, όπως και άλλα στοιχεία που αφορούν τη σχεδίαση του λογισμικού. </a:t>
            </a:r>
          </a:p>
          <a:p>
            <a:endParaRPr lang="en-US" altLang="el-GR"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p:cNvSpPr>
            <a:spLocks noGrp="1"/>
          </p:cNvSpPr>
          <p:nvPr>
            <p:ph type="title"/>
          </p:nvPr>
        </p:nvSpPr>
        <p:spPr/>
        <p:txBody>
          <a:bodyPr/>
          <a:lstStyle/>
          <a:p>
            <a:r>
              <a:rPr lang="el-GR" altLang="el-GR" smtClean="0"/>
              <a:t>πρότυπα περιπτώσεων χρήσης</a:t>
            </a:r>
            <a:endParaRPr lang="en-US" altLang="el-GR" smtClean="0"/>
          </a:p>
        </p:txBody>
      </p:sp>
      <p:sp>
        <p:nvSpPr>
          <p:cNvPr id="26627" name="2 - Θέση περιεχομένου"/>
          <p:cNvSpPr>
            <a:spLocks noGrp="1"/>
          </p:cNvSpPr>
          <p:nvPr>
            <p:ph idx="1"/>
          </p:nvPr>
        </p:nvSpPr>
        <p:spPr/>
        <p:txBody>
          <a:bodyPr/>
          <a:lstStyle/>
          <a:p>
            <a:pPr>
              <a:buFont typeface="Arial" panose="020B0604020202020204" pitchFamily="34" charset="0"/>
              <a:buNone/>
            </a:pPr>
            <a:r>
              <a:rPr lang="el-GR" altLang="el-GR" smtClean="0"/>
              <a:t>Ένα σχετικά λιτό πρότυπο για την ουσιώδη περιγραφή περιπτώσεων χρήσης είναι το παρακάτω:</a:t>
            </a:r>
          </a:p>
          <a:p>
            <a:pPr>
              <a:buFont typeface="Arial" panose="020B0604020202020204" pitchFamily="34" charset="0"/>
              <a:buNone/>
            </a:pPr>
            <a:r>
              <a:rPr lang="el-GR" altLang="el-GR" smtClean="0"/>
              <a:t>	1. Τίτλος Περίπτωσης χρήσης</a:t>
            </a:r>
            <a:br>
              <a:rPr lang="el-GR" altLang="el-GR" smtClean="0"/>
            </a:br>
            <a:r>
              <a:rPr lang="el-GR" altLang="el-GR" smtClean="0"/>
              <a:t>2. Πρωτεύων Actor</a:t>
            </a:r>
            <a:br>
              <a:rPr lang="el-GR" altLang="el-GR" smtClean="0"/>
            </a:br>
            <a:r>
              <a:rPr lang="el-GR" altLang="el-GR" smtClean="0"/>
              <a:t>3. Ενδιαφερόμενοι</a:t>
            </a:r>
            <a:br>
              <a:rPr lang="el-GR" altLang="el-GR" smtClean="0"/>
            </a:br>
            <a:r>
              <a:rPr lang="el-GR" altLang="el-GR" smtClean="0"/>
              <a:t>4. Προϋποθέσεις</a:t>
            </a:r>
            <a:br>
              <a:rPr lang="el-GR" altLang="el-GR" smtClean="0"/>
            </a:br>
            <a:r>
              <a:rPr lang="el-GR" altLang="el-GR" smtClean="0"/>
              <a:t>5. Βασική Ροή</a:t>
            </a:r>
            <a:br>
              <a:rPr lang="el-GR" altLang="el-GR" smtClean="0"/>
            </a:br>
            <a:r>
              <a:rPr lang="el-GR" altLang="el-GR" smtClean="0"/>
              <a:t>6. Εναλλακτικές Ροές</a:t>
            </a:r>
            <a:endParaRPr lang="en-US" altLang="el-GR"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Τίτλος"/>
          <p:cNvSpPr>
            <a:spLocks noGrp="1"/>
          </p:cNvSpPr>
          <p:nvPr>
            <p:ph type="title"/>
          </p:nvPr>
        </p:nvSpPr>
        <p:spPr/>
        <p:txBody>
          <a:bodyPr/>
          <a:lstStyle/>
          <a:p>
            <a:r>
              <a:rPr lang="el-GR" altLang="el-GR" smtClean="0"/>
              <a:t>βασική ροή «δανεισμός αντιτύπων»</a:t>
            </a:r>
            <a:endParaRPr lang="en-US" altLang="el-GR" smtClean="0"/>
          </a:p>
        </p:txBody>
      </p:sp>
      <p:sp>
        <p:nvSpPr>
          <p:cNvPr id="27651" name="2 - Θέση περιεχομένου"/>
          <p:cNvSpPr>
            <a:spLocks noGrp="1"/>
          </p:cNvSpPr>
          <p:nvPr>
            <p:ph idx="1"/>
          </p:nvPr>
        </p:nvSpPr>
        <p:spPr/>
        <p:txBody>
          <a:bodyPr/>
          <a:lstStyle/>
          <a:p>
            <a:pPr lvl="1">
              <a:buFont typeface="Arial" panose="020B0604020202020204" pitchFamily="34" charset="0"/>
              <a:buNone/>
            </a:pPr>
            <a:r>
              <a:rPr lang="el-GR" altLang="el-GR" smtClean="0"/>
              <a:t>1. Ο δανειζόμενος έρχεται στο βιβλιοθηκονόμο κρατώντας τα αντίτυπα των βιβλίων προς δανεισμό.</a:t>
            </a:r>
          </a:p>
          <a:p>
            <a:pPr lvl="1">
              <a:buFont typeface="Arial" panose="020B0604020202020204" pitchFamily="34" charset="0"/>
              <a:buNone/>
            </a:pPr>
            <a:r>
              <a:rPr lang="el-GR" altLang="el-GR" smtClean="0"/>
              <a:t>2. Ο βιβλιοθηκονόμος αναζητά τον δανειζόμενο.</a:t>
            </a:r>
          </a:p>
          <a:p>
            <a:pPr lvl="1">
              <a:buFont typeface="Arial" panose="020B0604020202020204" pitchFamily="34" charset="0"/>
              <a:buNone/>
            </a:pPr>
            <a:r>
              <a:rPr lang="el-GR" altLang="el-GR" smtClean="0"/>
              <a:t>3. Το Σύστημα παρουσιάζει τα στοιχεία του δανειζομένου.</a:t>
            </a:r>
          </a:p>
          <a:p>
            <a:pPr lvl="1">
              <a:buFont typeface="Arial" panose="020B0604020202020204" pitchFamily="34" charset="0"/>
              <a:buNone/>
            </a:pPr>
            <a:r>
              <a:rPr lang="el-GR" altLang="el-GR" smtClean="0"/>
              <a:t>4. Ο βιβλιοθηκονόμος αναζητά το αντίτυπο.</a:t>
            </a:r>
          </a:p>
          <a:p>
            <a:pPr lvl="1">
              <a:buFont typeface="Arial" panose="020B0604020202020204" pitchFamily="34" charset="0"/>
              <a:buNone/>
            </a:pPr>
            <a:r>
              <a:rPr lang="el-GR" altLang="el-GR" smtClean="0"/>
              <a:t>5. Το Σύστημα παρουσιάζει τα στοιχεία του αντιτύπου.</a:t>
            </a:r>
          </a:p>
          <a:p>
            <a:pPr lvl="1">
              <a:buFont typeface="Arial" panose="020B0604020202020204" pitchFamily="34" charset="0"/>
              <a:buNone/>
            </a:pPr>
            <a:r>
              <a:rPr lang="el-GR" altLang="el-GR" smtClean="0"/>
              <a:t>6. Ο βιβλιοθηκονόμος επιλέγει το αντίτυπο προς δανεισμό.</a:t>
            </a:r>
          </a:p>
          <a:p>
            <a:pPr lvl="1">
              <a:buFont typeface="Arial" panose="020B0604020202020204" pitchFamily="34" charset="0"/>
              <a:buNone/>
            </a:pPr>
            <a:r>
              <a:rPr lang="el-GR" altLang="el-GR" smtClean="0"/>
              <a:t>7. Το Σύστημα επιβεβαιώνει ότι ο δανειζόμενος μπορεί να δανειστεί το αντίτυπο.</a:t>
            </a:r>
          </a:p>
          <a:p>
            <a:pPr lvl="1">
              <a:buFont typeface="Arial" panose="020B0604020202020204" pitchFamily="34" charset="0"/>
              <a:buNone/>
            </a:pPr>
            <a:r>
              <a:rPr lang="el-GR" altLang="el-GR" smtClean="0"/>
              <a:t>8. Το Σύστημα καταχωρίζει το δανεισμό και εμφανίζει την προθεσμία επιστροφής.</a:t>
            </a:r>
          </a:p>
          <a:p>
            <a:pPr lvl="1">
              <a:buFont typeface="Arial" panose="020B0604020202020204" pitchFamily="34" charset="0"/>
              <a:buNone/>
            </a:pPr>
            <a:r>
              <a:rPr lang="el-GR" altLang="el-GR" smtClean="0"/>
              <a:t>9. Ο βιβλιοθηκονόμος ενημερώνει τον δανειζόμενο για την προθεσμία επιστροφής του αντιτύπου.</a:t>
            </a:r>
          </a:p>
          <a:p>
            <a:pPr lvl="1">
              <a:buFont typeface="Arial" panose="020B0604020202020204" pitchFamily="34" charset="0"/>
              <a:buNone/>
            </a:pPr>
            <a:r>
              <a:rPr lang="el-GR" altLang="el-GR" smtClean="0"/>
              <a:t>Ο βιβλιοθηκονόμος επαναλαμβάνει τα βήματα 4 έως 9 για όλα τα αντίτυπα.</a:t>
            </a:r>
          </a:p>
          <a:p>
            <a:endParaRPr lang="en-US" altLang="el-GR"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Τίτλος"/>
          <p:cNvSpPr>
            <a:spLocks noGrp="1"/>
          </p:cNvSpPr>
          <p:nvPr>
            <p:ph type="title"/>
          </p:nvPr>
        </p:nvSpPr>
        <p:spPr/>
        <p:txBody>
          <a:bodyPr/>
          <a:lstStyle/>
          <a:p>
            <a:r>
              <a:rPr lang="el-GR" altLang="el-GR" smtClean="0"/>
              <a:t>εναλλακτικές ροές «δανεισμός αντιτύπων»</a:t>
            </a:r>
            <a:endParaRPr lang="en-US" altLang="el-GR" smtClean="0"/>
          </a:p>
        </p:txBody>
      </p:sp>
      <p:sp>
        <p:nvSpPr>
          <p:cNvPr id="28675" name="2 - Θέση περιεχομένου"/>
          <p:cNvSpPr>
            <a:spLocks noGrp="1"/>
          </p:cNvSpPr>
          <p:nvPr>
            <p:ph idx="1"/>
          </p:nvPr>
        </p:nvSpPr>
        <p:spPr/>
        <p:txBody>
          <a:bodyPr/>
          <a:lstStyle/>
          <a:p>
            <a:pPr lvl="1">
              <a:lnSpc>
                <a:spcPct val="80000"/>
              </a:lnSpc>
              <a:buFontTx/>
              <a:buNone/>
            </a:pPr>
            <a:r>
              <a:rPr lang="el-GR" altLang="el-GR" smtClean="0"/>
              <a:t>* Σε οποιοδήποτε σημείο το λογισμικό καταρρέει.</a:t>
            </a:r>
          </a:p>
          <a:p>
            <a:pPr lvl="1">
              <a:lnSpc>
                <a:spcPct val="80000"/>
              </a:lnSpc>
              <a:buFontTx/>
              <a:buNone/>
            </a:pPr>
            <a:r>
              <a:rPr lang="el-GR" altLang="el-GR" smtClean="0"/>
              <a:t>	1. Ο βιβλιοθηκονόμος εκκινεί το Σύστημα.</a:t>
            </a:r>
          </a:p>
          <a:p>
            <a:pPr lvl="1">
              <a:lnSpc>
                <a:spcPct val="80000"/>
              </a:lnSpc>
              <a:buFontTx/>
              <a:buNone/>
            </a:pPr>
            <a:r>
              <a:rPr lang="el-GR" altLang="el-GR" smtClean="0"/>
              <a:t>	2. Το Σύστημα ταυτοποιεί το βιβλιοθηκονόμο.</a:t>
            </a:r>
          </a:p>
          <a:p>
            <a:pPr lvl="1">
              <a:lnSpc>
                <a:spcPct val="80000"/>
              </a:lnSpc>
              <a:buFontTx/>
              <a:buNone/>
            </a:pPr>
            <a:r>
              <a:rPr lang="el-GR" altLang="el-GR" smtClean="0"/>
              <a:t>	3. Ο βιβλιοθηκονόμος εκκινεί το δανεισμό για τα εναπομείναντα αντίτυπα.</a:t>
            </a:r>
          </a:p>
          <a:p>
            <a:pPr lvl="1">
              <a:lnSpc>
                <a:spcPct val="80000"/>
              </a:lnSpc>
              <a:buFontTx/>
              <a:buNone/>
            </a:pPr>
            <a:endParaRPr lang="el-GR" altLang="el-GR" smtClean="0"/>
          </a:p>
          <a:p>
            <a:pPr lvl="1">
              <a:lnSpc>
                <a:spcPct val="80000"/>
              </a:lnSpc>
              <a:buFontTx/>
              <a:buNone/>
            </a:pPr>
            <a:r>
              <a:rPr lang="el-GR" altLang="el-GR" smtClean="0"/>
              <a:t>2α. Ο δανειζόμενος έρχεται για πρώτη φορά για δανεισμό.</a:t>
            </a:r>
          </a:p>
          <a:p>
            <a:pPr lvl="1">
              <a:lnSpc>
                <a:spcPct val="80000"/>
              </a:lnSpc>
              <a:buFontTx/>
              <a:buNone/>
            </a:pPr>
            <a:r>
              <a:rPr lang="el-GR" altLang="el-GR" smtClean="0"/>
              <a:t>	1. Ο βιβλιοθηκονόμος επιβεβαιώνει ότι ο δανειζόμενος μπορεί να δανειστεί βιβλία από τη Βιβλιοθήκη.</a:t>
            </a:r>
          </a:p>
          <a:p>
            <a:pPr lvl="1">
              <a:lnSpc>
                <a:spcPct val="80000"/>
              </a:lnSpc>
              <a:buFontTx/>
              <a:buNone/>
            </a:pPr>
            <a:r>
              <a:rPr lang="el-GR" altLang="el-GR" smtClean="0"/>
              <a:t>		1α. Ο δανειζόμενος δε δικαιούται να δανειστεί από τη Βιβλιοθήκη.</a:t>
            </a:r>
          </a:p>
          <a:p>
            <a:pPr lvl="1">
              <a:lnSpc>
                <a:spcPct val="80000"/>
              </a:lnSpc>
              <a:buFontTx/>
              <a:buNone/>
            </a:pPr>
            <a:r>
              <a:rPr lang="el-GR" altLang="el-GR" smtClean="0"/>
              <a:t>			1. Ο δανεισμός τερματίζει.</a:t>
            </a:r>
          </a:p>
          <a:p>
            <a:pPr lvl="1">
              <a:lnSpc>
                <a:spcPct val="80000"/>
              </a:lnSpc>
              <a:buFontTx/>
              <a:buNone/>
            </a:pPr>
            <a:r>
              <a:rPr lang="el-GR" altLang="el-GR" smtClean="0"/>
              <a:t>	2. Ο βιβλιοθηκονόμος καταχωρίζει τον δανειζόμενο στο σύστημα με τη Διαχείριση Δανειζομένου.</a:t>
            </a:r>
          </a:p>
          <a:p>
            <a:endParaRPr lang="en-US" altLang="el-GR"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Τίτλος"/>
          <p:cNvSpPr>
            <a:spLocks noGrp="1"/>
          </p:cNvSpPr>
          <p:nvPr>
            <p:ph type="title"/>
          </p:nvPr>
        </p:nvSpPr>
        <p:spPr/>
        <p:txBody>
          <a:bodyPr/>
          <a:lstStyle/>
          <a:p>
            <a:r>
              <a:rPr lang="el-GR" altLang="el-GR" smtClean="0"/>
              <a:t>εναλλακτικές ροές «δανεισμός αντιτύπων»</a:t>
            </a:r>
            <a:endParaRPr lang="en-US" altLang="el-GR" smtClean="0"/>
          </a:p>
        </p:txBody>
      </p:sp>
      <p:sp>
        <p:nvSpPr>
          <p:cNvPr id="29699" name="2 - Θέση περιεχομένου"/>
          <p:cNvSpPr>
            <a:spLocks noGrp="1"/>
          </p:cNvSpPr>
          <p:nvPr>
            <p:ph idx="1"/>
          </p:nvPr>
        </p:nvSpPr>
        <p:spPr/>
        <p:txBody>
          <a:bodyPr/>
          <a:lstStyle/>
          <a:p>
            <a:pPr lvl="1">
              <a:lnSpc>
                <a:spcPct val="80000"/>
              </a:lnSpc>
              <a:buFontTx/>
              <a:buNone/>
            </a:pPr>
            <a:r>
              <a:rPr lang="el-GR" altLang="el-GR" smtClean="0"/>
              <a:t>5α. Το Σύστημα δε βρίσκει το αντίτυπο του βιβλίου</a:t>
            </a:r>
          </a:p>
          <a:p>
            <a:pPr lvl="1">
              <a:lnSpc>
                <a:spcPct val="80000"/>
              </a:lnSpc>
              <a:buFontTx/>
              <a:buNone/>
            </a:pPr>
            <a:r>
              <a:rPr lang="el-GR" altLang="el-GR" smtClean="0"/>
              <a:t>	1. Ο βιβλιοθηκονόμος κρατά το αντίτυπο για να διαπιστώσει το σφάλμα αργότερα.</a:t>
            </a:r>
          </a:p>
          <a:p>
            <a:pPr lvl="1">
              <a:lnSpc>
                <a:spcPct val="80000"/>
              </a:lnSpc>
              <a:buFontTx/>
              <a:buNone/>
            </a:pPr>
            <a:r>
              <a:rPr lang="el-GR" altLang="el-GR" smtClean="0"/>
              <a:t>	2. Ο δανεισμός τερματίζει.</a:t>
            </a:r>
          </a:p>
          <a:p>
            <a:pPr lvl="1">
              <a:lnSpc>
                <a:spcPct val="80000"/>
              </a:lnSpc>
              <a:buFontTx/>
              <a:buNone/>
            </a:pPr>
            <a:r>
              <a:rPr lang="el-GR" altLang="el-GR" smtClean="0"/>
              <a:t>7α. Ο δανειζόμενος δεν μπορεί να δανειστεί βιβλία.</a:t>
            </a:r>
          </a:p>
          <a:p>
            <a:pPr lvl="1">
              <a:lnSpc>
                <a:spcPct val="80000"/>
              </a:lnSpc>
              <a:buFontTx/>
              <a:buNone/>
            </a:pPr>
            <a:r>
              <a:rPr lang="el-GR" altLang="el-GR" smtClean="0"/>
              <a:t>	1. Ο βιβλιοθηκονόμος ενημερώνει το δανειζόμενο.</a:t>
            </a:r>
          </a:p>
          <a:p>
            <a:pPr lvl="1">
              <a:lnSpc>
                <a:spcPct val="80000"/>
              </a:lnSpc>
              <a:buFontTx/>
              <a:buNone/>
            </a:pPr>
            <a:r>
              <a:rPr lang="el-GR" altLang="el-GR" smtClean="0"/>
              <a:t>	2. Κρατά τα εναπομείναντα αντίτυπα για να επιστρέψουν στα ράφια.</a:t>
            </a:r>
          </a:p>
          <a:p>
            <a:pPr lvl="1">
              <a:lnSpc>
                <a:spcPct val="80000"/>
              </a:lnSpc>
              <a:buFontTx/>
              <a:buNone/>
            </a:pPr>
            <a:r>
              <a:rPr lang="el-GR" altLang="el-GR" smtClean="0"/>
              <a:t>	3. Ο δανεισμός τερματίζει.</a:t>
            </a:r>
          </a:p>
          <a:p>
            <a:endParaRPr lang="en-US" altLang="el-GR"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p:cNvSpPr>
            <a:spLocks noGrp="1"/>
          </p:cNvSpPr>
          <p:nvPr>
            <p:ph type="title"/>
          </p:nvPr>
        </p:nvSpPr>
        <p:spPr/>
        <p:txBody>
          <a:bodyPr/>
          <a:lstStyle/>
          <a:p>
            <a:r>
              <a:rPr lang="el-GR" altLang="el-GR" smtClean="0"/>
              <a:t>σχέση συμπερίληψης</a:t>
            </a:r>
            <a:endParaRPr lang="en-US" altLang="el-GR" smtClean="0"/>
          </a:p>
        </p:txBody>
      </p:sp>
      <p:sp>
        <p:nvSpPr>
          <p:cNvPr id="30723" name="2 - Θέση περιεχομένου"/>
          <p:cNvSpPr>
            <a:spLocks noGrp="1"/>
          </p:cNvSpPr>
          <p:nvPr>
            <p:ph idx="1"/>
          </p:nvPr>
        </p:nvSpPr>
        <p:spPr/>
        <p:txBody>
          <a:bodyPr/>
          <a:lstStyle/>
          <a:p>
            <a:r>
              <a:rPr lang="el-GR" altLang="el-GR" smtClean="0"/>
              <a:t>Συμπερίληψη </a:t>
            </a:r>
            <a:br>
              <a:rPr lang="el-GR" altLang="el-GR" smtClean="0"/>
            </a:br>
            <a:r>
              <a:rPr lang="el-GR" altLang="el-GR" smtClean="0"/>
              <a:t>Σε αρκετές περιπτώσεις τα βήματα που εκτελούνται σε μία περίπτωση χρήσης μπορεί να επαναλαμβάνονται στην εκτέλεση βημάτων κάποιας άλλης περίπτωσης χρήσης. Προκειμένου να αποφύγουμε την επανάληψη των βημάτων μπορούμε να εισάγουμε τη σχέση της συμπερίληψης (include) μεταξύ δύο περιπτώσεων χρήσης όπου μία περίπτωση χρήσης συμπεριλαμβάνει στις ροές των σεναρίων της, ροές μίας δεύτερης περίπτωσης χρήσης.</a:t>
            </a:r>
          </a:p>
          <a:p>
            <a:endParaRPr lang="en-US" altLang="el-GR"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Τίτλος"/>
          <p:cNvSpPr>
            <a:spLocks noGrp="1"/>
          </p:cNvSpPr>
          <p:nvPr>
            <p:ph type="title"/>
          </p:nvPr>
        </p:nvSpPr>
        <p:spPr/>
        <p:txBody>
          <a:bodyPr/>
          <a:lstStyle/>
          <a:p>
            <a:r>
              <a:rPr lang="el-GR" altLang="el-GR" smtClean="0"/>
              <a:t>σχέση συμπερίληψης</a:t>
            </a:r>
            <a:endParaRPr lang="en-US" altLang="el-GR" smtClean="0"/>
          </a:p>
        </p:txBody>
      </p:sp>
      <p:sp>
        <p:nvSpPr>
          <p:cNvPr id="31747" name="2 - Θέση περιεχομένου"/>
          <p:cNvSpPr>
            <a:spLocks noGrp="1"/>
          </p:cNvSpPr>
          <p:nvPr>
            <p:ph idx="1"/>
          </p:nvPr>
        </p:nvSpPr>
        <p:spPr>
          <a:xfrm>
            <a:off x="457200" y="3068638"/>
            <a:ext cx="8229600" cy="3240087"/>
          </a:xfrm>
        </p:spPr>
        <p:txBody>
          <a:bodyPr/>
          <a:lstStyle/>
          <a:p>
            <a:r>
              <a:rPr lang="el-GR" altLang="el-GR" smtClean="0"/>
              <a:t>Στα βήματα της περίπτωσης χρήσης Α συμπεριλαμβάνονται τα βήματα της περίπτωσης χρήσης Β</a:t>
            </a:r>
          </a:p>
          <a:p>
            <a:r>
              <a:rPr lang="el-GR" altLang="el-GR" smtClean="0"/>
              <a:t>Η Α αναφέρεται ως βασική και η Β ως συμπεριλαμβανόμενη (included) περίπτωση χρήσης</a:t>
            </a:r>
          </a:p>
          <a:p>
            <a:endParaRPr lang="en-US" altLang="el-GR" smtClean="0"/>
          </a:p>
        </p:txBody>
      </p:sp>
      <p:pic>
        <p:nvPicPr>
          <p:cNvPr id="31748" name="Picture 4" descr="includ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7213" y="1403350"/>
            <a:ext cx="4976812"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p:txBody>
          <a:bodyPr/>
          <a:lstStyle/>
          <a:p>
            <a:r>
              <a:rPr lang="el-GR" altLang="el-GR" smtClean="0"/>
              <a:t>περιεχόμενα παρουσίασης</a:t>
            </a:r>
            <a:endParaRPr lang="en-US" altLang="el-GR" smtClean="0"/>
          </a:p>
        </p:txBody>
      </p:sp>
      <p:sp>
        <p:nvSpPr>
          <p:cNvPr id="14339" name="2 - Θέση περιεχομένου"/>
          <p:cNvSpPr>
            <a:spLocks noGrp="1"/>
          </p:cNvSpPr>
          <p:nvPr>
            <p:ph idx="1"/>
          </p:nvPr>
        </p:nvSpPr>
        <p:spPr/>
        <p:txBody>
          <a:bodyPr/>
          <a:lstStyle/>
          <a:p>
            <a:r>
              <a:rPr lang="en-US" altLang="el-GR" smtClean="0"/>
              <a:t>Actors</a:t>
            </a:r>
          </a:p>
          <a:p>
            <a:r>
              <a:rPr lang="el-GR" altLang="el-GR" smtClean="0"/>
              <a:t>Σενάρια</a:t>
            </a:r>
          </a:p>
          <a:p>
            <a:r>
              <a:rPr lang="el-GR" altLang="el-GR" smtClean="0"/>
              <a:t>Περιεχόμενο περιπτώσεων χρήσης</a:t>
            </a:r>
          </a:p>
          <a:p>
            <a:r>
              <a:rPr lang="el-GR" altLang="el-GR" smtClean="0"/>
              <a:t>Πρότυπα περιπτώσεων χρήσης</a:t>
            </a:r>
          </a:p>
          <a:p>
            <a:r>
              <a:rPr lang="el-GR" altLang="el-GR" smtClean="0"/>
              <a:t>Διαγράμματα περιπτώσεων χρήσης</a:t>
            </a:r>
            <a:endParaRPr lang="en-US" altLang="el-GR"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Τίτλος"/>
          <p:cNvSpPr>
            <a:spLocks noGrp="1"/>
          </p:cNvSpPr>
          <p:nvPr>
            <p:ph type="title"/>
          </p:nvPr>
        </p:nvSpPr>
        <p:spPr/>
        <p:txBody>
          <a:bodyPr/>
          <a:lstStyle/>
          <a:p>
            <a:r>
              <a:rPr lang="el-GR" altLang="el-GR" smtClean="0"/>
              <a:t>σχέση επέκτασης</a:t>
            </a:r>
            <a:endParaRPr lang="en-US" altLang="el-GR" smtClean="0"/>
          </a:p>
        </p:txBody>
      </p:sp>
      <p:sp>
        <p:nvSpPr>
          <p:cNvPr id="32771" name="2 - Θέση περιεχομένου"/>
          <p:cNvSpPr>
            <a:spLocks noGrp="1"/>
          </p:cNvSpPr>
          <p:nvPr>
            <p:ph idx="1"/>
          </p:nvPr>
        </p:nvSpPr>
        <p:spPr/>
        <p:txBody>
          <a:bodyPr/>
          <a:lstStyle/>
          <a:p>
            <a:r>
              <a:rPr lang="el-GR" altLang="el-GR" smtClean="0"/>
              <a:t>Επέκταση</a:t>
            </a:r>
            <a:br>
              <a:rPr lang="el-GR" altLang="el-GR" smtClean="0"/>
            </a:br>
            <a:r>
              <a:rPr lang="el-GR" altLang="el-GR" smtClean="0"/>
              <a:t>Εκτός από τη συμπερίληψη υπάρχει και μία δεύτερη σχέση των περιπτώσεων χρήσης η σχέση της επέκτασης. Αυτή η σχέση υποδηλώνει ότι μία περίπτωση χρήσης Α επεκτείνει τη λειτουργικότητα μίας περίπτωσης χρήσης Β, χωρίς όμως η Β να το γνωρίζει. </a:t>
            </a:r>
          </a:p>
          <a:p>
            <a:endParaRPr lang="en-US" altLang="el-GR"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 Τίτλος"/>
          <p:cNvSpPr>
            <a:spLocks noGrp="1"/>
          </p:cNvSpPr>
          <p:nvPr>
            <p:ph type="title"/>
          </p:nvPr>
        </p:nvSpPr>
        <p:spPr/>
        <p:txBody>
          <a:bodyPr/>
          <a:lstStyle/>
          <a:p>
            <a:r>
              <a:rPr lang="el-GR" altLang="el-GR" smtClean="0"/>
              <a:t>σχέση επέκτασης</a:t>
            </a:r>
            <a:endParaRPr lang="en-US" altLang="el-GR" smtClean="0"/>
          </a:p>
        </p:txBody>
      </p:sp>
      <p:sp>
        <p:nvSpPr>
          <p:cNvPr id="33795" name="2 - Θέση περιεχομένου"/>
          <p:cNvSpPr>
            <a:spLocks noGrp="1"/>
          </p:cNvSpPr>
          <p:nvPr>
            <p:ph idx="1"/>
          </p:nvPr>
        </p:nvSpPr>
        <p:spPr>
          <a:xfrm>
            <a:off x="457200" y="2924175"/>
            <a:ext cx="8229600" cy="3384550"/>
          </a:xfrm>
        </p:spPr>
        <p:txBody>
          <a:bodyPr/>
          <a:lstStyle/>
          <a:p>
            <a:r>
              <a:rPr lang="el-GR" altLang="el-GR" smtClean="0"/>
              <a:t>Η περίπτωση χρήσης Β επεκτείνει τη λειτουργικότητα της περίπτωσης χρήσης Α χωρίς η Α να το γνωρίζει</a:t>
            </a:r>
          </a:p>
          <a:p>
            <a:r>
              <a:rPr lang="el-GR" altLang="el-GR" smtClean="0"/>
              <a:t>Δεν γίνεται αναφορά στην περίπτωση χρήσης Β στο κείμενο της Α.</a:t>
            </a:r>
          </a:p>
          <a:p>
            <a:r>
              <a:rPr lang="el-GR" altLang="el-GR" smtClean="0"/>
              <a:t>Οι επεκτάσεις εισάγονται σε διαφορετική ενότητα που ονομάζεται «Σημεία Επέκτασης»</a:t>
            </a:r>
          </a:p>
          <a:p>
            <a:endParaRPr lang="en-US" altLang="el-GR" smtClean="0"/>
          </a:p>
        </p:txBody>
      </p:sp>
      <p:pic>
        <p:nvPicPr>
          <p:cNvPr id="33796" name="Picture 4" descr="exte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2275" y="1403350"/>
            <a:ext cx="489585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 Τίτλος"/>
          <p:cNvSpPr>
            <a:spLocks noGrp="1"/>
          </p:cNvSpPr>
          <p:nvPr>
            <p:ph type="title"/>
          </p:nvPr>
        </p:nvSpPr>
        <p:spPr/>
        <p:txBody>
          <a:bodyPr/>
          <a:lstStyle/>
          <a:p>
            <a:r>
              <a:rPr lang="el-GR" altLang="el-GR" smtClean="0"/>
              <a:t>χρήση επέκτασης</a:t>
            </a:r>
            <a:endParaRPr lang="en-US" altLang="el-GR" smtClean="0"/>
          </a:p>
        </p:txBody>
      </p:sp>
      <p:sp>
        <p:nvSpPr>
          <p:cNvPr id="34819" name="2 - Θέση περιεχομένου"/>
          <p:cNvSpPr>
            <a:spLocks noGrp="1"/>
          </p:cNvSpPr>
          <p:nvPr>
            <p:ph idx="1"/>
          </p:nvPr>
        </p:nvSpPr>
        <p:spPr/>
        <p:txBody>
          <a:bodyPr/>
          <a:lstStyle/>
          <a:p>
            <a:r>
              <a:rPr lang="el-GR" altLang="el-GR" smtClean="0"/>
              <a:t>Θέλουμε να τροποποιήσουμε μία περίπτωση χρήσης, χωρίς να αλλάξουμε το κείμενό της. </a:t>
            </a:r>
          </a:p>
          <a:p>
            <a:r>
              <a:rPr lang="el-GR" altLang="el-GR" smtClean="0"/>
              <a:t>Το τελικό προϊόν λογισμικού παράγεται σε παραπάνω από μία εκδόσεις, οι οποίες προσθέτουν λειτουργικότητα σε μία βασική έκδοση. </a:t>
            </a:r>
          </a:p>
          <a:p>
            <a:pPr lvl="1"/>
            <a:r>
              <a:rPr lang="el-GR" altLang="el-GR" smtClean="0"/>
              <a:t>Οι περιπτώσεις χρήσης της βασικής έκδοσης συντάσσονται αγνοώντας την πιθανή πρόσθετη λειτουργικότητα των εμπλουτισμένων εκδόσεων. </a:t>
            </a:r>
          </a:p>
          <a:p>
            <a:pPr lvl="1"/>
            <a:r>
              <a:rPr lang="el-GR" altLang="el-GR" smtClean="0"/>
              <a:t>Οι περιπτώσεις χρήσης των εμπλουτισμένων εκδόσεων συντάσσονται ως επεκτάσεις της λειτουργικότητας της βασικής έκδοσης. </a:t>
            </a:r>
          </a:p>
          <a:p>
            <a:r>
              <a:rPr lang="el-GR" altLang="el-GR" smtClean="0"/>
              <a:t>Υπάρχουν πολλά ασύγχρονα γεγονότα που μπορεί να διακόψουν τη ροή των βημάτων της περίπτωσης χρήσης. </a:t>
            </a:r>
          </a:p>
          <a:p>
            <a:endParaRPr lang="en-US" altLang="el-GR"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 Τίτλος"/>
          <p:cNvSpPr>
            <a:spLocks noGrp="1"/>
          </p:cNvSpPr>
          <p:nvPr>
            <p:ph type="title"/>
          </p:nvPr>
        </p:nvSpPr>
        <p:spPr/>
        <p:txBody>
          <a:bodyPr/>
          <a:lstStyle/>
          <a:p>
            <a:r>
              <a:rPr lang="el-GR" altLang="el-GR" smtClean="0"/>
              <a:t>σχέσεις περιπτώσεων χρήσης</a:t>
            </a:r>
            <a:endParaRPr lang="en-US" altLang="el-GR" smtClean="0"/>
          </a:p>
        </p:txBody>
      </p:sp>
      <p:pic>
        <p:nvPicPr>
          <p:cNvPr id="35843" name="Picture 3" descr="ΔΠΧInclud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613" y="1341438"/>
            <a:ext cx="4679950"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4" name="Picture 5" descr="03_016_ΔΠΧExte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6113" y="2933700"/>
            <a:ext cx="4168775" cy="229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Τίτλος"/>
          <p:cNvSpPr>
            <a:spLocks noGrp="1"/>
          </p:cNvSpPr>
          <p:nvPr>
            <p:ph type="title"/>
          </p:nvPr>
        </p:nvSpPr>
        <p:spPr/>
        <p:txBody>
          <a:bodyPr/>
          <a:lstStyle/>
          <a:p>
            <a:r>
              <a:rPr lang="el-GR" altLang="el-GR" smtClean="0"/>
              <a:t>διαφορές συμπερίληψης επέκτασης</a:t>
            </a:r>
            <a:endParaRPr lang="en-US" altLang="el-GR" smtClean="0"/>
          </a:p>
        </p:txBody>
      </p:sp>
      <p:sp>
        <p:nvSpPr>
          <p:cNvPr id="36867" name="2 - Θέση περιεχομένου"/>
          <p:cNvSpPr>
            <a:spLocks noGrp="1"/>
          </p:cNvSpPr>
          <p:nvPr>
            <p:ph idx="1"/>
          </p:nvPr>
        </p:nvSpPr>
        <p:spPr/>
        <p:txBody>
          <a:bodyPr/>
          <a:lstStyle/>
          <a:p>
            <a:r>
              <a:rPr lang="el-GR" altLang="el-GR" smtClean="0"/>
              <a:t>Στη συμπερίληψη, έχουμε σαφή αναφορά της συμπεριλαμβανόμενης περίπτωσης χρήσης στο κείμενο που περιγράφει τη βασική. </a:t>
            </a:r>
          </a:p>
          <a:p>
            <a:r>
              <a:rPr lang="el-GR" altLang="el-GR" smtClean="0"/>
              <a:t>Στη σχέση της επέκτασης η λειτουργικότητα της βασικής περίπτωσης χρήσης επεκτείνεται, χωρίς η ίδια να το γνωρίζει. Όταν χρησιμοποιείται η επέκταση, δε γίνεται κάποια αναφορά στα βήματα της βασικής περίπτωση χρήσης σε αυτή που την επεκτείνει.</a:t>
            </a:r>
          </a:p>
          <a:p>
            <a:r>
              <a:rPr lang="el-GR" altLang="el-GR" smtClean="0"/>
              <a:t>Οι επεκτάσεις στις περιγραφές των περιπτώσεων χρήσης περιγράφονται εκτός των βημάτων των ροών, σε ξεχωριστή ενότητα, ως σημεία επέκτασης (extension points). </a:t>
            </a:r>
          </a:p>
          <a:p>
            <a:r>
              <a:rPr lang="el-GR" altLang="el-GR" smtClean="0"/>
              <a:t>Ένα τελευταίο σημαντικό σημείο διαφοροποίησης της επέκτασης από τη συμπερίληψη είναι ότι η βασική περίπτωση χρήσης μπορεί να νοηθεί ανεξάρτητα από τις επεκτάσεις της. </a:t>
            </a:r>
          </a:p>
          <a:p>
            <a:endParaRPr lang="en-US" altLang="el-GR"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 Τίτλος"/>
          <p:cNvSpPr>
            <a:spLocks noGrp="1"/>
          </p:cNvSpPr>
          <p:nvPr>
            <p:ph type="title"/>
          </p:nvPr>
        </p:nvSpPr>
        <p:spPr/>
        <p:txBody>
          <a:bodyPr/>
          <a:lstStyle/>
          <a:p>
            <a:r>
              <a:rPr lang="el-GR" altLang="el-GR" smtClean="0"/>
              <a:t>σχέση γενίκευσης</a:t>
            </a:r>
            <a:endParaRPr lang="en-US" altLang="el-GR" smtClean="0"/>
          </a:p>
        </p:txBody>
      </p:sp>
      <p:sp>
        <p:nvSpPr>
          <p:cNvPr id="37891" name="2 - Θέση περιεχομένου"/>
          <p:cNvSpPr>
            <a:spLocks noGrp="1"/>
          </p:cNvSpPr>
          <p:nvPr>
            <p:ph idx="1"/>
          </p:nvPr>
        </p:nvSpPr>
        <p:spPr>
          <a:xfrm>
            <a:off x="457200" y="3500438"/>
            <a:ext cx="8229600" cy="2808287"/>
          </a:xfrm>
        </p:spPr>
        <p:txBody>
          <a:bodyPr/>
          <a:lstStyle/>
          <a:p>
            <a:r>
              <a:rPr lang="el-GR" altLang="el-GR" smtClean="0"/>
              <a:t>Οι περιπτώσεις χρήσης B και C κληρονομούν τη συμπεριφορά της Α.</a:t>
            </a:r>
          </a:p>
          <a:p>
            <a:r>
              <a:rPr lang="el-GR" altLang="el-GR" smtClean="0"/>
              <a:t>Μπορούν να εξειδικεύσουν τα βήματα των ροών της Α.</a:t>
            </a:r>
          </a:p>
          <a:p>
            <a:endParaRPr lang="en-US" altLang="el-GR" smtClean="0"/>
          </a:p>
        </p:txBody>
      </p:sp>
      <p:pic>
        <p:nvPicPr>
          <p:cNvPr id="37892" name="Picture 4" descr="generaliz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6350" y="1314450"/>
            <a:ext cx="3465513" cy="182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 Τίτλος"/>
          <p:cNvSpPr>
            <a:spLocks noGrp="1"/>
          </p:cNvSpPr>
          <p:nvPr>
            <p:ph type="title"/>
          </p:nvPr>
        </p:nvSpPr>
        <p:spPr/>
        <p:txBody>
          <a:bodyPr/>
          <a:lstStyle/>
          <a:p>
            <a:r>
              <a:rPr lang="el-GR" altLang="el-GR" smtClean="0"/>
              <a:t>παράδειγμα διαγράμματος περιπτώσεων χρήσης</a:t>
            </a:r>
            <a:endParaRPr lang="en-US" altLang="el-GR" smtClean="0"/>
          </a:p>
        </p:txBody>
      </p:sp>
      <p:pic>
        <p:nvPicPr>
          <p:cNvPr id="38915" name="3 - Θέση περιεχομένου" descr="03_019_ΔΠΧ_AΣΔΠλήρες.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258888" y="1196975"/>
            <a:ext cx="6481762" cy="4965700"/>
          </a:xfr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 Τίτλος"/>
          <p:cNvSpPr>
            <a:spLocks noGrp="1"/>
          </p:cNvSpPr>
          <p:nvPr>
            <p:ph type="title"/>
          </p:nvPr>
        </p:nvSpPr>
        <p:spPr/>
        <p:txBody>
          <a:bodyPr/>
          <a:lstStyle/>
          <a:p>
            <a:r>
              <a:rPr lang="el-GR" altLang="el-GR" smtClean="0"/>
              <a:t>μοντέλο περιπτώσεων χρήσης</a:t>
            </a:r>
            <a:endParaRPr lang="en-US" altLang="el-GR" smtClean="0"/>
          </a:p>
        </p:txBody>
      </p:sp>
      <p:sp>
        <p:nvSpPr>
          <p:cNvPr id="39939" name="2 - Θέση περιεχομένου"/>
          <p:cNvSpPr>
            <a:spLocks noGrp="1"/>
          </p:cNvSpPr>
          <p:nvPr>
            <p:ph idx="1"/>
          </p:nvPr>
        </p:nvSpPr>
        <p:spPr/>
        <p:txBody>
          <a:bodyPr/>
          <a:lstStyle/>
          <a:p>
            <a:r>
              <a:rPr lang="el-GR" altLang="el-GR" smtClean="0"/>
              <a:t>Μία συχνή παρεξήγηση είναι ότι το μοντέλο περιπτώσεων χρήσης είναι τα διαγράμματα περιπτώσεων χρήσης</a:t>
            </a:r>
          </a:p>
          <a:p>
            <a:r>
              <a:rPr lang="el-GR" altLang="el-GR" smtClean="0"/>
              <a:t>Το μοντέλο περιπτώσεων χρήσης (use case model) τεκμηριώνει το σύνολο των λειτουργικών απαιτήσεων του υπό ανάπτυξη συστήματος. </a:t>
            </a:r>
          </a:p>
          <a:p>
            <a:r>
              <a:rPr lang="el-GR" altLang="el-GR" smtClean="0"/>
              <a:t>Το μοντέλο περιπτώσεων χρήσης βασίζεται κυρίως στις περιγραφές των περιπτώσεων χρήσης οι οποίες γίνονται σε φυσική γλώσσα.  </a:t>
            </a:r>
          </a:p>
          <a:p>
            <a:r>
              <a:rPr lang="el-GR" altLang="el-GR" smtClean="0"/>
              <a:t>Το μοντέλο περιπτώσεων χρήσης μπορεί βέβαια να περιλαμβάνει και διαγράμματα που αποσαφηνίζουν τις απαιτήσεις.</a:t>
            </a:r>
          </a:p>
          <a:p>
            <a:pPr>
              <a:buFont typeface="Arial" panose="020B0604020202020204" pitchFamily="34" charset="0"/>
              <a:buNone/>
            </a:pPr>
            <a:endParaRPr lang="el-GR" altLang="el-GR" smtClean="0"/>
          </a:p>
          <a:p>
            <a:endParaRPr lang="en-US" altLang="el-GR"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 Τίτλος"/>
          <p:cNvSpPr>
            <a:spLocks noGrp="1"/>
          </p:cNvSpPr>
          <p:nvPr>
            <p:ph type="title"/>
          </p:nvPr>
        </p:nvSpPr>
        <p:spPr/>
        <p:txBody>
          <a:bodyPr/>
          <a:lstStyle/>
          <a:p>
            <a:r>
              <a:rPr lang="el-GR" altLang="el-GR" smtClean="0"/>
              <a:t>μοντέλο περιπτώσεων χρήσης</a:t>
            </a:r>
            <a:endParaRPr lang="en-US" altLang="el-GR" smtClean="0"/>
          </a:p>
        </p:txBody>
      </p:sp>
      <p:sp>
        <p:nvSpPr>
          <p:cNvPr id="40963" name="2 - Θέση περιεχομένου"/>
          <p:cNvSpPr>
            <a:spLocks noGrp="1"/>
          </p:cNvSpPr>
          <p:nvPr>
            <p:ph idx="1"/>
          </p:nvPr>
        </p:nvSpPr>
        <p:spPr/>
        <p:txBody>
          <a:bodyPr/>
          <a:lstStyle/>
          <a:p>
            <a:pPr>
              <a:buFont typeface="Arial" panose="020B0604020202020204" pitchFamily="34" charset="0"/>
              <a:buNone/>
            </a:pPr>
            <a:r>
              <a:rPr lang="el-GR" altLang="el-GR" smtClean="0"/>
              <a:t>Ένα μοντέλο περιπτώσεων χρήσης περιέχει κυρίως:</a:t>
            </a:r>
          </a:p>
          <a:p>
            <a:pPr lvl="1"/>
            <a:r>
              <a:rPr lang="el-GR" altLang="el-GR" smtClean="0"/>
              <a:t>Τους actors του συστήματος. </a:t>
            </a:r>
          </a:p>
          <a:p>
            <a:pPr lvl="1"/>
            <a:r>
              <a:rPr lang="el-GR" altLang="el-GR" smtClean="0"/>
              <a:t>Τις περιπτώσεις χρήσης.</a:t>
            </a:r>
          </a:p>
          <a:p>
            <a:pPr lvl="1"/>
            <a:r>
              <a:rPr lang="el-GR" altLang="el-GR" smtClean="0"/>
              <a:t>Διαγράμματα περιπτώσεων χρήσης.</a:t>
            </a:r>
          </a:p>
          <a:p>
            <a:pPr lvl="1"/>
            <a:r>
              <a:rPr lang="el-GR" altLang="el-GR" smtClean="0"/>
              <a:t>Άλλα διαγράμματα που θα προκύψουν από την ανάλυση των απαιτήσεων και τα οποία διευκολύνουν στη συνολικότερη  κατανόηση των απαιτήσεων.</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p:txBody>
          <a:bodyPr/>
          <a:lstStyle/>
          <a:p>
            <a:pPr eaLnBrk="1" hangingPunct="1"/>
            <a:r>
              <a:rPr lang="el-GR" altLang="el-GR" smtClean="0"/>
              <a:t>περιπτώσεις χρήσης</a:t>
            </a:r>
            <a:endParaRPr lang="en-US" altLang="el-GR" smtClean="0"/>
          </a:p>
        </p:txBody>
      </p:sp>
      <p:sp>
        <p:nvSpPr>
          <p:cNvPr id="15363" name="2 - Θέση περιεχομένου"/>
          <p:cNvSpPr>
            <a:spLocks noGrp="1"/>
          </p:cNvSpPr>
          <p:nvPr>
            <p:ph idx="1"/>
          </p:nvPr>
        </p:nvSpPr>
        <p:spPr/>
        <p:txBody>
          <a:bodyPr/>
          <a:lstStyle/>
          <a:p>
            <a:pPr eaLnBrk="1" hangingPunct="1"/>
            <a:r>
              <a:rPr lang="el-GR" altLang="el-GR" smtClean="0"/>
              <a:t>Τι θα κάνει το λογισμικό για κάποιον χρήστη; (όχι τι κάνει το λογισμικό)</a:t>
            </a:r>
            <a:r>
              <a:rPr lang="en-US" altLang="el-GR" smtClean="0"/>
              <a:t>.</a:t>
            </a:r>
            <a:endParaRPr lang="el-GR" altLang="el-GR" smtClean="0"/>
          </a:p>
          <a:p>
            <a:pPr eaLnBrk="1" hangingPunct="1"/>
            <a:r>
              <a:rPr lang="el-GR" altLang="el-GR" smtClean="0"/>
              <a:t>Το σύνολο των περιπτώσεων χρήσης περιγράφουν την λειτουργικότητα που παρέχεται από το σύστημα. </a:t>
            </a:r>
          </a:p>
          <a:p>
            <a:pPr eaLnBrk="1" hangingPunct="1"/>
            <a:r>
              <a:rPr lang="el-GR" altLang="el-GR" smtClean="0"/>
              <a:t>η UML παρέχει τα διαγράμματα περιπτώσεων χρήσης (use case diagrams). </a:t>
            </a:r>
            <a:endParaRPr lang="en-US" altLang="el-GR"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p:txBody>
          <a:bodyPr/>
          <a:lstStyle/>
          <a:p>
            <a:r>
              <a:rPr lang="en-US" altLang="el-GR" smtClean="0"/>
              <a:t>actors</a:t>
            </a:r>
          </a:p>
        </p:txBody>
      </p:sp>
      <p:sp>
        <p:nvSpPr>
          <p:cNvPr id="16387" name="2 - Θέση περιεχομένου"/>
          <p:cNvSpPr>
            <a:spLocks noGrp="1"/>
          </p:cNvSpPr>
          <p:nvPr>
            <p:ph idx="1"/>
          </p:nvPr>
        </p:nvSpPr>
        <p:spPr/>
        <p:txBody>
          <a:bodyPr/>
          <a:lstStyle/>
          <a:p>
            <a:r>
              <a:rPr lang="el-GR" altLang="el-GR" smtClean="0"/>
              <a:t>Actor: μία οντότητα εκτός του συστήματος που αλληλεπιδρά με αυτό</a:t>
            </a:r>
          </a:p>
          <a:p>
            <a:pPr lvl="1"/>
            <a:r>
              <a:rPr lang="el-GR" altLang="el-GR" smtClean="0"/>
              <a:t>άνθρωπος ή σύστημα</a:t>
            </a:r>
          </a:p>
          <a:p>
            <a:pPr lvl="1"/>
            <a:r>
              <a:rPr lang="el-GR" altLang="el-GR" smtClean="0"/>
              <a:t>τύπος χρήστη</a:t>
            </a:r>
          </a:p>
          <a:p>
            <a:r>
              <a:rPr lang="el-GR" altLang="el-GR" smtClean="0"/>
              <a:t>πρωτεύων actor για μία περίπτωση χρήσης είναι ο actor που κατά κανόνα την εκκινεί. </a:t>
            </a:r>
          </a:p>
          <a:p>
            <a:r>
              <a:rPr lang="el-GR" altLang="el-GR" smtClean="0"/>
              <a:t>Μία περίπτωση χρήσης ικανοποιεί κυρίως τους στόχους του πρωτεύοντος actor. </a:t>
            </a:r>
          </a:p>
          <a:p>
            <a:r>
              <a:rPr lang="el-GR" altLang="el-GR" smtClean="0"/>
              <a:t>Η εξυπηρέτηση των στόχων του πρωτεύοντος actor είναι το στοιχείο με το οποίο αποτιμάται η αξία που παρέχει μία περίπτωση χρήσης.</a:t>
            </a:r>
          </a:p>
          <a:p>
            <a:endParaRPr lang="el-GR" altLang="el-GR" smtClean="0"/>
          </a:p>
          <a:p>
            <a:endParaRPr lang="en-US" altLang="el-GR"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p:txBody>
          <a:bodyPr/>
          <a:lstStyle/>
          <a:p>
            <a:r>
              <a:rPr lang="el-GR" altLang="el-GR" smtClean="0"/>
              <a:t>διάγραμμα περιπτώσεων χρήσης</a:t>
            </a:r>
            <a:endParaRPr lang="en-US" altLang="el-GR" smtClean="0"/>
          </a:p>
        </p:txBody>
      </p:sp>
      <p:sp>
        <p:nvSpPr>
          <p:cNvPr id="17411" name="2 - Θέση περιεχομένου"/>
          <p:cNvSpPr>
            <a:spLocks noGrp="1"/>
          </p:cNvSpPr>
          <p:nvPr>
            <p:ph idx="1"/>
          </p:nvPr>
        </p:nvSpPr>
        <p:spPr>
          <a:xfrm>
            <a:off x="4932363" y="1052513"/>
            <a:ext cx="3754437" cy="5256212"/>
          </a:xfrm>
        </p:spPr>
        <p:txBody>
          <a:bodyPr/>
          <a:lstStyle/>
          <a:p>
            <a:r>
              <a:rPr lang="el-GR" altLang="el-GR" smtClean="0"/>
              <a:t>Η ανθρώπινη φιγούρα συμβολίζει τον actor</a:t>
            </a:r>
          </a:p>
          <a:p>
            <a:r>
              <a:rPr lang="el-GR" altLang="el-GR" smtClean="0"/>
              <a:t>Η έλλειψη την περίπτωση χρήσης</a:t>
            </a:r>
          </a:p>
          <a:p>
            <a:r>
              <a:rPr lang="el-GR" altLang="el-GR" smtClean="0"/>
              <a:t>Η γραμμή μεταξύ τους (συσχέτιση) συμβολίζει την αλληλεπίδραση</a:t>
            </a:r>
          </a:p>
          <a:p>
            <a:endParaRPr lang="en-US" altLang="el-GR" smtClean="0"/>
          </a:p>
        </p:txBody>
      </p:sp>
      <p:pic>
        <p:nvPicPr>
          <p:cNvPr id="17412" name="Picture 5" descr="actorκαιπερίπτωσηχρηση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288" y="1673225"/>
            <a:ext cx="4184650" cy="311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p:txBody>
          <a:bodyPr/>
          <a:lstStyle/>
          <a:p>
            <a:r>
              <a:rPr lang="el-GR" altLang="el-GR" smtClean="0"/>
              <a:t>γενίκευση </a:t>
            </a:r>
            <a:r>
              <a:rPr lang="en-US" altLang="el-GR" smtClean="0"/>
              <a:t>actors</a:t>
            </a:r>
          </a:p>
        </p:txBody>
      </p:sp>
      <p:sp>
        <p:nvSpPr>
          <p:cNvPr id="18435" name="2 - Θέση περιεχομένου"/>
          <p:cNvSpPr>
            <a:spLocks noGrp="1"/>
          </p:cNvSpPr>
          <p:nvPr>
            <p:ph idx="1"/>
          </p:nvPr>
        </p:nvSpPr>
        <p:spPr>
          <a:xfrm>
            <a:off x="4572000" y="1052513"/>
            <a:ext cx="4114800" cy="5256212"/>
          </a:xfrm>
        </p:spPr>
        <p:txBody>
          <a:bodyPr/>
          <a:lstStyle/>
          <a:p>
            <a:r>
              <a:rPr lang="el-GR" altLang="el-GR" smtClean="0"/>
              <a:t>Χρησιμοποιούμε τη γενίκευση των actor όταν θέλουμε να δείξουμε ομοιότητες μεταξύ των actors</a:t>
            </a:r>
          </a:p>
          <a:p>
            <a:r>
              <a:rPr lang="el-GR" altLang="el-GR" smtClean="0"/>
              <a:t>Οι actors θα πρέπει να εμφανίζουν κοινή συμπεριφορά σε σχέση με το σύστημα</a:t>
            </a:r>
          </a:p>
          <a:p>
            <a:endParaRPr lang="en-US" altLang="el-GR" smtClean="0"/>
          </a:p>
        </p:txBody>
      </p:sp>
      <p:pic>
        <p:nvPicPr>
          <p:cNvPr id="18436" name="Picture 5" descr="γενίκευσηacto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1557338"/>
            <a:ext cx="3725863" cy="309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p:txBody>
          <a:bodyPr/>
          <a:lstStyle/>
          <a:p>
            <a:r>
              <a:rPr lang="el-GR" altLang="el-GR" smtClean="0"/>
              <a:t>γενίκευση </a:t>
            </a:r>
            <a:r>
              <a:rPr lang="en-US" altLang="el-GR" smtClean="0"/>
              <a:t>actors</a:t>
            </a:r>
          </a:p>
        </p:txBody>
      </p:sp>
      <p:pic>
        <p:nvPicPr>
          <p:cNvPr id="19459" name="Picture 3" descr="ΔΠΧΓενίκευσηActo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476375" y="1341438"/>
            <a:ext cx="6408738" cy="3727450"/>
          </a:xfr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p:txBody>
          <a:bodyPr/>
          <a:lstStyle/>
          <a:p>
            <a:r>
              <a:rPr lang="el-GR" altLang="el-GR" smtClean="0"/>
              <a:t>παράδειγμα περίπτωσης χρήσης</a:t>
            </a:r>
            <a:endParaRPr lang="en-US" altLang="el-GR" smtClean="0"/>
          </a:p>
        </p:txBody>
      </p:sp>
      <p:pic>
        <p:nvPicPr>
          <p:cNvPr id="20483" name="Picture 4" descr="ΔΠΧΓενικά"/>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08175" y="1773238"/>
            <a:ext cx="4714875" cy="1223962"/>
          </a:xfr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p:txBody>
          <a:bodyPr/>
          <a:lstStyle/>
          <a:p>
            <a:r>
              <a:rPr lang="el-GR" altLang="el-GR" smtClean="0"/>
              <a:t>σύντομη περιγραφή του δανεισμού αντιτύπων</a:t>
            </a:r>
            <a:endParaRPr lang="en-US" altLang="el-GR" smtClean="0"/>
          </a:p>
        </p:txBody>
      </p:sp>
      <p:sp>
        <p:nvSpPr>
          <p:cNvPr id="21507" name="2 - Θέση περιεχομένου"/>
          <p:cNvSpPr>
            <a:spLocks noGrp="1"/>
          </p:cNvSpPr>
          <p:nvPr>
            <p:ph idx="1"/>
          </p:nvPr>
        </p:nvSpPr>
        <p:spPr/>
        <p:txBody>
          <a:bodyPr/>
          <a:lstStyle/>
          <a:p>
            <a:pPr>
              <a:buFont typeface="Arial" panose="020B0604020202020204" pitchFamily="34" charset="0"/>
              <a:buNone/>
            </a:pPr>
            <a:r>
              <a:rPr lang="el-GR" altLang="el-GR" smtClean="0"/>
              <a:t>Ο βιβλιοθηκονόμος ταυτοποιεί τον δανειζόμενο. Το Σύστημα παρουσιάζει τα στοιχεία του δανειζομένου. Ο βιβλιοθηκονόμος επιβεβαιώνει ότι ο δανειζόμενος δικαιούται να δανειστεί βιβλία. Ο βιβλιοθηκονόμος καταχωρίζει τα στοιχεία των αντιτύπων. Το Σύστημα καταγράφει το δανεισμό και παρουσιάζει την προθεσμία για την επιστροφή των αντιτύπων.</a:t>
            </a:r>
          </a:p>
          <a:p>
            <a:pPr>
              <a:buFont typeface="Arial" panose="020B0604020202020204" pitchFamily="34" charset="0"/>
              <a:buNone/>
            </a:pPr>
            <a:endParaRPr lang="en-US" altLang="el-GR" smtClean="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1169</Words>
  <Application>Microsoft Office PowerPoint</Application>
  <PresentationFormat>Προβολή στην οθόνη (4:3)</PresentationFormat>
  <Paragraphs>121</Paragraphs>
  <Slides>28</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28</vt:i4>
      </vt:variant>
    </vt:vector>
  </HeadingPairs>
  <TitlesOfParts>
    <vt:vector size="31" baseType="lpstr">
      <vt:lpstr>Arial</vt:lpstr>
      <vt:lpstr>Calibri</vt:lpstr>
      <vt:lpstr>Θέμα του Office</vt:lpstr>
      <vt:lpstr>Περιπτώσεις Χρήσης</vt:lpstr>
      <vt:lpstr>περιεχόμενα παρουσίασης</vt:lpstr>
      <vt:lpstr>περιπτώσεις χρήσης</vt:lpstr>
      <vt:lpstr>actors</vt:lpstr>
      <vt:lpstr>διάγραμμα περιπτώσεων χρήσης</vt:lpstr>
      <vt:lpstr>γενίκευση actors</vt:lpstr>
      <vt:lpstr>γενίκευση actors</vt:lpstr>
      <vt:lpstr>παράδειγμα περίπτωσης χρήσης</vt:lpstr>
      <vt:lpstr>σύντομη περιγραφή του δανεισμού αντιτύπων</vt:lpstr>
      <vt:lpstr>σενάρια</vt:lpstr>
      <vt:lpstr>σενάρια</vt:lpstr>
      <vt:lpstr>μορφές περιπτώσεων χρήσης</vt:lpstr>
      <vt:lpstr>περιεχόμενα περιπτώσεων χρήσης</vt:lpstr>
      <vt:lpstr>πρότυπα περιπτώσεων χρήσης</vt:lpstr>
      <vt:lpstr>βασική ροή «δανεισμός αντιτύπων»</vt:lpstr>
      <vt:lpstr>εναλλακτικές ροές «δανεισμός αντιτύπων»</vt:lpstr>
      <vt:lpstr>εναλλακτικές ροές «δανεισμός αντιτύπων»</vt:lpstr>
      <vt:lpstr>σχέση συμπερίληψης</vt:lpstr>
      <vt:lpstr>σχέση συμπερίληψης</vt:lpstr>
      <vt:lpstr>σχέση επέκτασης</vt:lpstr>
      <vt:lpstr>σχέση επέκτασης</vt:lpstr>
      <vt:lpstr>χρήση επέκτασης</vt:lpstr>
      <vt:lpstr>σχέσεις περιπτώσεων χρήσης</vt:lpstr>
      <vt:lpstr>διαφορές συμπερίληψης επέκτασης</vt:lpstr>
      <vt:lpstr>σχέση γενίκευσης</vt:lpstr>
      <vt:lpstr>παράδειγμα διαγράμματος περιπτώσεων χρήσης</vt:lpstr>
      <vt:lpstr>μοντέλο περιπτώσεων χρήσης</vt:lpstr>
      <vt:lpstr>μοντέλο περιπτώσεων χρήσης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Admin</dc:creator>
  <cp:lastModifiedBy>ndia</cp:lastModifiedBy>
  <cp:revision>13</cp:revision>
  <dcterms:created xsi:type="dcterms:W3CDTF">2012-08-02T15:55:49Z</dcterms:created>
  <dcterms:modified xsi:type="dcterms:W3CDTF">2021-10-17T14:08:11Z</dcterms:modified>
</cp:coreProperties>
</file>