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82" r:id="rId5"/>
    <p:sldId id="259" r:id="rId6"/>
    <p:sldId id="260" r:id="rId7"/>
    <p:sldId id="261" r:id="rId8"/>
    <p:sldId id="262" r:id="rId9"/>
    <p:sldId id="263" r:id="rId10"/>
    <p:sldId id="264" r:id="rId11"/>
    <p:sldId id="265" r:id="rId12"/>
    <p:sldId id="267" r:id="rId13"/>
    <p:sldId id="268" r:id="rId14"/>
    <p:sldId id="269" r:id="rId15"/>
    <p:sldId id="270" r:id="rId16"/>
    <p:sldId id="283" r:id="rId1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44E9DAA8-6292-4E95-8BAC-A62B384A9FAF}"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0CEF998D-4ED3-413B-BE0E-7863C3513070}" type="slidenum">
              <a:rPr lang="en-US" altLang="el-GR"/>
              <a:pPr>
                <a:defRPr/>
              </a:pPr>
              <a:t>‹#›</a:t>
            </a:fld>
            <a:endParaRPr lang="en-US" altLang="el-GR"/>
          </a:p>
        </p:txBody>
      </p:sp>
    </p:spTree>
    <p:extLst>
      <p:ext uri="{BB962C8B-B14F-4D97-AF65-F5344CB8AC3E}">
        <p14:creationId xmlns:p14="http://schemas.microsoft.com/office/powerpoint/2010/main" val="3369472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47ACE10-CCC9-41D6-9B56-B9B33BC57D97}"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B2B0DBC3-20BF-4ABB-B115-C46CA70AE544}" type="slidenum">
              <a:rPr lang="en-US" altLang="el-GR"/>
              <a:pPr>
                <a:defRPr/>
              </a:pPr>
              <a:t>‹#›</a:t>
            </a:fld>
            <a:endParaRPr lang="en-US" altLang="el-GR"/>
          </a:p>
        </p:txBody>
      </p:sp>
    </p:spTree>
    <p:extLst>
      <p:ext uri="{BB962C8B-B14F-4D97-AF65-F5344CB8AC3E}">
        <p14:creationId xmlns:p14="http://schemas.microsoft.com/office/powerpoint/2010/main" val="1664305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5379E0BF-E8BA-40E8-8592-787024FEC681}"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1556D167-12E8-474D-B531-F5A378075C83}" type="slidenum">
              <a:rPr lang="en-US" altLang="el-GR"/>
              <a:pPr>
                <a:defRPr/>
              </a:pPr>
              <a:t>‹#›</a:t>
            </a:fld>
            <a:endParaRPr lang="en-US" altLang="el-GR"/>
          </a:p>
        </p:txBody>
      </p:sp>
    </p:spTree>
    <p:extLst>
      <p:ext uri="{BB962C8B-B14F-4D97-AF65-F5344CB8AC3E}">
        <p14:creationId xmlns:p14="http://schemas.microsoft.com/office/powerpoint/2010/main" val="29565832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E89CBD6-765E-43C4-8A86-454241923F91}"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BC022E28-2BB2-4854-8A45-FAA682B0FDBF}" type="slidenum">
              <a:rPr lang="en-US" altLang="el-GR"/>
              <a:pPr>
                <a:defRPr/>
              </a:pPr>
              <a:t>‹#›</a:t>
            </a:fld>
            <a:endParaRPr lang="en-US" altLang="el-GR"/>
          </a:p>
        </p:txBody>
      </p:sp>
    </p:spTree>
    <p:extLst>
      <p:ext uri="{BB962C8B-B14F-4D97-AF65-F5344CB8AC3E}">
        <p14:creationId xmlns:p14="http://schemas.microsoft.com/office/powerpoint/2010/main" val="262210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A0A5B151-DF84-4F69-8668-2AFEA3643840}"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E5EAE859-2BBA-46D1-BDE9-44BAB1FF84C3}" type="slidenum">
              <a:rPr lang="en-US" altLang="el-GR"/>
              <a:pPr>
                <a:defRPr/>
              </a:pPr>
              <a:t>‹#›</a:t>
            </a:fld>
            <a:endParaRPr lang="en-US" altLang="el-GR"/>
          </a:p>
        </p:txBody>
      </p:sp>
    </p:spTree>
    <p:extLst>
      <p:ext uri="{BB962C8B-B14F-4D97-AF65-F5344CB8AC3E}">
        <p14:creationId xmlns:p14="http://schemas.microsoft.com/office/powerpoint/2010/main" val="3769530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FE4D0D4-4E55-4072-8B4F-2BB4CA78585D}"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5C9F62AC-775D-42FD-9093-813B51DF2353}" type="slidenum">
              <a:rPr lang="en-US" altLang="el-GR"/>
              <a:pPr>
                <a:defRPr/>
              </a:pPr>
              <a:t>‹#›</a:t>
            </a:fld>
            <a:endParaRPr lang="en-US" altLang="el-GR"/>
          </a:p>
        </p:txBody>
      </p:sp>
    </p:spTree>
    <p:extLst>
      <p:ext uri="{BB962C8B-B14F-4D97-AF65-F5344CB8AC3E}">
        <p14:creationId xmlns:p14="http://schemas.microsoft.com/office/powerpoint/2010/main" val="42192127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650B1FF9-99B2-4E6A-AA03-1C80335266EB}"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08099AE9-272E-4C25-8D2E-A4EF22D3223A}" type="slidenum">
              <a:rPr lang="en-US" altLang="el-GR"/>
              <a:pPr>
                <a:defRPr/>
              </a:pPr>
              <a:t>‹#›</a:t>
            </a:fld>
            <a:endParaRPr lang="en-US" altLang="el-GR"/>
          </a:p>
        </p:txBody>
      </p:sp>
    </p:spTree>
    <p:extLst>
      <p:ext uri="{BB962C8B-B14F-4D97-AF65-F5344CB8AC3E}">
        <p14:creationId xmlns:p14="http://schemas.microsoft.com/office/powerpoint/2010/main" val="1392458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83FA8E0-1D1B-4173-B0CE-E9B37BA7801A}"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33A13226-ED33-4B05-9237-B27923C9F5A8}" type="slidenum">
              <a:rPr lang="en-US" altLang="el-GR"/>
              <a:pPr>
                <a:defRPr/>
              </a:pPr>
              <a:t>‹#›</a:t>
            </a:fld>
            <a:endParaRPr lang="en-US" altLang="el-GR"/>
          </a:p>
        </p:txBody>
      </p:sp>
    </p:spTree>
    <p:extLst>
      <p:ext uri="{BB962C8B-B14F-4D97-AF65-F5344CB8AC3E}">
        <p14:creationId xmlns:p14="http://schemas.microsoft.com/office/powerpoint/2010/main" val="824741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C17120BE-29AE-4D20-AD66-D30F8F925C6D}"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CAC3C3CB-9141-4633-9409-BEF793A40737}" type="slidenum">
              <a:rPr lang="en-US" altLang="el-GR"/>
              <a:pPr>
                <a:defRPr/>
              </a:pPr>
              <a:t>‹#›</a:t>
            </a:fld>
            <a:endParaRPr lang="en-US" altLang="el-GR"/>
          </a:p>
        </p:txBody>
      </p:sp>
    </p:spTree>
    <p:extLst>
      <p:ext uri="{BB962C8B-B14F-4D97-AF65-F5344CB8AC3E}">
        <p14:creationId xmlns:p14="http://schemas.microsoft.com/office/powerpoint/2010/main" val="27665657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A1501794-80A9-46A2-BDD2-174E07DF0359}"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AB85DA2A-4FBF-4982-BC04-E48F08B98BE5}" type="slidenum">
              <a:rPr lang="en-US" altLang="el-GR"/>
              <a:pPr>
                <a:defRPr/>
              </a:pPr>
              <a:t>‹#›</a:t>
            </a:fld>
            <a:endParaRPr lang="en-US" altLang="el-GR"/>
          </a:p>
        </p:txBody>
      </p:sp>
    </p:spTree>
    <p:extLst>
      <p:ext uri="{BB962C8B-B14F-4D97-AF65-F5344CB8AC3E}">
        <p14:creationId xmlns:p14="http://schemas.microsoft.com/office/powerpoint/2010/main" val="25334986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90DC8B5E-D112-4867-8910-F380485CD86C}"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smtClean="0">
                <a:latin typeface="Calibri" panose="020F0502020204030204" pitchFamily="34" charset="0"/>
              </a:defRPr>
            </a:lvl1pPr>
          </a:lstStyle>
          <a:p>
            <a:pPr>
              <a:defRPr/>
            </a:pPr>
            <a:fld id="{2446C3D0-9A70-4A39-A02D-D6EF835CD807}" type="slidenum">
              <a:rPr lang="en-US" altLang="el-GR"/>
              <a:pPr>
                <a:defRPr/>
              </a:pPr>
              <a:t>‹#›</a:t>
            </a:fld>
            <a:endParaRPr lang="en-US" altLang="el-GR"/>
          </a:p>
        </p:txBody>
      </p:sp>
    </p:spTree>
    <p:extLst>
      <p:ext uri="{BB962C8B-B14F-4D97-AF65-F5344CB8AC3E}">
        <p14:creationId xmlns:p14="http://schemas.microsoft.com/office/powerpoint/2010/main" val="33830200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algn="ctr" eaLnBrk="1" hangingPunct="1"/>
            <a:r>
              <a:rPr lang="el-GR" altLang="el-GR" smtClean="0"/>
              <a:t>Υποδείγματα Ανάπτυξης</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pPr eaLnBrk="1" hangingPunct="1"/>
            <a:r>
              <a:rPr lang="el-GR" altLang="el-GR" smtClean="0"/>
              <a:t>δεδομενο-λειτουργικές προσεγγίσεις</a:t>
            </a:r>
            <a:endParaRPr lang="en-US" altLang="el-GR" smtClean="0"/>
          </a:p>
        </p:txBody>
      </p:sp>
      <p:sp>
        <p:nvSpPr>
          <p:cNvPr id="22531" name="2 - Θέση περιεχομένου"/>
          <p:cNvSpPr>
            <a:spLocks noGrp="1"/>
          </p:cNvSpPr>
          <p:nvPr>
            <p:ph idx="1"/>
          </p:nvPr>
        </p:nvSpPr>
        <p:spPr/>
        <p:txBody>
          <a:bodyPr/>
          <a:lstStyle/>
          <a:p>
            <a:pPr eaLnBrk="1" hangingPunct="1"/>
            <a:r>
              <a:rPr lang="el-GR" altLang="el-GR" smtClean="0"/>
              <a:t>Η προσέγγιση αυτή θεωρεί ότι κάθε σύστημα αποτελείται από δεδομένα και λειτουργίες</a:t>
            </a:r>
            <a:r>
              <a:rPr lang="en-US" altLang="el-GR" smtClean="0"/>
              <a:t>.</a:t>
            </a:r>
            <a:endParaRPr lang="el-GR" altLang="el-GR" smtClean="0"/>
          </a:p>
          <a:p>
            <a:pPr eaLnBrk="1" hangingPunct="1"/>
            <a:r>
              <a:rPr lang="el-GR" altLang="el-GR" smtClean="0"/>
              <a:t>Τα δεδομένα αποτελούν το παθητικό μέρος του συστήματος και χρησιμοποιούνται για να αποθηκεύουν πληροφορία</a:t>
            </a:r>
            <a:r>
              <a:rPr lang="en-US" altLang="el-GR" smtClean="0"/>
              <a:t>.</a:t>
            </a:r>
            <a:endParaRPr lang="el-GR" altLang="el-GR" smtClean="0"/>
          </a:p>
          <a:p>
            <a:pPr eaLnBrk="1" hangingPunct="1"/>
            <a:r>
              <a:rPr lang="el-GR" altLang="el-GR" smtClean="0"/>
              <a:t>Οι λειτουργίες αποτελούν το ενεργό μέρος του συστήματος, διαθέτουν συμπεριφορά και επηρεάζουν τις τιμές των δεδομένων</a:t>
            </a:r>
            <a:r>
              <a:rPr lang="en-US" altLang="el-GR" smtClean="0"/>
              <a:t>.</a:t>
            </a:r>
            <a:endParaRPr lang="el-GR" altLang="el-GR" smtClean="0"/>
          </a:p>
          <a:p>
            <a:pPr eaLnBrk="1" hangingPunct="1"/>
            <a:endParaRPr lang="en-US"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pPr eaLnBrk="1" hangingPunct="1"/>
            <a:r>
              <a:rPr lang="el-GR" altLang="el-GR" smtClean="0"/>
              <a:t>δεδομενο-λειτουργικές προσεγγίσεις</a:t>
            </a:r>
            <a:endParaRPr lang="en-US" altLang="el-GR" smtClean="0"/>
          </a:p>
        </p:txBody>
      </p:sp>
      <p:sp>
        <p:nvSpPr>
          <p:cNvPr id="23555" name="2 - Θέση περιεχομένου"/>
          <p:cNvSpPr>
            <a:spLocks noGrp="1"/>
          </p:cNvSpPr>
          <p:nvPr>
            <p:ph idx="1"/>
          </p:nvPr>
        </p:nvSpPr>
        <p:spPr/>
        <p:txBody>
          <a:bodyPr/>
          <a:lstStyle/>
          <a:p>
            <a:pPr eaLnBrk="1" hangingPunct="1">
              <a:buFont typeface="Arial" panose="020B0604020202020204" pitchFamily="34" charset="0"/>
              <a:buNone/>
            </a:pPr>
            <a:r>
              <a:rPr lang="el-GR" altLang="el-GR" smtClean="0"/>
              <a:t>Η λειτουργική προσέγγιση ξεκινώντας από την προσδιορισμό των απαιτήσεων θέτει τρία βασικά ερωτήματα  που είναι:</a:t>
            </a:r>
          </a:p>
          <a:p>
            <a:pPr eaLnBrk="1" hangingPunct="1"/>
            <a:r>
              <a:rPr lang="el-GR" altLang="el-GR" smtClean="0"/>
              <a:t>Ποιες είναι οι λειτουργίες που θα παρέχει το λογισμικό;</a:t>
            </a:r>
          </a:p>
          <a:p>
            <a:pPr eaLnBrk="1" hangingPunct="1"/>
            <a:r>
              <a:rPr lang="el-GR" altLang="el-GR" smtClean="0"/>
              <a:t>Ποια είναι τα δεδομένα που ανταλλάσσουν οι λειτουργίες του λογισμικού;</a:t>
            </a:r>
          </a:p>
          <a:p>
            <a:pPr eaLnBrk="1" hangingPunct="1"/>
            <a:r>
              <a:rPr lang="el-GR" altLang="el-GR" smtClean="0"/>
              <a:t>Μπορούν οι λειτουργίες να διασπαστούν σε μικρότερες λειτουργίες ή μήπως είναι ατομικές;</a:t>
            </a:r>
          </a:p>
          <a:p>
            <a:pPr eaLnBrk="1" hangingPunct="1"/>
            <a:endParaRPr lang="en-US" altLang="el-GR"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pPr eaLnBrk="1" hangingPunct="1"/>
            <a:r>
              <a:rPr lang="el-GR" altLang="el-GR" smtClean="0"/>
              <a:t>αντικειμενοστρεφής προσέγγιση</a:t>
            </a:r>
            <a:endParaRPr lang="en-US" altLang="el-GR" smtClean="0"/>
          </a:p>
        </p:txBody>
      </p:sp>
      <p:sp>
        <p:nvSpPr>
          <p:cNvPr id="24579" name="2 - Θέση περιεχομένου"/>
          <p:cNvSpPr>
            <a:spLocks noGrp="1"/>
          </p:cNvSpPr>
          <p:nvPr>
            <p:ph idx="1"/>
          </p:nvPr>
        </p:nvSpPr>
        <p:spPr/>
        <p:txBody>
          <a:bodyPr/>
          <a:lstStyle/>
          <a:p>
            <a:pPr eaLnBrk="1" hangingPunct="1"/>
            <a:r>
              <a:rPr lang="el-GR" altLang="el-GR" smtClean="0"/>
              <a:t>Η αντικειμενοστρεφής προσέγγιση ξεκινά από τη διαπίστωση ότι στο χώρο των προβλημάτων που επιλύουμε δεν είναι ορατά τα δεδομένα και οι λειτουργίες επί των δεδομένων με ένα τρόπο διακριτό</a:t>
            </a:r>
            <a:r>
              <a:rPr lang="en-US" altLang="el-GR" smtClean="0"/>
              <a:t>.</a:t>
            </a:r>
          </a:p>
          <a:p>
            <a:pPr eaLnBrk="1" hangingPunct="1"/>
            <a:r>
              <a:rPr lang="el-GR" altLang="el-GR" smtClean="0"/>
              <a:t>Έχουμε οντότητες που διαχειρίζονται δεδομένα και λειτουργίες και οι οποίες οντότητες συνεργάζονται μεταξύ τους για να διεκπεραιώνουν εργασίες.</a:t>
            </a:r>
          </a:p>
          <a:p>
            <a:pPr eaLnBrk="1" hangingPunct="1"/>
            <a:r>
              <a:rPr lang="el-GR" altLang="el-GR" smtClean="0"/>
              <a:t>Η αντικειμενοστρεφής προσέγγιση ενοποιεί τις λειτουργίες και τα δεδομένα σε μία νέα αυτόνομη έννοια που είναι το αντικείμενο.</a:t>
            </a:r>
          </a:p>
          <a:p>
            <a:pPr eaLnBrk="1" hangingPunct="1"/>
            <a:endParaRPr lang="el-GR" altLang="el-GR" smtClean="0"/>
          </a:p>
          <a:p>
            <a:pPr eaLnBrk="1" hangingPunct="1"/>
            <a:endParaRPr lang="en-US" altLang="el-GR"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pPr eaLnBrk="1" hangingPunct="1"/>
            <a:r>
              <a:rPr lang="el-GR" altLang="el-GR" smtClean="0"/>
              <a:t>αντικειμενοστρεφής προσέγγιση</a:t>
            </a:r>
            <a:endParaRPr lang="en-US" altLang="el-GR" smtClean="0"/>
          </a:p>
        </p:txBody>
      </p:sp>
      <p:sp>
        <p:nvSpPr>
          <p:cNvPr id="25603" name="2 - Θέση περιεχομένου"/>
          <p:cNvSpPr>
            <a:spLocks noGrp="1"/>
          </p:cNvSpPr>
          <p:nvPr>
            <p:ph idx="1"/>
          </p:nvPr>
        </p:nvSpPr>
        <p:spPr/>
        <p:txBody>
          <a:bodyPr/>
          <a:lstStyle/>
          <a:p>
            <a:pPr eaLnBrk="1" hangingPunct="1"/>
            <a:r>
              <a:rPr lang="el-GR" altLang="el-GR" smtClean="0"/>
              <a:t>Η προσέγγιση αυτή θεωρεί το σύστημα ως ένα σύνολο αντικειμένων (objects) που αλληλεπιδρούν μεταξύ τους με σκοπό την εξυπηρέτηση των χρηστών του συστήματος.</a:t>
            </a:r>
          </a:p>
          <a:p>
            <a:pPr eaLnBrk="1" hangingPunct="1"/>
            <a:r>
              <a:rPr lang="el-GR" altLang="el-GR" smtClean="0"/>
              <a:t>Η αλληλεπίδραση αυτή γίνεται μέσω μηνυμάτων που ανταλλάσουν μεταξύ τους τα αντικείμενα.</a:t>
            </a:r>
          </a:p>
          <a:p>
            <a:pPr eaLnBrk="1" hangingPunct="1"/>
            <a:r>
              <a:rPr lang="el-GR" altLang="el-GR" smtClean="0"/>
              <a:t>Στο μοντέλο μας κάθε οντότητα του χώρου του προβλήματος παριστάνεται από ένα αντικείμενο, επιτυγχάνοντας έτσι μια αντιστοίχηση των οντοτήτων του χώρου του προβλήματος με τα αντικείμενα που συνθέτουν το μοντέλο.</a:t>
            </a:r>
            <a:endParaRPr lang="en-US" altLang="el-G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pPr eaLnBrk="1" hangingPunct="1"/>
            <a:r>
              <a:rPr lang="el-GR" altLang="el-GR" smtClean="0"/>
              <a:t>αντικειμενοστρεφής προσέγγιση</a:t>
            </a:r>
            <a:endParaRPr lang="en-US" altLang="el-GR" smtClean="0"/>
          </a:p>
        </p:txBody>
      </p:sp>
      <p:sp>
        <p:nvSpPr>
          <p:cNvPr id="26627" name="2 - Θέση περιεχομένου"/>
          <p:cNvSpPr>
            <a:spLocks noGrp="1"/>
          </p:cNvSpPr>
          <p:nvPr>
            <p:ph idx="1"/>
          </p:nvPr>
        </p:nvSpPr>
        <p:spPr/>
        <p:txBody>
          <a:bodyPr/>
          <a:lstStyle/>
          <a:p>
            <a:pPr eaLnBrk="1" hangingPunct="1">
              <a:buFont typeface="Arial" panose="020B0604020202020204" pitchFamily="34" charset="0"/>
              <a:buNone/>
            </a:pPr>
            <a:r>
              <a:rPr lang="el-GR" altLang="el-GR" smtClean="0"/>
              <a:t>Τα ερωτήματα που θέτει η αντικειμενοστρεφής προσέγγιση είναι:</a:t>
            </a:r>
          </a:p>
          <a:p>
            <a:pPr eaLnBrk="1" hangingPunct="1"/>
            <a:r>
              <a:rPr lang="el-GR" altLang="el-GR" smtClean="0"/>
              <a:t>Ποια είναι τα αντικείμενα του λογισμικού;</a:t>
            </a:r>
          </a:p>
          <a:p>
            <a:pPr eaLnBrk="1" hangingPunct="1"/>
            <a:r>
              <a:rPr lang="el-GR" altLang="el-GR" smtClean="0"/>
              <a:t>Ποια είναι τα δεδομένα που γνωρίζει ένα αντικείμενο;</a:t>
            </a:r>
          </a:p>
          <a:p>
            <a:pPr eaLnBrk="1" hangingPunct="1"/>
            <a:r>
              <a:rPr lang="el-GR" altLang="el-GR" smtClean="0"/>
              <a:t>Ποιες είναι οι υπηρεσίες (λειτουργίες) που προσφέρει ένα αντικείμενο;</a:t>
            </a:r>
          </a:p>
          <a:p>
            <a:pPr eaLnBrk="1" hangingPunct="1"/>
            <a:r>
              <a:rPr lang="el-GR" altLang="el-GR" smtClean="0"/>
              <a:t>Πώς συνεργάζεται ένα αντικείμενο με άλλα αντικείμενα για την παροχή των λειτουργιών του λογισμικού;</a:t>
            </a:r>
          </a:p>
          <a:p>
            <a:pPr eaLnBrk="1" hangingPunct="1"/>
            <a:endParaRPr lang="en-US"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pPr eaLnBrk="1" hangingPunct="1"/>
            <a:r>
              <a:rPr lang="el-GR" altLang="el-GR" smtClean="0"/>
              <a:t>αντικείμενο</a:t>
            </a:r>
            <a:endParaRPr lang="en-US" altLang="el-GR" smtClean="0"/>
          </a:p>
        </p:txBody>
      </p:sp>
      <p:sp>
        <p:nvSpPr>
          <p:cNvPr id="27651" name="2 - Θέση περιεχομένου"/>
          <p:cNvSpPr>
            <a:spLocks noGrp="1"/>
          </p:cNvSpPr>
          <p:nvPr>
            <p:ph idx="1"/>
          </p:nvPr>
        </p:nvSpPr>
        <p:spPr/>
        <p:txBody>
          <a:bodyPr/>
          <a:lstStyle/>
          <a:p>
            <a:pPr eaLnBrk="1" hangingPunct="1"/>
            <a:r>
              <a:rPr lang="el-GR" altLang="el-GR" b="1" smtClean="0"/>
              <a:t>Αντικείμενο</a:t>
            </a:r>
            <a:r>
              <a:rPr lang="el-GR" altLang="el-GR" smtClean="0"/>
              <a:t>: μια οντότητα, αυτόνομη και ανεξάρτητη, που χαρακτηρίζεται από μια τριάδα ιδιοτήτων:</a:t>
            </a:r>
          </a:p>
          <a:p>
            <a:pPr eaLnBrk="1" hangingPunct="1"/>
            <a:r>
              <a:rPr lang="el-GR" altLang="el-GR" b="1" smtClean="0"/>
              <a:t>Όνομα</a:t>
            </a:r>
            <a:r>
              <a:rPr lang="el-GR" altLang="el-GR" smtClean="0"/>
              <a:t>, έχει ένα μοναδικό όνομα. </a:t>
            </a:r>
          </a:p>
          <a:p>
            <a:pPr eaLnBrk="1" hangingPunct="1"/>
            <a:r>
              <a:rPr lang="el-GR" altLang="el-GR" b="1" smtClean="0"/>
              <a:t>Κατάσταση</a:t>
            </a:r>
            <a:r>
              <a:rPr lang="el-GR" altLang="el-GR" smtClean="0"/>
              <a:t>, είναι ένα σύνολο δεδομένων που αφορούν το αντικείμενο. Στο σύνολο αυτό των δεδομένων αποτυπώνονται όλες οι ιδιότητες του αντικειμένου. </a:t>
            </a:r>
          </a:p>
          <a:p>
            <a:pPr eaLnBrk="1" hangingPunct="1"/>
            <a:r>
              <a:rPr lang="el-GR" altLang="el-GR" b="1" smtClean="0"/>
              <a:t>Πράξεις</a:t>
            </a:r>
            <a:r>
              <a:rPr lang="el-GR" altLang="el-GR" smtClean="0"/>
              <a:t>, είναι ένα σύνολο πράξεων που επιδρούν πάνω στη κατάσταση του αντικειμένου. Το σύνολο αυτό των πράξεων καθορίζει τη συμπεριφορά του αντικειμένου. Πως δηλαδή ένα αντικείμενο δρα και αντιδρά, σε σχέση με τις αλλαγές στην κατάστασή του και στην επικοινωνία του με τα άλλα αντικείμενα.</a:t>
            </a:r>
          </a:p>
          <a:p>
            <a:pPr eaLnBrk="1" hangingPunct="1"/>
            <a:endParaRPr lang="en-US" alt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Τίτλος 1"/>
          <p:cNvSpPr>
            <a:spLocks noGrp="1"/>
          </p:cNvSpPr>
          <p:nvPr>
            <p:ph type="title"/>
          </p:nvPr>
        </p:nvSpPr>
        <p:spPr/>
        <p:txBody>
          <a:bodyPr/>
          <a:lstStyle/>
          <a:p>
            <a:r>
              <a:rPr lang="el-GR" altLang="el-GR" smtClean="0"/>
              <a:t>άλλα υποδείγματα</a:t>
            </a:r>
          </a:p>
        </p:txBody>
      </p:sp>
      <p:sp>
        <p:nvSpPr>
          <p:cNvPr id="28675" name="Θέση περιεχομένου 2"/>
          <p:cNvSpPr>
            <a:spLocks noGrp="1"/>
          </p:cNvSpPr>
          <p:nvPr>
            <p:ph idx="1"/>
          </p:nvPr>
        </p:nvSpPr>
        <p:spPr/>
        <p:txBody>
          <a:bodyPr/>
          <a:lstStyle/>
          <a:p>
            <a:r>
              <a:rPr lang="el-GR" altLang="el-GR" smtClean="0"/>
              <a:t>συναρτησιακός προγραμματισμός (</a:t>
            </a:r>
            <a:r>
              <a:rPr lang="en-US" altLang="el-GR" smtClean="0"/>
              <a:t>functional programming): </a:t>
            </a:r>
            <a:r>
              <a:rPr lang="el-GR" altLang="el-GR" smtClean="0"/>
              <a:t>δηλωτικό υπόδειγμα όπου τα προγράμματα κατασκευάζονται με συναρτήσεις. Κάθε συνάρτηση λαμβάνει μία είσοδο και παράγει μία έξοδο χωρίς να αλλάξει την κατάσταση του προγράμματος</a:t>
            </a:r>
            <a:r>
              <a:rPr lang="en-US" altLang="el-GR" smtClean="0"/>
              <a:t>.</a:t>
            </a:r>
          </a:p>
          <a:p>
            <a:r>
              <a:rPr lang="el-GR" altLang="el-GR" smtClean="0"/>
              <a:t>αντιδρασιακός προγραμματισμός (</a:t>
            </a:r>
            <a:r>
              <a:rPr lang="en-US" altLang="el-GR" smtClean="0"/>
              <a:t>reactive programming): </a:t>
            </a:r>
            <a:r>
              <a:rPr lang="el-GR" altLang="el-GR" smtClean="0"/>
              <a:t>τα προγράμματα υλοποιούνται στη βάση ασύγχρονων ροών επεξεργασίας δεδομένων.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altLang="el-GR" smtClean="0"/>
              <a:t>περιεχόμενα παρουσίασης</a:t>
            </a:r>
            <a:endParaRPr lang="en-US" altLang="el-GR" smtClean="0"/>
          </a:p>
        </p:txBody>
      </p:sp>
      <p:sp>
        <p:nvSpPr>
          <p:cNvPr id="14339" name="2 - Θέση περιεχομένου"/>
          <p:cNvSpPr>
            <a:spLocks noGrp="1"/>
          </p:cNvSpPr>
          <p:nvPr>
            <p:ph idx="1"/>
          </p:nvPr>
        </p:nvSpPr>
        <p:spPr/>
        <p:txBody>
          <a:bodyPr/>
          <a:lstStyle/>
          <a:p>
            <a:pPr eaLnBrk="1" hangingPunct="1"/>
            <a:r>
              <a:rPr lang="el-GR" altLang="el-GR" smtClean="0"/>
              <a:t>Αποσύνθεση</a:t>
            </a:r>
          </a:p>
          <a:p>
            <a:pPr eaLnBrk="1" hangingPunct="1"/>
            <a:r>
              <a:rPr lang="el-GR" altLang="el-GR" smtClean="0"/>
              <a:t>Αφαίρεση</a:t>
            </a:r>
          </a:p>
          <a:p>
            <a:pPr eaLnBrk="1" hangingPunct="1"/>
            <a:r>
              <a:rPr lang="el-GR" altLang="el-GR" smtClean="0"/>
              <a:t>Μοντελοποίηση</a:t>
            </a:r>
          </a:p>
          <a:p>
            <a:pPr eaLnBrk="1" hangingPunct="1"/>
            <a:r>
              <a:rPr lang="el-GR" altLang="el-GR" smtClean="0"/>
              <a:t>Η δεδομένο – λειτουργική προσέγγιση</a:t>
            </a:r>
          </a:p>
          <a:p>
            <a:pPr eaLnBrk="1" hangingPunct="1"/>
            <a:r>
              <a:rPr lang="el-GR" altLang="el-GR" smtClean="0"/>
              <a:t>Η αντικειμενοστρεφής προσέγγιση</a:t>
            </a:r>
          </a:p>
          <a:p>
            <a:pPr eaLnBrk="1" hangingPunct="1"/>
            <a:endParaRPr lang="en-US" altLang="el-GR"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pPr eaLnBrk="1" hangingPunct="1"/>
            <a:r>
              <a:rPr lang="el-GR" altLang="el-GR" smtClean="0"/>
              <a:t>αποσύνθεση</a:t>
            </a:r>
            <a:endParaRPr lang="en-US" altLang="el-GR" smtClean="0"/>
          </a:p>
        </p:txBody>
      </p:sp>
      <p:sp>
        <p:nvSpPr>
          <p:cNvPr id="15363" name="2 - Θέση περιεχομένου"/>
          <p:cNvSpPr>
            <a:spLocks noGrp="1"/>
          </p:cNvSpPr>
          <p:nvPr>
            <p:ph idx="1"/>
          </p:nvPr>
        </p:nvSpPr>
        <p:spPr/>
        <p:txBody>
          <a:bodyPr/>
          <a:lstStyle/>
          <a:p>
            <a:pPr eaLnBrk="1" hangingPunct="1"/>
            <a:r>
              <a:rPr lang="el-GR" altLang="el-GR" smtClean="0"/>
              <a:t>Όταν επιχειρούμε τη λύση ενός προβλήματος, πρώτα απ’ όλα πρέπει να κατανοήσουμε το πρόβλημα αναλύοντας τη σημασία του. </a:t>
            </a:r>
          </a:p>
          <a:p>
            <a:pPr eaLnBrk="1" hangingPunct="1"/>
            <a:r>
              <a:rPr lang="el-GR" altLang="el-GR" smtClean="0"/>
              <a:t>Στη συνέχεια αποσυνθέτουμε (decompose) το πρόβλημα σε υποπροβλήματα που το καθένα μόνο του μπορεί να επιλυθεί. </a:t>
            </a:r>
          </a:p>
          <a:p>
            <a:pPr eaLnBrk="1" hangingPunct="1"/>
            <a:r>
              <a:rPr lang="el-GR" altLang="el-GR" smtClean="0"/>
              <a:t>Από τις επιμέρους λύσεις των υποπροβλημάτων συνθέτουμε τη λύση του αρχικού προβλήματος.</a:t>
            </a:r>
          </a:p>
          <a:p>
            <a:pPr eaLnBrk="1" hangingPunct="1"/>
            <a:endParaRPr lang="en-US" altLang="el-GR"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pPr eaLnBrk="1" hangingPunct="1"/>
            <a:r>
              <a:rPr lang="el-GR" altLang="el-GR" smtClean="0"/>
              <a:t>ανάλυση - σύνθεση</a:t>
            </a:r>
            <a:endParaRPr lang="en-US" altLang="el-GR" smtClean="0"/>
          </a:p>
        </p:txBody>
      </p:sp>
      <p:pic>
        <p:nvPicPr>
          <p:cNvPr id="16387" name="Picture 4" descr="ΔιαδικασίαΑνάλυση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213" y="1412875"/>
            <a:ext cx="2700337" cy="350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8" name="Picture 5" descr="ΔιαδικασίαΣύνθεσης"/>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16463" y="1412875"/>
            <a:ext cx="4049712" cy="338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pPr eaLnBrk="1" hangingPunct="1"/>
            <a:r>
              <a:rPr lang="el-GR" altLang="el-GR" smtClean="0"/>
              <a:t>αφαίρεση</a:t>
            </a:r>
            <a:endParaRPr lang="en-US" altLang="el-GR" smtClean="0"/>
          </a:p>
        </p:txBody>
      </p:sp>
      <p:sp>
        <p:nvSpPr>
          <p:cNvPr id="17411" name="2 - Θέση περιεχομένου"/>
          <p:cNvSpPr>
            <a:spLocks noGrp="1"/>
          </p:cNvSpPr>
          <p:nvPr>
            <p:ph idx="1"/>
          </p:nvPr>
        </p:nvSpPr>
        <p:spPr/>
        <p:txBody>
          <a:bodyPr/>
          <a:lstStyle/>
          <a:p>
            <a:pPr eaLnBrk="1" hangingPunct="1"/>
            <a:r>
              <a:rPr lang="el-GR" altLang="el-GR" smtClean="0"/>
              <a:t>Αφαίρεση: ένας από τους τρόπους διαχείρισης της πολυπλοκότητας</a:t>
            </a:r>
            <a:r>
              <a:rPr lang="en-US" altLang="el-GR" smtClean="0"/>
              <a:t>.</a:t>
            </a:r>
            <a:endParaRPr lang="el-GR" altLang="el-GR" smtClean="0"/>
          </a:p>
          <a:p>
            <a:pPr eaLnBrk="1" hangingPunct="1"/>
            <a:r>
              <a:rPr lang="el-GR" altLang="el-GR" smtClean="0"/>
              <a:t>Με την αφαίρεση επιχειρούμε:</a:t>
            </a:r>
          </a:p>
          <a:p>
            <a:pPr lvl="1" eaLnBrk="1" hangingPunct="1"/>
            <a:r>
              <a:rPr lang="el-GR" altLang="el-GR" smtClean="0"/>
              <a:t>να αγνοήσουμε πληροφορίες που προς στιγμήν δεν μας ενδιαφέρουν και </a:t>
            </a:r>
          </a:p>
          <a:p>
            <a:pPr lvl="1" eaLnBrk="1" hangingPunct="1"/>
            <a:r>
              <a:rPr lang="el-GR" altLang="el-GR" smtClean="0"/>
              <a:t>να εστιάσουμε την προσοχή μας σε εκείνες τις πληροφορίες που προς στιγμή κρίνουμε σημαντικές </a:t>
            </a:r>
          </a:p>
          <a:p>
            <a:pPr eaLnBrk="1" hangingPunct="1"/>
            <a:r>
              <a:rPr lang="el-GR" altLang="el-GR" smtClean="0"/>
              <a:t>Η αφαίρεση πρέπει να χρησιμοποιείται με τρόπο που δεν αλλοιώνει το πρόβλημα μας (εστιάζουμε μόνο στο υποσύνολο εκείνο της πολυπλοκότητας του πραγματικού κόσμου που αφορά το πρόβλημα μας).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pPr eaLnBrk="1" hangingPunct="1"/>
            <a:r>
              <a:rPr lang="el-GR" altLang="el-GR" smtClean="0"/>
              <a:t>μοντελοποίηση</a:t>
            </a:r>
            <a:endParaRPr lang="en-US" altLang="el-GR" smtClean="0"/>
          </a:p>
        </p:txBody>
      </p:sp>
      <p:sp>
        <p:nvSpPr>
          <p:cNvPr id="18435" name="2 - Θέση περιεχομένου"/>
          <p:cNvSpPr>
            <a:spLocks noGrp="1"/>
          </p:cNvSpPr>
          <p:nvPr>
            <p:ph idx="1"/>
          </p:nvPr>
        </p:nvSpPr>
        <p:spPr/>
        <p:txBody>
          <a:bodyPr/>
          <a:lstStyle/>
          <a:p>
            <a:pPr eaLnBrk="1" hangingPunct="1"/>
            <a:r>
              <a:rPr lang="el-GR" altLang="el-GR" smtClean="0"/>
              <a:t>Μοντελοποίηση: ένας άλλος τρόπος διαχείρισης της πολυπλοκότητας</a:t>
            </a:r>
            <a:r>
              <a:rPr lang="en-US" altLang="el-GR" smtClean="0"/>
              <a:t>.</a:t>
            </a:r>
            <a:endParaRPr lang="el-GR" altLang="el-GR" smtClean="0"/>
          </a:p>
          <a:p>
            <a:pPr eaLnBrk="1" hangingPunct="1"/>
            <a:r>
              <a:rPr lang="el-GR" altLang="el-GR" smtClean="0"/>
              <a:t>Είναι γνωστοί όροι όπως οικονομικά μοντέλα, μοντέλα προσομοίωσης αγοράς, κατόψεις κτηρίων, διαγράμματα ηλεκτρικών κυκλωμάτων, μοντέλα καιρού κτλ. </a:t>
            </a:r>
          </a:p>
          <a:p>
            <a:pPr eaLnBrk="1" hangingPunct="1"/>
            <a:r>
              <a:rPr lang="el-GR" altLang="el-GR" smtClean="0"/>
              <a:t>Σε όλες αυτές τις περιπτώσεις τα μοντέλα χρησιμοποιούνται ως αφαιρετική – προσεγγιστική παράσταση του πραγματικού αντικειμένου</a:t>
            </a:r>
            <a:r>
              <a:rPr lang="en-US" altLang="el-GR" smtClean="0"/>
              <a:t>.</a:t>
            </a:r>
            <a:endParaRPr lang="el-GR" altLang="el-GR" smtClean="0"/>
          </a:p>
          <a:p>
            <a:pPr eaLnBrk="1" hangingPunct="1"/>
            <a:endParaRPr lang="en-US"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pPr eaLnBrk="1" hangingPunct="1"/>
            <a:r>
              <a:rPr lang="el-GR" altLang="el-GR" smtClean="0"/>
              <a:t>μοντελοποίηση</a:t>
            </a:r>
            <a:endParaRPr lang="en-US" altLang="el-GR" smtClean="0"/>
          </a:p>
        </p:txBody>
      </p:sp>
      <p:sp>
        <p:nvSpPr>
          <p:cNvPr id="19459" name="2 - Θέση περιεχομένου"/>
          <p:cNvSpPr>
            <a:spLocks noGrp="1"/>
          </p:cNvSpPr>
          <p:nvPr>
            <p:ph idx="1"/>
          </p:nvPr>
        </p:nvSpPr>
        <p:spPr/>
        <p:txBody>
          <a:bodyPr/>
          <a:lstStyle/>
          <a:p>
            <a:pPr eaLnBrk="1" hangingPunct="1">
              <a:buFont typeface="Arial" panose="020B0604020202020204" pitchFamily="34" charset="0"/>
              <a:buNone/>
            </a:pPr>
            <a:r>
              <a:rPr lang="el-GR" altLang="el-GR" smtClean="0"/>
              <a:t>Γενικά μπορούμε να υποστηρίξουμε ότι δεν αξίζει να επιχειρήσουμε μοντελοποίηση σε ένα έργο που χαρακτηρίζεται από τα παρακάτω:</a:t>
            </a:r>
          </a:p>
          <a:p>
            <a:pPr eaLnBrk="1" hangingPunct="1"/>
            <a:r>
              <a:rPr lang="el-GR" altLang="el-GR" smtClean="0"/>
              <a:t>Ο χώρος του προβλήματος είναι πλήρως γνωστός</a:t>
            </a:r>
            <a:r>
              <a:rPr lang="en-US" altLang="el-GR" smtClean="0"/>
              <a:t>.</a:t>
            </a:r>
            <a:endParaRPr lang="el-GR" altLang="el-GR" smtClean="0"/>
          </a:p>
          <a:p>
            <a:pPr eaLnBrk="1" hangingPunct="1"/>
            <a:r>
              <a:rPr lang="el-GR" altLang="el-GR" smtClean="0"/>
              <a:t>Η λύση του προβλήματος είναι εύκολη</a:t>
            </a:r>
            <a:r>
              <a:rPr lang="en-US" altLang="el-GR" smtClean="0"/>
              <a:t>.</a:t>
            </a:r>
            <a:endParaRPr lang="el-GR" altLang="el-GR" smtClean="0"/>
          </a:p>
          <a:p>
            <a:pPr eaLnBrk="1" hangingPunct="1"/>
            <a:r>
              <a:rPr lang="el-GR" altLang="el-GR" smtClean="0"/>
              <a:t>Μικρός αριθμός ανθρώπων θα εμπλακούν στην εξεύρεση και υλοποίηση της λύσης του προβλήματος</a:t>
            </a:r>
            <a:r>
              <a:rPr lang="en-US" altLang="el-GR" smtClean="0"/>
              <a:t>.</a:t>
            </a:r>
            <a:endParaRPr lang="el-GR" altLang="el-GR" smtClean="0"/>
          </a:p>
          <a:p>
            <a:pPr eaLnBrk="1" hangingPunct="1"/>
            <a:r>
              <a:rPr lang="el-GR" altLang="el-GR" smtClean="0"/>
              <a:t>Η λύση που θα υλοποιηθεί δεν θα χρειάζεται συντήρηση</a:t>
            </a:r>
            <a:r>
              <a:rPr lang="en-US" altLang="el-GR" smtClean="0"/>
              <a:t>.</a:t>
            </a:r>
            <a:endParaRPr lang="el-GR" altLang="el-GR" smtClean="0"/>
          </a:p>
          <a:p>
            <a:pPr eaLnBrk="1" hangingPunct="1"/>
            <a:r>
              <a:rPr lang="el-GR" altLang="el-GR" smtClean="0"/>
              <a:t>Οι μελλοντικές ανάγκες δεν προβλέπεται να αλλάξουν σημαντικά.</a:t>
            </a:r>
            <a:endParaRPr lang="en-US" altLang="el-GR"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pPr eaLnBrk="1" hangingPunct="1"/>
            <a:r>
              <a:rPr lang="el-GR" altLang="el-GR" smtClean="0"/>
              <a:t>μοντελοποίηση</a:t>
            </a:r>
            <a:endParaRPr lang="en-US" altLang="el-GR" smtClean="0"/>
          </a:p>
        </p:txBody>
      </p:sp>
      <p:sp>
        <p:nvSpPr>
          <p:cNvPr id="20483" name="2 - Θέση περιεχομένου"/>
          <p:cNvSpPr>
            <a:spLocks noGrp="1"/>
          </p:cNvSpPr>
          <p:nvPr>
            <p:ph idx="1"/>
          </p:nvPr>
        </p:nvSpPr>
        <p:spPr/>
        <p:txBody>
          <a:bodyPr/>
          <a:lstStyle/>
          <a:p>
            <a:pPr eaLnBrk="1" hangingPunct="1"/>
            <a:r>
              <a:rPr lang="el-GR" altLang="el-GR" smtClean="0"/>
              <a:t>Η μοντελοποίηση προσφέρει έναν αποδοτικό τρόπο για να κατανοήσουν οι εμπλεκόμενοι στην ανάπτυξη τι και πως θα αναπτύξουν και να συνεννοηθούν μεταξύ τους με ακρίβεια</a:t>
            </a:r>
            <a:r>
              <a:rPr lang="en-US" altLang="el-GR" smtClean="0"/>
              <a:t>.</a:t>
            </a:r>
            <a:endParaRPr lang="el-GR" altLang="el-GR" smtClean="0"/>
          </a:p>
          <a:p>
            <a:pPr eaLnBrk="1" hangingPunct="1"/>
            <a:r>
              <a:rPr lang="el-GR" altLang="el-GR" smtClean="0"/>
              <a:t>Με την μοντελοποίηση οι εμπλεκόμενοι στην ανάπτυξη επιβεβαιώνουν ότι:</a:t>
            </a:r>
          </a:p>
          <a:p>
            <a:pPr lvl="1" eaLnBrk="1" hangingPunct="1"/>
            <a:r>
              <a:rPr lang="el-GR" altLang="el-GR" smtClean="0"/>
              <a:t>το σύστημα που θα αναπτύξουν ανταποκρίνεται στις απαιτήσεις τους,</a:t>
            </a:r>
          </a:p>
          <a:p>
            <a:pPr lvl="1" eaLnBrk="1" hangingPunct="1"/>
            <a:r>
              <a:rPr lang="el-GR" altLang="el-GR" smtClean="0"/>
              <a:t>αναπτύσσουν το σωστό σύστημα, </a:t>
            </a:r>
          </a:p>
          <a:p>
            <a:pPr lvl="1" eaLnBrk="1" hangingPunct="1"/>
            <a:r>
              <a:rPr lang="el-GR" altLang="el-GR" smtClean="0"/>
              <a:t>αναπτύσσουν το σύστημα σωστά και τέλος, </a:t>
            </a:r>
          </a:p>
          <a:p>
            <a:pPr lvl="1" eaLnBrk="1" hangingPunct="1"/>
            <a:r>
              <a:rPr lang="el-GR" altLang="el-GR" smtClean="0"/>
              <a:t>το μοντέλο τους επιτρέπει να υποστηρίξουν τις μελλοντικές ανάγκες αλλαγών του συστήματος.</a:t>
            </a:r>
          </a:p>
          <a:p>
            <a:pPr eaLnBrk="1" hangingPunct="1"/>
            <a:endParaRPr lang="en-US" alt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pPr eaLnBrk="1" hangingPunct="1"/>
            <a:r>
              <a:rPr lang="el-GR" altLang="el-GR" smtClean="0"/>
              <a:t>μοντελοποίηση</a:t>
            </a:r>
            <a:endParaRPr lang="en-US" altLang="el-GR" smtClean="0"/>
          </a:p>
        </p:txBody>
      </p:sp>
      <p:sp>
        <p:nvSpPr>
          <p:cNvPr id="21507" name="2 - Θέση περιεχομένου"/>
          <p:cNvSpPr>
            <a:spLocks noGrp="1"/>
          </p:cNvSpPr>
          <p:nvPr>
            <p:ph idx="1"/>
          </p:nvPr>
        </p:nvSpPr>
        <p:spPr/>
        <p:txBody>
          <a:bodyPr/>
          <a:lstStyle/>
          <a:p>
            <a:pPr eaLnBrk="1" hangingPunct="1">
              <a:buFont typeface="Arial" panose="020B0604020202020204" pitchFamily="34" charset="0"/>
              <a:buNone/>
            </a:pPr>
            <a:r>
              <a:rPr lang="el-GR" altLang="el-GR" smtClean="0"/>
              <a:t>Θα μπορούσαμε όλες τις προσεγγίσεις των τελευταίων ετών  να τις κατατάξουμε σε δύο μεγάλες κατηγορίες:</a:t>
            </a:r>
          </a:p>
          <a:p>
            <a:pPr eaLnBrk="1" hangingPunct="1"/>
            <a:r>
              <a:rPr lang="el-GR" altLang="el-GR" smtClean="0"/>
              <a:t>εκείνες που βλέπουν το λογισμικό ως ένα σύνολο δεδομένων και λειτουργιών που επεξεργάζονται αυτά τα δεδομένα (Δεδομένο - Λειτουργικές προσεγγίσεις) και </a:t>
            </a:r>
          </a:p>
          <a:p>
            <a:pPr eaLnBrk="1" hangingPunct="1"/>
            <a:r>
              <a:rPr lang="el-GR" altLang="el-GR" smtClean="0"/>
              <a:t>εκείνες που βλέπουν το λογισμικό ως ένα σύνολο αντικειμένων που αλληλεπιδρούν μεταξύ τους μέσω μηνυμάτων (Αντικειμενοστεφείς προσεγγίσεις)</a:t>
            </a:r>
          </a:p>
          <a:p>
            <a:pPr eaLnBrk="1" hangingPunct="1"/>
            <a:endParaRPr lang="el-GR" altLang="el-GR" smtClean="0"/>
          </a:p>
          <a:p>
            <a:pPr eaLnBrk="1" hangingPunct="1"/>
            <a:endParaRPr lang="en-US"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TotalTime>
  <Words>834</Words>
  <Application>Microsoft Office PowerPoint</Application>
  <PresentationFormat>Προβολή στην οθόνη (4:3)</PresentationFormat>
  <Paragraphs>71</Paragraphs>
  <Slides>16</Slides>
  <Notes>0</Notes>
  <HiddenSlides>0</HiddenSlides>
  <MMClips>0</MMClips>
  <ScaleCrop>false</ScaleCrop>
  <HeadingPairs>
    <vt:vector size="6" baseType="variant">
      <vt:variant>
        <vt:lpstr>Γραμματοσειρές που χρησιμοποιούνται</vt:lpstr>
      </vt:variant>
      <vt:variant>
        <vt:i4>2</vt:i4>
      </vt:variant>
      <vt:variant>
        <vt:lpstr>Θέμα</vt:lpstr>
      </vt:variant>
      <vt:variant>
        <vt:i4>1</vt:i4>
      </vt:variant>
      <vt:variant>
        <vt:lpstr>Τίτλοι διαφανειών</vt:lpstr>
      </vt:variant>
      <vt:variant>
        <vt:i4>16</vt:i4>
      </vt:variant>
    </vt:vector>
  </HeadingPairs>
  <TitlesOfParts>
    <vt:vector size="19" baseType="lpstr">
      <vt:lpstr>Arial</vt:lpstr>
      <vt:lpstr>Calibri</vt:lpstr>
      <vt:lpstr>Θέμα του Office</vt:lpstr>
      <vt:lpstr>Υποδείγματα Ανάπτυξης</vt:lpstr>
      <vt:lpstr>περιεχόμενα παρουσίασης</vt:lpstr>
      <vt:lpstr>αποσύνθεση</vt:lpstr>
      <vt:lpstr>ανάλυση - σύνθεση</vt:lpstr>
      <vt:lpstr>αφαίρεση</vt:lpstr>
      <vt:lpstr>μοντελοποίηση</vt:lpstr>
      <vt:lpstr>μοντελοποίηση</vt:lpstr>
      <vt:lpstr>μοντελοποίηση</vt:lpstr>
      <vt:lpstr>μοντελοποίηση</vt:lpstr>
      <vt:lpstr>δεδομενο-λειτουργικές προσεγγίσεις</vt:lpstr>
      <vt:lpstr>δεδομενο-λειτουργικές προσεγγίσεις</vt:lpstr>
      <vt:lpstr>αντικειμενοστρεφής προσέγγιση</vt:lpstr>
      <vt:lpstr>αντικειμενοστρεφής προσέγγιση</vt:lpstr>
      <vt:lpstr>αντικειμενοστρεφής προσέγγιση</vt:lpstr>
      <vt:lpstr>αντικείμενο</vt:lpstr>
      <vt:lpstr>άλλα υποδείγματα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10</cp:revision>
  <dcterms:created xsi:type="dcterms:W3CDTF">2012-08-02T15:55:49Z</dcterms:created>
  <dcterms:modified xsi:type="dcterms:W3CDTF">2021-10-17T14:07:01Z</dcterms:modified>
</cp:coreProperties>
</file>