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 id="263" r:id="rId9"/>
    <p:sldId id="264" r:id="rId10"/>
    <p:sldId id="265" r:id="rId11"/>
    <p:sldId id="266"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9016"/>
    <a:srgbClr val="FC591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lvl1pPr algn="ctr">
              <a:defRPr sz="3600"/>
            </a:lvl1pPr>
          </a:lstStyle>
          <a:p>
            <a:r>
              <a:rPr lang="el-GR" dirty="0" err="1" smtClean="0"/>
              <a:t>Kλικ</a:t>
            </a:r>
            <a:r>
              <a:rPr lang="el-GR" dirty="0" smtClean="0"/>
              <a:t> για επεξεργασία του τίτλου</a:t>
            </a:r>
            <a:endParaRPr lang="en-US" dirty="0"/>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9C12901-70C0-460F-89D8-AF157326B14E}"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7CACE159-AFE5-4FC6-9F62-28C8897C45F0}" type="slidenum">
              <a:rPr lang="en-US" altLang="el-GR"/>
              <a:pPr>
                <a:defRPr/>
              </a:pPr>
              <a:t>‹#›</a:t>
            </a:fld>
            <a:endParaRPr lang="en-US" altLang="el-GR"/>
          </a:p>
        </p:txBody>
      </p:sp>
    </p:spTree>
    <p:extLst>
      <p:ext uri="{BB962C8B-B14F-4D97-AF65-F5344CB8AC3E}">
        <p14:creationId xmlns:p14="http://schemas.microsoft.com/office/powerpoint/2010/main" val="4700712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2140D27-16B4-43A2-866D-A6C1C3E5C452}"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92A5A8E7-CD6F-4C42-A92F-21272EB999E1}" type="slidenum">
              <a:rPr lang="en-US" altLang="el-GR"/>
              <a:pPr>
                <a:defRPr/>
              </a:pPr>
              <a:t>‹#›</a:t>
            </a:fld>
            <a:endParaRPr lang="en-US" altLang="el-GR"/>
          </a:p>
        </p:txBody>
      </p:sp>
    </p:spTree>
    <p:extLst>
      <p:ext uri="{BB962C8B-B14F-4D97-AF65-F5344CB8AC3E}">
        <p14:creationId xmlns:p14="http://schemas.microsoft.com/office/powerpoint/2010/main" val="42038017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n-US"/>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2257ED48-AD14-4D84-A31E-3CDF9FE3D687}"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8F86548E-D397-46B2-9BC0-8B77903D218F}" type="slidenum">
              <a:rPr lang="en-US" altLang="el-GR"/>
              <a:pPr>
                <a:defRPr/>
              </a:pPr>
              <a:t>‹#›</a:t>
            </a:fld>
            <a:endParaRPr lang="en-US" altLang="el-GR"/>
          </a:p>
        </p:txBody>
      </p:sp>
    </p:spTree>
    <p:extLst>
      <p:ext uri="{BB962C8B-B14F-4D97-AF65-F5344CB8AC3E}">
        <p14:creationId xmlns:p14="http://schemas.microsoft.com/office/powerpoint/2010/main" val="39826706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err="1" smtClean="0"/>
              <a:t>Kλικ</a:t>
            </a:r>
            <a:r>
              <a:rPr lang="el-GR" dirty="0" smtClean="0"/>
              <a:t> για επεξεργασία του τίτλου</a:t>
            </a:r>
            <a:endParaRPr lang="en-US" dirty="0"/>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750022D5-9406-4E97-9837-0FD90F5339A6}"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E57BF6D9-A2A6-48F7-A2D2-C8740E82B722}" type="slidenum">
              <a:rPr lang="en-US" altLang="el-GR"/>
              <a:pPr>
                <a:defRPr/>
              </a:pPr>
              <a:t>‹#›</a:t>
            </a:fld>
            <a:endParaRPr lang="en-US" altLang="el-GR"/>
          </a:p>
        </p:txBody>
      </p:sp>
    </p:spTree>
    <p:extLst>
      <p:ext uri="{BB962C8B-B14F-4D97-AF65-F5344CB8AC3E}">
        <p14:creationId xmlns:p14="http://schemas.microsoft.com/office/powerpoint/2010/main" val="1764984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36EE82DA-329B-45C5-B5CB-9F5A5D67CEF0}" type="datetimeFigureOut">
              <a:rPr lang="en-US"/>
              <a:pPr>
                <a:defRPr/>
              </a:pPr>
              <a:t>10/17/2021</a:t>
            </a:fld>
            <a:endParaRPr lang="en-US"/>
          </a:p>
        </p:txBody>
      </p:sp>
      <p:sp>
        <p:nvSpPr>
          <p:cNvPr id="5" name="4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6" name="5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2982E32C-3CF8-40AC-B6E4-2D753C670A0B}" type="slidenum">
              <a:rPr lang="en-US" altLang="el-GR"/>
              <a:pPr>
                <a:defRPr/>
              </a:pPr>
              <a:t>‹#›</a:t>
            </a:fld>
            <a:endParaRPr lang="en-US" altLang="el-GR"/>
          </a:p>
        </p:txBody>
      </p:sp>
    </p:spTree>
    <p:extLst>
      <p:ext uri="{BB962C8B-B14F-4D97-AF65-F5344CB8AC3E}">
        <p14:creationId xmlns:p14="http://schemas.microsoft.com/office/powerpoint/2010/main" val="81096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09407D3-F19F-4EF2-B813-A2417A24862C}"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3AA42B63-0AD7-4D7E-B489-3E64B48E3C2B}" type="slidenum">
              <a:rPr lang="en-US" altLang="el-GR"/>
              <a:pPr>
                <a:defRPr/>
              </a:pPr>
              <a:t>‹#›</a:t>
            </a:fld>
            <a:endParaRPr lang="en-US" altLang="el-GR"/>
          </a:p>
        </p:txBody>
      </p:sp>
    </p:spTree>
    <p:extLst>
      <p:ext uri="{BB962C8B-B14F-4D97-AF65-F5344CB8AC3E}">
        <p14:creationId xmlns:p14="http://schemas.microsoft.com/office/powerpoint/2010/main" val="3555740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n-US"/>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7" name="6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E839402D-34FA-4E53-B6EF-5F740864186E}" type="datetimeFigureOut">
              <a:rPr lang="en-US"/>
              <a:pPr>
                <a:defRPr/>
              </a:pPr>
              <a:t>10/17/2021</a:t>
            </a:fld>
            <a:endParaRPr lang="en-US"/>
          </a:p>
        </p:txBody>
      </p:sp>
      <p:sp>
        <p:nvSpPr>
          <p:cNvPr id="8" name="7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9" name="8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5119D661-D617-417D-8BE1-23EC65B0FEC3}" type="slidenum">
              <a:rPr lang="en-US" altLang="el-GR"/>
              <a:pPr>
                <a:defRPr/>
              </a:pPr>
              <a:t>‹#›</a:t>
            </a:fld>
            <a:endParaRPr lang="en-US" altLang="el-GR"/>
          </a:p>
        </p:txBody>
      </p:sp>
    </p:spTree>
    <p:extLst>
      <p:ext uri="{BB962C8B-B14F-4D97-AF65-F5344CB8AC3E}">
        <p14:creationId xmlns:p14="http://schemas.microsoft.com/office/powerpoint/2010/main" val="12003477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n-US"/>
          </a:p>
        </p:txBody>
      </p:sp>
      <p:sp>
        <p:nvSpPr>
          <p:cNvPr id="3" name="2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062323F0-788F-4310-B60C-823ACDDCE5F1}" type="datetimeFigureOut">
              <a:rPr lang="en-US"/>
              <a:pPr>
                <a:defRPr/>
              </a:pPr>
              <a:t>10/17/2021</a:t>
            </a:fld>
            <a:endParaRPr lang="en-US"/>
          </a:p>
        </p:txBody>
      </p:sp>
      <p:sp>
        <p:nvSpPr>
          <p:cNvPr id="4" name="3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5" name="4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31E5E245-C52F-4FC3-B8A6-75101BDA3758}" type="slidenum">
              <a:rPr lang="en-US" altLang="el-GR"/>
              <a:pPr>
                <a:defRPr/>
              </a:pPr>
              <a:t>‹#›</a:t>
            </a:fld>
            <a:endParaRPr lang="en-US" altLang="el-GR"/>
          </a:p>
        </p:txBody>
      </p:sp>
    </p:spTree>
    <p:extLst>
      <p:ext uri="{BB962C8B-B14F-4D97-AF65-F5344CB8AC3E}">
        <p14:creationId xmlns:p14="http://schemas.microsoft.com/office/powerpoint/2010/main" val="38410530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8B14A84C-79BB-4EB2-940C-917F995C89F6}" type="datetimeFigureOut">
              <a:rPr lang="en-US"/>
              <a:pPr>
                <a:defRPr/>
              </a:pPr>
              <a:t>10/17/2021</a:t>
            </a:fld>
            <a:endParaRPr lang="en-US"/>
          </a:p>
        </p:txBody>
      </p:sp>
      <p:sp>
        <p:nvSpPr>
          <p:cNvPr id="3" name="2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4" name="3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6860DA60-E623-4856-9D5F-18C41DBAE24D}" type="slidenum">
              <a:rPr lang="en-US" altLang="el-GR"/>
              <a:pPr>
                <a:defRPr/>
              </a:pPr>
              <a:t>‹#›</a:t>
            </a:fld>
            <a:endParaRPr lang="en-US" altLang="el-GR"/>
          </a:p>
        </p:txBody>
      </p:sp>
    </p:spTree>
    <p:extLst>
      <p:ext uri="{BB962C8B-B14F-4D97-AF65-F5344CB8AC3E}">
        <p14:creationId xmlns:p14="http://schemas.microsoft.com/office/powerpoint/2010/main" val="3397998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n-US"/>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BD2FA2F5-D185-485E-8CFA-5212914C7C3A}"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ECB09C41-A0D2-4333-8E5B-BE0635060132}" type="slidenum">
              <a:rPr lang="en-US" altLang="el-GR"/>
              <a:pPr>
                <a:defRPr/>
              </a:pPr>
              <a:t>‹#›</a:t>
            </a:fld>
            <a:endParaRPr lang="en-US" altLang="el-GR"/>
          </a:p>
        </p:txBody>
      </p:sp>
    </p:spTree>
    <p:extLst>
      <p:ext uri="{BB962C8B-B14F-4D97-AF65-F5344CB8AC3E}">
        <p14:creationId xmlns:p14="http://schemas.microsoft.com/office/powerpoint/2010/main" val="9304260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n-US"/>
          </a:p>
        </p:txBody>
      </p:sp>
      <p:sp>
        <p:nvSpPr>
          <p:cNvPr id="3" name="2 - Θέση εικόνας"/>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a:xfrm>
            <a:off x="457200" y="6356350"/>
            <a:ext cx="2133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fld id="{FF570CDE-905F-4DE6-AABE-C813012C0ACF}" type="datetimeFigureOut">
              <a:rPr lang="en-US"/>
              <a:pPr>
                <a:defRPr/>
              </a:pPr>
              <a:t>10/17/2021</a:t>
            </a:fld>
            <a:endParaRPr lang="en-US"/>
          </a:p>
        </p:txBody>
      </p:sp>
      <p:sp>
        <p:nvSpPr>
          <p:cNvPr id="6" name="5 - Θέση υποσέλιδου"/>
          <p:cNvSpPr>
            <a:spLocks noGrp="1"/>
          </p:cNvSpPr>
          <p:nvPr>
            <p:ph type="ftr" sz="quarter" idx="11"/>
          </p:nvPr>
        </p:nvSpPr>
        <p:spPr>
          <a:xfrm>
            <a:off x="3124200" y="6356350"/>
            <a:ext cx="2895600" cy="365125"/>
          </a:xfrm>
          <a:prstGeom prst="rect">
            <a:avLst/>
          </a:prstGeom>
        </p:spPr>
        <p:txBody>
          <a:bodyPr/>
          <a:lstStyle>
            <a:lvl1pPr eaLnBrk="1" fontAlgn="auto" hangingPunct="1">
              <a:spcBef>
                <a:spcPts val="0"/>
              </a:spcBef>
              <a:spcAft>
                <a:spcPts val="0"/>
              </a:spcAft>
              <a:defRPr>
                <a:latin typeface="+mn-lt"/>
                <a:cs typeface="+mn-cs"/>
              </a:defRPr>
            </a:lvl1pPr>
          </a:lstStyle>
          <a:p>
            <a:pPr>
              <a:defRPr/>
            </a:pPr>
            <a:endParaRPr lang="en-US"/>
          </a:p>
        </p:txBody>
      </p:sp>
      <p:sp>
        <p:nvSpPr>
          <p:cNvPr id="7" name="6 - Θέση αριθμού διαφάνειας"/>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eaLnBrk="1" hangingPunct="1">
              <a:defRPr>
                <a:latin typeface="Calibri" panose="020F0502020204030204" pitchFamily="34" charset="0"/>
              </a:defRPr>
            </a:lvl1pPr>
          </a:lstStyle>
          <a:p>
            <a:pPr>
              <a:defRPr/>
            </a:pPr>
            <a:fld id="{491D5F8E-C6DD-43C8-9AE2-572243CF22B4}" type="slidenum">
              <a:rPr lang="en-US" altLang="el-GR"/>
              <a:pPr>
                <a:defRPr/>
              </a:pPr>
              <a:t>‹#›</a:t>
            </a:fld>
            <a:endParaRPr lang="en-US" altLang="el-GR"/>
          </a:p>
        </p:txBody>
      </p:sp>
    </p:spTree>
    <p:extLst>
      <p:ext uri="{BB962C8B-B14F-4D97-AF65-F5344CB8AC3E}">
        <p14:creationId xmlns:p14="http://schemas.microsoft.com/office/powerpoint/2010/main" val="40718737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1 - Θέση τίτλου"/>
          <p:cNvSpPr>
            <a:spLocks noGrp="1"/>
          </p:cNvSpPr>
          <p:nvPr>
            <p:ph type="title"/>
          </p:nvPr>
        </p:nvSpPr>
        <p:spPr bwMode="auto">
          <a:xfrm>
            <a:off x="457200" y="274638"/>
            <a:ext cx="8229600" cy="561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GR" altLang="el-GR" smtClean="0"/>
              <a:t>Kλικ για επεξεργασία του τίτλου</a:t>
            </a:r>
            <a:endParaRPr lang="en-US" altLang="el-GR" smtClean="0"/>
          </a:p>
        </p:txBody>
      </p:sp>
      <p:sp>
        <p:nvSpPr>
          <p:cNvPr id="1027" name="2 - Θέση κειμένου"/>
          <p:cNvSpPr>
            <a:spLocks noGrp="1"/>
          </p:cNvSpPr>
          <p:nvPr>
            <p:ph type="body" idx="1"/>
          </p:nvPr>
        </p:nvSpPr>
        <p:spPr bwMode="auto">
          <a:xfrm>
            <a:off x="457200" y="10525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GR" altLang="el-GR" smtClean="0"/>
              <a:t>Kλικ για επεξεργασία των στυλ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endParaRPr lang="en-US" altLang="el-GR" smtClean="0"/>
          </a:p>
        </p:txBody>
      </p:sp>
      <p:cxnSp>
        <p:nvCxnSpPr>
          <p:cNvPr id="8" name="7 - Ευθεία γραμμή σύνδεσης"/>
          <p:cNvCxnSpPr/>
          <p:nvPr userDrawn="1"/>
        </p:nvCxnSpPr>
        <p:spPr>
          <a:xfrm>
            <a:off x="468313" y="908050"/>
            <a:ext cx="8207375" cy="0"/>
          </a:xfrm>
          <a:prstGeom prst="line">
            <a:avLst/>
          </a:prstGeom>
          <a:ln w="31750">
            <a:solidFill>
              <a:srgbClr val="DC9016"/>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25" r:id="rId1"/>
    <p:sldLayoutId id="2147483826" r:id="rId2"/>
    <p:sldLayoutId id="2147483827" r:id="rId3"/>
    <p:sldLayoutId id="2147483828" r:id="rId4"/>
    <p:sldLayoutId id="2147483829" r:id="rId5"/>
    <p:sldLayoutId id="2147483830" r:id="rId6"/>
    <p:sldLayoutId id="2147483831" r:id="rId7"/>
    <p:sldLayoutId id="2147483832" r:id="rId8"/>
    <p:sldLayoutId id="2147483833" r:id="rId9"/>
    <p:sldLayoutId id="2147483834" r:id="rId10"/>
    <p:sldLayoutId id="2147483835" r:id="rId11"/>
  </p:sldLayoutIdLst>
  <p:txStyles>
    <p:titleStyle>
      <a:lvl1pPr algn="l" rtl="0" eaLnBrk="0" fontAlgn="base" hangingPunct="0">
        <a:spcBef>
          <a:spcPct val="0"/>
        </a:spcBef>
        <a:spcAft>
          <a:spcPct val="0"/>
        </a:spcAft>
        <a:defRPr sz="3000" kern="1200">
          <a:solidFill>
            <a:schemeClr val="tx1"/>
          </a:solidFill>
          <a:latin typeface="+mj-lt"/>
          <a:ea typeface="+mj-ea"/>
          <a:cs typeface="+mj-cs"/>
        </a:defRPr>
      </a:lvl1pPr>
      <a:lvl2pPr algn="l" rtl="0" eaLnBrk="0" fontAlgn="base" hangingPunct="0">
        <a:spcBef>
          <a:spcPct val="0"/>
        </a:spcBef>
        <a:spcAft>
          <a:spcPct val="0"/>
        </a:spcAft>
        <a:defRPr sz="3000">
          <a:solidFill>
            <a:schemeClr val="tx1"/>
          </a:solidFill>
          <a:latin typeface="Calibri" pitchFamily="34" charset="0"/>
        </a:defRPr>
      </a:lvl2pPr>
      <a:lvl3pPr algn="l" rtl="0" eaLnBrk="0" fontAlgn="base" hangingPunct="0">
        <a:spcBef>
          <a:spcPct val="0"/>
        </a:spcBef>
        <a:spcAft>
          <a:spcPct val="0"/>
        </a:spcAft>
        <a:defRPr sz="3000">
          <a:solidFill>
            <a:schemeClr val="tx1"/>
          </a:solidFill>
          <a:latin typeface="Calibri" pitchFamily="34" charset="0"/>
        </a:defRPr>
      </a:lvl3pPr>
      <a:lvl4pPr algn="l" rtl="0" eaLnBrk="0" fontAlgn="base" hangingPunct="0">
        <a:spcBef>
          <a:spcPct val="0"/>
        </a:spcBef>
        <a:spcAft>
          <a:spcPct val="0"/>
        </a:spcAft>
        <a:defRPr sz="3000">
          <a:solidFill>
            <a:schemeClr val="tx1"/>
          </a:solidFill>
          <a:latin typeface="Calibri" pitchFamily="34" charset="0"/>
        </a:defRPr>
      </a:lvl4pPr>
      <a:lvl5pPr algn="l" rtl="0" eaLnBrk="0" fontAlgn="base" hangingPunct="0">
        <a:spcBef>
          <a:spcPct val="0"/>
        </a:spcBef>
        <a:spcAft>
          <a:spcPct val="0"/>
        </a:spcAft>
        <a:defRPr sz="3000">
          <a:solidFill>
            <a:schemeClr val="tx1"/>
          </a:solidFill>
          <a:latin typeface="Calibri" pitchFamily="34" charset="0"/>
        </a:defRPr>
      </a:lvl5pPr>
      <a:lvl6pPr marL="457200" algn="l" rtl="0" fontAlgn="base">
        <a:spcBef>
          <a:spcPct val="0"/>
        </a:spcBef>
        <a:spcAft>
          <a:spcPct val="0"/>
        </a:spcAft>
        <a:defRPr sz="3000">
          <a:solidFill>
            <a:schemeClr val="tx1"/>
          </a:solidFill>
          <a:latin typeface="Calibri" pitchFamily="34" charset="0"/>
        </a:defRPr>
      </a:lvl6pPr>
      <a:lvl7pPr marL="914400" algn="l" rtl="0" fontAlgn="base">
        <a:spcBef>
          <a:spcPct val="0"/>
        </a:spcBef>
        <a:spcAft>
          <a:spcPct val="0"/>
        </a:spcAft>
        <a:defRPr sz="3000">
          <a:solidFill>
            <a:schemeClr val="tx1"/>
          </a:solidFill>
          <a:latin typeface="Calibri" pitchFamily="34" charset="0"/>
        </a:defRPr>
      </a:lvl7pPr>
      <a:lvl8pPr marL="1371600" algn="l" rtl="0" fontAlgn="base">
        <a:spcBef>
          <a:spcPct val="0"/>
        </a:spcBef>
        <a:spcAft>
          <a:spcPct val="0"/>
        </a:spcAft>
        <a:defRPr sz="3000">
          <a:solidFill>
            <a:schemeClr val="tx1"/>
          </a:solidFill>
          <a:latin typeface="Calibri" pitchFamily="34" charset="0"/>
        </a:defRPr>
      </a:lvl8pPr>
      <a:lvl9pPr marL="1828800" algn="l" rtl="0" fontAlgn="base">
        <a:spcBef>
          <a:spcPct val="0"/>
        </a:spcBef>
        <a:spcAft>
          <a:spcPct val="0"/>
        </a:spcAft>
        <a:defRPr sz="30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2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1 - Τίτλος"/>
          <p:cNvSpPr>
            <a:spLocks noGrp="1"/>
          </p:cNvSpPr>
          <p:nvPr>
            <p:ph type="ctrTitle"/>
          </p:nvPr>
        </p:nvSpPr>
        <p:spPr/>
        <p:txBody>
          <a:bodyPr/>
          <a:lstStyle/>
          <a:p>
            <a:pPr eaLnBrk="1" hangingPunct="1"/>
            <a:r>
              <a:rPr lang="el-GR" altLang="el-GR" smtClean="0"/>
              <a:t>Εισαγωγή στην Τεχνολογία Λογισμικού</a:t>
            </a:r>
            <a:endParaRPr lang="en-US" altLang="el-GR" smtClean="0"/>
          </a:p>
        </p:txBody>
      </p:sp>
      <p:sp>
        <p:nvSpPr>
          <p:cNvPr id="3" name="2 - Υπότιτλος"/>
          <p:cNvSpPr>
            <a:spLocks noGrp="1"/>
          </p:cNvSpPr>
          <p:nvPr>
            <p:ph type="subTitle" idx="1"/>
          </p:nvPr>
        </p:nvSpPr>
        <p:spPr/>
        <p:txBody>
          <a:bodyPr rtlCol="0">
            <a:normAutofit/>
          </a:bodyPr>
          <a:lstStyle/>
          <a:p>
            <a:pPr eaLnBrk="1" fontAlgn="auto" hangingPunct="1">
              <a:spcAft>
                <a:spcPts val="0"/>
              </a:spcAft>
              <a:defRPr/>
            </a:pPr>
            <a:endParaRPr lang="en-US" dirty="0"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1 - Τίτλος"/>
          <p:cNvSpPr>
            <a:spLocks noGrp="1"/>
          </p:cNvSpPr>
          <p:nvPr>
            <p:ph type="title"/>
          </p:nvPr>
        </p:nvSpPr>
        <p:spPr/>
        <p:txBody>
          <a:bodyPr/>
          <a:lstStyle/>
          <a:p>
            <a:pPr eaLnBrk="1" hangingPunct="1"/>
            <a:r>
              <a:rPr lang="el-GR" altLang="el-GR" smtClean="0"/>
              <a:t>ποιοτικό λογισμικό [</a:t>
            </a:r>
            <a:r>
              <a:rPr lang="en-US" altLang="el-GR" smtClean="0"/>
              <a:t>ISO 2011]</a:t>
            </a:r>
          </a:p>
        </p:txBody>
      </p:sp>
      <p:sp>
        <p:nvSpPr>
          <p:cNvPr id="22531" name="2 - Θέση περιεχομένου"/>
          <p:cNvSpPr>
            <a:spLocks noGrp="1"/>
          </p:cNvSpPr>
          <p:nvPr>
            <p:ph idx="1"/>
          </p:nvPr>
        </p:nvSpPr>
        <p:spPr>
          <a:xfrm>
            <a:off x="457200" y="1052513"/>
            <a:ext cx="8075613" cy="5256212"/>
          </a:xfrm>
        </p:spPr>
        <p:txBody>
          <a:bodyPr/>
          <a:lstStyle/>
          <a:p>
            <a:pPr eaLnBrk="1" hangingPunct="1"/>
            <a:r>
              <a:rPr lang="el-GR" altLang="el-GR" smtClean="0"/>
              <a:t>Λειτουργικότητα</a:t>
            </a:r>
          </a:p>
          <a:p>
            <a:pPr eaLnBrk="1" hangingPunct="1"/>
            <a:r>
              <a:rPr lang="el-GR" altLang="el-GR" smtClean="0"/>
              <a:t>Αποδοτικότητα</a:t>
            </a:r>
          </a:p>
          <a:p>
            <a:pPr eaLnBrk="1" hangingPunct="1"/>
            <a:r>
              <a:rPr lang="el-GR" altLang="el-GR" smtClean="0"/>
              <a:t>Συμβατότητα</a:t>
            </a:r>
          </a:p>
          <a:p>
            <a:pPr eaLnBrk="1" hangingPunct="1"/>
            <a:r>
              <a:rPr lang="el-GR" altLang="el-GR" smtClean="0"/>
              <a:t>Ευχρηστία</a:t>
            </a:r>
          </a:p>
          <a:p>
            <a:pPr eaLnBrk="1" hangingPunct="1"/>
            <a:r>
              <a:rPr lang="el-GR" altLang="el-GR" smtClean="0"/>
              <a:t>Αξιοπιστία</a:t>
            </a:r>
          </a:p>
          <a:p>
            <a:pPr eaLnBrk="1" hangingPunct="1"/>
            <a:r>
              <a:rPr lang="el-GR" altLang="el-GR" smtClean="0"/>
              <a:t>Ασφάλεια</a:t>
            </a:r>
          </a:p>
          <a:p>
            <a:pPr eaLnBrk="1" hangingPunct="1"/>
            <a:r>
              <a:rPr lang="el-GR" altLang="el-GR" smtClean="0"/>
              <a:t>Συντηρησιμότητα</a:t>
            </a:r>
          </a:p>
          <a:p>
            <a:pPr eaLnBrk="1" hangingPunct="1"/>
            <a:r>
              <a:rPr lang="el-GR" altLang="el-GR" smtClean="0"/>
              <a:t>Μεταφερσιμότητα</a:t>
            </a:r>
            <a:endParaRPr lang="en-US" altLang="el-GR" smtClean="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1 - Τίτλος"/>
          <p:cNvSpPr>
            <a:spLocks noGrp="1"/>
          </p:cNvSpPr>
          <p:nvPr>
            <p:ph type="title"/>
          </p:nvPr>
        </p:nvSpPr>
        <p:spPr/>
        <p:txBody>
          <a:bodyPr/>
          <a:lstStyle/>
          <a:p>
            <a:pPr eaLnBrk="1" hangingPunct="1"/>
            <a:r>
              <a:rPr lang="el-GR" altLang="el-GR" smtClean="0"/>
              <a:t>ανάπτυξη λογισμικού</a:t>
            </a:r>
            <a:endParaRPr lang="en-US" altLang="el-GR" smtClean="0"/>
          </a:p>
        </p:txBody>
      </p:sp>
      <p:pic>
        <p:nvPicPr>
          <p:cNvPr id="23555" name="Picture 4" descr="ΒιομηχανικήΑνάπτυξηΛογισμικού"/>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750" y="1844675"/>
            <a:ext cx="7813675" cy="1439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1 - Τίτλος"/>
          <p:cNvSpPr>
            <a:spLocks noGrp="1"/>
          </p:cNvSpPr>
          <p:nvPr>
            <p:ph type="title"/>
          </p:nvPr>
        </p:nvSpPr>
        <p:spPr/>
        <p:txBody>
          <a:bodyPr/>
          <a:lstStyle/>
          <a:p>
            <a:pPr eaLnBrk="1" hangingPunct="1"/>
            <a:r>
              <a:rPr lang="el-GR" altLang="el-GR" smtClean="0"/>
              <a:t>εργασίες και αρμοδιότητες</a:t>
            </a:r>
            <a:endParaRPr lang="en-US" altLang="el-GR" smtClean="0"/>
          </a:p>
        </p:txBody>
      </p:sp>
      <p:pic>
        <p:nvPicPr>
          <p:cNvPr id="24579" name="Picture 6" descr="01_009_ΣχήμαΣχέσειςΠελάτηΧρήστηΟμάδα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01788" y="1358900"/>
            <a:ext cx="57150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1 - Τίτλος"/>
          <p:cNvSpPr>
            <a:spLocks noGrp="1"/>
          </p:cNvSpPr>
          <p:nvPr>
            <p:ph type="title"/>
          </p:nvPr>
        </p:nvSpPr>
        <p:spPr/>
        <p:txBody>
          <a:bodyPr/>
          <a:lstStyle/>
          <a:p>
            <a:pPr eaLnBrk="1" hangingPunct="1"/>
            <a:r>
              <a:rPr lang="el-GR" altLang="el-GR" smtClean="0"/>
              <a:t>δραστηριότητες ανάπτυξης</a:t>
            </a:r>
            <a:endParaRPr lang="en-US" altLang="el-GR" smtClean="0"/>
          </a:p>
        </p:txBody>
      </p:sp>
      <p:sp>
        <p:nvSpPr>
          <p:cNvPr id="25603" name="2 - Θέση περιεχομένου"/>
          <p:cNvSpPr>
            <a:spLocks noGrp="1"/>
          </p:cNvSpPr>
          <p:nvPr>
            <p:ph idx="1"/>
          </p:nvPr>
        </p:nvSpPr>
        <p:spPr/>
        <p:txBody>
          <a:bodyPr/>
          <a:lstStyle/>
          <a:p>
            <a:pPr eaLnBrk="1" hangingPunct="1"/>
            <a:r>
              <a:rPr lang="el-GR" altLang="el-GR" smtClean="0"/>
              <a:t>Προσδιορισμός απαιτήσεων</a:t>
            </a:r>
          </a:p>
          <a:p>
            <a:pPr eaLnBrk="1" hangingPunct="1"/>
            <a:r>
              <a:rPr lang="el-GR" altLang="el-GR" smtClean="0"/>
              <a:t>Σχεδίαση</a:t>
            </a:r>
          </a:p>
          <a:p>
            <a:pPr eaLnBrk="1" hangingPunct="1"/>
            <a:r>
              <a:rPr lang="el-GR" altLang="el-GR" smtClean="0"/>
              <a:t>Κατασκευή</a:t>
            </a:r>
          </a:p>
          <a:p>
            <a:pPr eaLnBrk="1" hangingPunct="1"/>
            <a:r>
              <a:rPr lang="el-GR" altLang="el-GR" smtClean="0"/>
              <a:t>Έλεγχος</a:t>
            </a:r>
          </a:p>
          <a:p>
            <a:pPr eaLnBrk="1" hangingPunct="1"/>
            <a:r>
              <a:rPr lang="el-GR" altLang="el-GR" smtClean="0"/>
              <a:t>Συντήρηση</a:t>
            </a:r>
            <a:endParaRPr lang="en-US" altLang="el-GR" smtClean="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1 - Τίτλος"/>
          <p:cNvSpPr>
            <a:spLocks noGrp="1"/>
          </p:cNvSpPr>
          <p:nvPr>
            <p:ph type="title"/>
          </p:nvPr>
        </p:nvSpPr>
        <p:spPr/>
        <p:txBody>
          <a:bodyPr/>
          <a:lstStyle/>
          <a:p>
            <a:pPr eaLnBrk="1" hangingPunct="1"/>
            <a:r>
              <a:rPr lang="el-GR" altLang="el-GR" sz="3200" smtClean="0"/>
              <a:t>σχετικό κόστος διόρθωσης σφαλμάτων</a:t>
            </a:r>
            <a:endParaRPr lang="en-US" altLang="el-GR" smtClean="0"/>
          </a:p>
        </p:txBody>
      </p:sp>
      <p:graphicFrame>
        <p:nvGraphicFramePr>
          <p:cNvPr id="4" name="3 - Θέση περιεχομένου"/>
          <p:cNvGraphicFramePr>
            <a:graphicFrameLocks noGrp="1"/>
          </p:cNvGraphicFramePr>
          <p:nvPr>
            <p:ph idx="1"/>
          </p:nvPr>
        </p:nvGraphicFramePr>
        <p:xfrm>
          <a:off x="468313" y="1268413"/>
          <a:ext cx="8012112" cy="3717925"/>
        </p:xfrm>
        <a:graphic>
          <a:graphicData uri="http://schemas.openxmlformats.org/drawingml/2006/table">
            <a:tbl>
              <a:tblPr/>
              <a:tblGrid>
                <a:gridCol w="1584176"/>
                <a:gridCol w="1162199"/>
                <a:gridCol w="1358081"/>
                <a:gridCol w="1207319"/>
                <a:gridCol w="1574800"/>
                <a:gridCol w="1125538"/>
              </a:tblGrid>
              <a:tr h="79210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500" b="0" i="0" u="none" strike="noStrike" cap="none" normalizeH="0" baseline="0" dirty="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342900" marR="0" lvl="0" indent="-342900" algn="l" defTabSz="914400" rtl="0" eaLnBrk="1" fontAlgn="base" latinLnBrk="0" hangingPunct="1">
                        <a:lnSpc>
                          <a:spcPct val="100000"/>
                        </a:lnSpc>
                        <a:spcBef>
                          <a:spcPct val="0"/>
                        </a:spcBef>
                        <a:spcAft>
                          <a:spcPct val="0"/>
                        </a:spcAft>
                        <a:buClrTx/>
                        <a:buSzTx/>
                        <a:buFontTx/>
                        <a:buNone/>
                        <a:tabLst>
                          <a:tab pos="1260475" algn="l"/>
                        </a:tabLst>
                      </a:pPr>
                      <a:r>
                        <a:rPr kumimoji="0" lang="el-GR" sz="1500" b="1" i="0" u="none" strike="noStrike" cap="none" normalizeH="0" baseline="0" dirty="0" smtClean="0">
                          <a:ln>
                            <a:noFill/>
                          </a:ln>
                          <a:solidFill>
                            <a:schemeClr val="tx1"/>
                          </a:solidFill>
                          <a:effectLst/>
                          <a:latin typeface="Arial" charset="0"/>
                          <a:ea typeface="Arial Unicode MS" pitchFamily="34" charset="-128"/>
                          <a:cs typeface="Arial" charset="0"/>
                        </a:rPr>
                        <a:t>Δραστηριότητα Εντοπισμού και Διόρθωσης Σφάλματος</a:t>
                      </a:r>
                      <a:endParaRPr kumimoji="0" lang="el-GR" sz="1500" b="0" i="0" u="none" strike="noStrike" cap="none" normalizeH="0" baseline="0" dirty="0" smtClean="0">
                        <a:ln>
                          <a:noFill/>
                        </a:ln>
                        <a:solidFill>
                          <a:schemeClr val="tx1"/>
                        </a:solidFill>
                        <a:effectLst/>
                        <a:latin typeface="Arial" charset="0"/>
                        <a:ea typeface="Arial Unicode MS" pitchFamily="34" charset="-128"/>
                        <a:cs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936644">
                <a:tc>
                  <a:txBody>
                    <a:bodyPr/>
                    <a:lstStyle/>
                    <a:p>
                      <a:pPr marL="0" marR="0" lvl="0" indent="0" algn="l" defTabSz="914400" rtl="0" eaLnBrk="1" fontAlgn="base" latinLnBrk="0" hangingPunct="1">
                        <a:lnSpc>
                          <a:spcPct val="100000"/>
                        </a:lnSpc>
                        <a:spcBef>
                          <a:spcPct val="0"/>
                        </a:spcBef>
                        <a:spcAft>
                          <a:spcPct val="0"/>
                        </a:spcAft>
                        <a:buClrTx/>
                        <a:buSzTx/>
                        <a:buFontTx/>
                        <a:buNone/>
                        <a:tabLst>
                          <a:tab pos="1260475" algn="l"/>
                        </a:tabLst>
                      </a:pPr>
                      <a:r>
                        <a:rPr kumimoji="0" lang="el-GR" sz="1500" b="1" i="0" u="none" strike="noStrike" cap="none" normalizeH="0" baseline="0" dirty="0" smtClean="0">
                          <a:ln>
                            <a:noFill/>
                          </a:ln>
                          <a:solidFill>
                            <a:schemeClr val="tx1"/>
                          </a:solidFill>
                          <a:effectLst/>
                          <a:latin typeface="Arial" charset="0"/>
                          <a:ea typeface="Arial Unicode MS" pitchFamily="34" charset="-128"/>
                          <a:cs typeface="Arial" charset="0"/>
                        </a:rPr>
                        <a:t>Δραστηριότητα Δημιουργίας Σφάλματος</a:t>
                      </a: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dirty="0" smtClean="0">
                          <a:ln>
                            <a:noFill/>
                          </a:ln>
                          <a:solidFill>
                            <a:schemeClr val="tx1"/>
                          </a:solidFill>
                          <a:effectLst/>
                          <a:latin typeface="Tahoma" pitchFamily="34" charset="0"/>
                          <a:cs typeface="Times New Roman" pitchFamily="18" charset="0"/>
                        </a:rPr>
                        <a:t>Απαιτήσεις</a:t>
                      </a:r>
                      <a:endParaRPr kumimoji="0" lang="el-GR" sz="1500" b="0" i="0" u="none" strike="noStrike" cap="none" normalizeH="0" baseline="0" dirty="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Αρχιτεκτονική</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Κατασκευή</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Έλεγχος Συστήματος</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dirty="0" smtClean="0">
                          <a:ln>
                            <a:noFill/>
                          </a:ln>
                          <a:solidFill>
                            <a:schemeClr val="tx1"/>
                          </a:solidFill>
                          <a:effectLst/>
                          <a:latin typeface="Tahoma" pitchFamily="34" charset="0"/>
                          <a:cs typeface="Times New Roman" pitchFamily="18" charset="0"/>
                        </a:rPr>
                        <a:t>Συντήρηση</a:t>
                      </a:r>
                      <a:endParaRPr kumimoji="0" lang="el-GR" sz="1500" b="0" i="0" u="none" strike="noStrike" cap="none" normalizeH="0" baseline="0" dirty="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52476">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Απαιτήσεις</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1</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dirty="0" smtClean="0">
                          <a:ln>
                            <a:noFill/>
                          </a:ln>
                          <a:solidFill>
                            <a:schemeClr val="tx1"/>
                          </a:solidFill>
                          <a:effectLst/>
                          <a:latin typeface="Tahoma" pitchFamily="34" charset="0"/>
                          <a:cs typeface="Times New Roman" pitchFamily="18" charset="0"/>
                        </a:rPr>
                        <a:t>3</a:t>
                      </a:r>
                      <a:endParaRPr kumimoji="0" lang="el-GR" sz="1500" b="0" i="0" u="none" strike="noStrike" cap="none" normalizeH="0" baseline="0" dirty="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5-10</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10</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dirty="0" smtClean="0">
                          <a:ln>
                            <a:noFill/>
                          </a:ln>
                          <a:solidFill>
                            <a:schemeClr val="tx1"/>
                          </a:solidFill>
                          <a:effectLst/>
                          <a:latin typeface="Tahoma" pitchFamily="34" charset="0"/>
                          <a:cs typeface="Times New Roman" pitchFamily="18" charset="0"/>
                        </a:rPr>
                        <a:t>10-100</a:t>
                      </a:r>
                      <a:endParaRPr kumimoji="0" lang="el-GR" sz="1500" b="0" i="0" u="none" strike="noStrike" cap="none" normalizeH="0" baseline="0" dirty="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54063">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Αρχιτεκτονική</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1</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10</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15</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dirty="0" smtClean="0">
                          <a:ln>
                            <a:noFill/>
                          </a:ln>
                          <a:solidFill>
                            <a:schemeClr val="tx1"/>
                          </a:solidFill>
                          <a:effectLst/>
                          <a:latin typeface="Tahoma" pitchFamily="34" charset="0"/>
                          <a:cs typeface="Times New Roman" pitchFamily="18" charset="0"/>
                        </a:rPr>
                        <a:t>25-100</a:t>
                      </a:r>
                      <a:endParaRPr kumimoji="0" lang="el-GR" sz="1500" b="0" i="0" u="none" strike="noStrike" cap="none" normalizeH="0" baseline="0" dirty="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682639">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Κατασκευή</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1</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smtClean="0">
                          <a:ln>
                            <a:noFill/>
                          </a:ln>
                          <a:solidFill>
                            <a:schemeClr val="tx1"/>
                          </a:solidFill>
                          <a:effectLst/>
                          <a:latin typeface="Tahoma" pitchFamily="34" charset="0"/>
                          <a:cs typeface="Times New Roman" pitchFamily="18" charset="0"/>
                        </a:rPr>
                        <a:t>10</a:t>
                      </a:r>
                      <a:endParaRPr kumimoji="0" lang="el-GR" sz="1500" b="0" i="0" u="none" strike="noStrike" cap="none" normalizeH="0" baseline="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342900" marR="0" lvl="0" indent="-342900" algn="l" defTabSz="914400" rtl="0" eaLnBrk="1" fontAlgn="base" latinLnBrk="0" hangingPunct="1">
                        <a:lnSpc>
                          <a:spcPct val="100000"/>
                        </a:lnSpc>
                        <a:spcBef>
                          <a:spcPct val="0"/>
                        </a:spcBef>
                        <a:spcAft>
                          <a:spcPct val="0"/>
                        </a:spcAft>
                        <a:buClrTx/>
                        <a:buSzTx/>
                        <a:buFontTx/>
                        <a:buNone/>
                        <a:tabLst/>
                      </a:pPr>
                      <a:r>
                        <a:rPr kumimoji="0" lang="el-GR" sz="1500" b="0" i="0" u="none" strike="noStrike" cap="none" normalizeH="0" baseline="0" dirty="0" smtClean="0">
                          <a:ln>
                            <a:noFill/>
                          </a:ln>
                          <a:solidFill>
                            <a:schemeClr val="tx1"/>
                          </a:solidFill>
                          <a:effectLst/>
                          <a:latin typeface="Tahoma" pitchFamily="34" charset="0"/>
                          <a:cs typeface="Times New Roman" pitchFamily="18" charset="0"/>
                        </a:rPr>
                        <a:t>10-25</a:t>
                      </a:r>
                      <a:endParaRPr kumimoji="0" lang="el-GR" sz="1500" b="0" i="0" u="none" strike="noStrike" cap="none" normalizeH="0" baseline="0" dirty="0" smtClean="0">
                        <a:ln>
                          <a:noFill/>
                        </a:ln>
                        <a:solidFill>
                          <a:schemeClr val="tx1"/>
                        </a:solidFill>
                        <a:effectLst/>
                        <a:latin typeface="Arial" charset="0"/>
                      </a:endParaRPr>
                    </a:p>
                  </a:txBody>
                  <a:tcPr marT="45721" marB="45721"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1 - Τίτλος"/>
          <p:cNvSpPr>
            <a:spLocks noGrp="1"/>
          </p:cNvSpPr>
          <p:nvPr>
            <p:ph type="title"/>
          </p:nvPr>
        </p:nvSpPr>
        <p:spPr/>
        <p:txBody>
          <a:bodyPr/>
          <a:lstStyle/>
          <a:p>
            <a:pPr eaLnBrk="1" hangingPunct="1"/>
            <a:r>
              <a:rPr lang="el-GR" altLang="el-GR" smtClean="0"/>
              <a:t>διοίκηση έργου</a:t>
            </a:r>
            <a:endParaRPr lang="en-US" altLang="el-GR" smtClean="0"/>
          </a:p>
        </p:txBody>
      </p:sp>
      <p:sp>
        <p:nvSpPr>
          <p:cNvPr id="27651" name="2 - Θέση περιεχομένου"/>
          <p:cNvSpPr>
            <a:spLocks noGrp="1"/>
          </p:cNvSpPr>
          <p:nvPr>
            <p:ph idx="1"/>
          </p:nvPr>
        </p:nvSpPr>
        <p:spPr/>
        <p:txBody>
          <a:bodyPr/>
          <a:lstStyle/>
          <a:p>
            <a:pPr eaLnBrk="1" hangingPunct="1"/>
            <a:r>
              <a:rPr lang="el-GR" altLang="el-GR" smtClean="0"/>
              <a:t>Ένα έργο ανάπτυξης δεν περιορίζεται σε καθαρά τεχνικά θέματα, αλλά και σε άλλα όπως</a:t>
            </a:r>
          </a:p>
          <a:p>
            <a:pPr eaLnBrk="1" hangingPunct="1"/>
            <a:r>
              <a:rPr lang="el-GR" altLang="el-GR" smtClean="0"/>
              <a:t>ο χρονοπρογραμματισμός του έργου, </a:t>
            </a:r>
          </a:p>
          <a:p>
            <a:pPr eaLnBrk="1" hangingPunct="1"/>
            <a:r>
              <a:rPr lang="el-GR" altLang="el-GR" smtClean="0"/>
              <a:t>η κατάρτιση του προϋπολογισμού του, </a:t>
            </a:r>
          </a:p>
          <a:p>
            <a:pPr eaLnBrk="1" hangingPunct="1"/>
            <a:r>
              <a:rPr lang="el-GR" altLang="el-GR" smtClean="0"/>
              <a:t>η στελέχωση της ομάδας ανάπτυξης, </a:t>
            </a:r>
          </a:p>
          <a:p>
            <a:pPr eaLnBrk="1" hangingPunct="1"/>
            <a:r>
              <a:rPr lang="el-GR" altLang="el-GR" smtClean="0"/>
              <a:t>η οργάνωση της ομάδας ανάπτυξης, </a:t>
            </a:r>
          </a:p>
          <a:p>
            <a:pPr eaLnBrk="1" hangingPunct="1"/>
            <a:r>
              <a:rPr lang="el-GR" altLang="el-GR" smtClean="0"/>
              <a:t>η παρακολούθηση της πορείας του έργου, </a:t>
            </a:r>
          </a:p>
          <a:p>
            <a:pPr eaLnBrk="1" hangingPunct="1"/>
            <a:r>
              <a:rPr lang="el-GR" altLang="el-GR" smtClean="0"/>
              <a:t>η διαχείριση των κινδύνων </a:t>
            </a:r>
          </a:p>
          <a:p>
            <a:pPr eaLnBrk="1" hangingPunct="1"/>
            <a:r>
              <a:rPr lang="el-GR" altLang="el-GR" smtClean="0"/>
              <a:t>Όλες αυτές η δραστηριότητες αφορούν τη διοίκηση του έργου που είναι εξ ίσου σημαντικές όπως και οι βασικές. </a:t>
            </a:r>
          </a:p>
          <a:p>
            <a:pPr eaLnBrk="1" hangingPunct="1"/>
            <a:r>
              <a:rPr lang="el-GR" altLang="el-GR" smtClean="0"/>
              <a:t>Ιδιαίτερα ο ρόλος του διοικητή έργου είναι κρίσιμος για την επιτυχή ολοκλήρωση των έργων. </a:t>
            </a:r>
          </a:p>
          <a:p>
            <a:pPr eaLnBrk="1" hangingPunct="1"/>
            <a:endParaRPr lang="en-US" altLang="el-GR" smtClean="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1 - Τίτλος"/>
          <p:cNvSpPr>
            <a:spLocks noGrp="1"/>
          </p:cNvSpPr>
          <p:nvPr>
            <p:ph type="title"/>
          </p:nvPr>
        </p:nvSpPr>
        <p:spPr/>
        <p:txBody>
          <a:bodyPr/>
          <a:lstStyle/>
          <a:p>
            <a:pPr eaLnBrk="1" hangingPunct="1"/>
            <a:r>
              <a:rPr lang="el-GR" altLang="el-GR" smtClean="0"/>
              <a:t>διοικητής έργου</a:t>
            </a:r>
            <a:endParaRPr lang="en-US" altLang="el-GR" smtClean="0"/>
          </a:p>
        </p:txBody>
      </p:sp>
      <p:sp>
        <p:nvSpPr>
          <p:cNvPr id="28675" name="2 - Θέση περιεχομένου"/>
          <p:cNvSpPr>
            <a:spLocks noGrp="1"/>
          </p:cNvSpPr>
          <p:nvPr>
            <p:ph idx="1"/>
          </p:nvPr>
        </p:nvSpPr>
        <p:spPr/>
        <p:txBody>
          <a:bodyPr/>
          <a:lstStyle/>
          <a:p>
            <a:pPr eaLnBrk="1" hangingPunct="1">
              <a:buFont typeface="Arial" panose="020B0604020202020204" pitchFamily="34" charset="0"/>
              <a:buNone/>
            </a:pPr>
            <a:r>
              <a:rPr lang="el-GR" altLang="el-GR" smtClean="0"/>
              <a:t>Προσόντα του διοικητή έργου </a:t>
            </a:r>
          </a:p>
          <a:p>
            <a:pPr eaLnBrk="1" hangingPunct="1"/>
            <a:r>
              <a:rPr lang="el-GR" altLang="el-GR" smtClean="0"/>
              <a:t>Επιχειρηματική αντίληψη</a:t>
            </a:r>
          </a:p>
          <a:p>
            <a:pPr eaLnBrk="1" hangingPunct="1"/>
            <a:r>
              <a:rPr lang="el-GR" altLang="el-GR" smtClean="0"/>
              <a:t>Τεχνικές γνώσεις</a:t>
            </a:r>
          </a:p>
          <a:p>
            <a:pPr eaLnBrk="1" hangingPunct="1"/>
            <a:r>
              <a:rPr lang="el-GR" altLang="el-GR" smtClean="0"/>
              <a:t>Γνώση διοίκησης έργων</a:t>
            </a:r>
          </a:p>
          <a:p>
            <a:pPr eaLnBrk="1" hangingPunct="1"/>
            <a:r>
              <a:rPr lang="el-GR" altLang="el-GR" smtClean="0"/>
              <a:t>Ικανότητες λήψης αποφάσεων</a:t>
            </a:r>
          </a:p>
          <a:p>
            <a:pPr eaLnBrk="1" hangingPunct="1"/>
            <a:r>
              <a:rPr lang="el-GR" altLang="el-GR" smtClean="0"/>
              <a:t>Ικανότητες παρακολούθησης διαδικασιών</a:t>
            </a:r>
          </a:p>
          <a:p>
            <a:pPr eaLnBrk="1" hangingPunct="1"/>
            <a:r>
              <a:rPr lang="el-GR" altLang="el-GR" smtClean="0"/>
              <a:t>Ικανότητα ανάλυσης λεπτομερειών</a:t>
            </a:r>
          </a:p>
          <a:p>
            <a:pPr eaLnBrk="1" hangingPunct="1"/>
            <a:r>
              <a:rPr lang="el-GR" altLang="el-GR" smtClean="0"/>
              <a:t>Ικανότητες οργάνωσης</a:t>
            </a:r>
          </a:p>
          <a:p>
            <a:pPr eaLnBrk="1" hangingPunct="1"/>
            <a:r>
              <a:rPr lang="el-GR" altLang="el-GR" smtClean="0"/>
              <a:t>Ικανότητες επικοινωνίας</a:t>
            </a:r>
          </a:p>
          <a:p>
            <a:pPr eaLnBrk="1" hangingPunct="1"/>
            <a:r>
              <a:rPr lang="el-GR" altLang="el-GR" smtClean="0"/>
              <a:t>Ηγετικές ικανότητες</a:t>
            </a:r>
          </a:p>
          <a:p>
            <a:pPr eaLnBrk="1" hangingPunct="1">
              <a:buFont typeface="Arial" panose="020B0604020202020204" pitchFamily="34" charset="0"/>
              <a:buNone/>
            </a:pPr>
            <a:endParaRPr lang="en-US" altLang="el-GR" smtClean="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1 - Τίτλος"/>
          <p:cNvSpPr>
            <a:spLocks noGrp="1"/>
          </p:cNvSpPr>
          <p:nvPr>
            <p:ph type="title"/>
          </p:nvPr>
        </p:nvSpPr>
        <p:spPr/>
        <p:txBody>
          <a:bodyPr/>
          <a:lstStyle/>
          <a:p>
            <a:pPr eaLnBrk="1" hangingPunct="1"/>
            <a:r>
              <a:rPr lang="el-GR" altLang="el-GR" smtClean="0"/>
              <a:t>διασφάλιση ποιότητας</a:t>
            </a:r>
            <a:endParaRPr lang="en-US" altLang="el-GR" smtClean="0"/>
          </a:p>
        </p:txBody>
      </p:sp>
      <p:sp>
        <p:nvSpPr>
          <p:cNvPr id="29699" name="2 - Θέση περιεχομένου"/>
          <p:cNvSpPr>
            <a:spLocks noGrp="1"/>
          </p:cNvSpPr>
          <p:nvPr>
            <p:ph idx="1"/>
          </p:nvPr>
        </p:nvSpPr>
        <p:spPr/>
        <p:txBody>
          <a:bodyPr/>
          <a:lstStyle/>
          <a:p>
            <a:pPr eaLnBrk="1" hangingPunct="1"/>
            <a:r>
              <a:rPr lang="el-GR" altLang="el-GR" smtClean="0"/>
              <a:t>Σκοπός της διασφάλισης ποιότητας είναι να επιβεβαιώνει διαρκώς  ότι κάθε παραδοτέο της ομάδας ανάπτυξης διαθέτει το επίπεδο ποιότητας που έχει ορίσει η διοίκηση του έργου και να εισηγείται στη Διοίκηση του έργου τυχόν αναγκαίες ενέργειες για την βελτίωση της ποιότητας των παραδοτέων της ομάδας ανάπτυξης. </a:t>
            </a:r>
            <a:endParaRPr lang="en-US" altLang="el-GR" smtClean="0"/>
          </a:p>
          <a:p>
            <a:pPr eaLnBrk="1" hangingPunct="1"/>
            <a:endParaRPr lang="en-US" altLang="el-GR" smtClean="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1 - Τίτλος"/>
          <p:cNvSpPr>
            <a:spLocks noGrp="1"/>
          </p:cNvSpPr>
          <p:nvPr>
            <p:ph type="title"/>
          </p:nvPr>
        </p:nvSpPr>
        <p:spPr/>
        <p:txBody>
          <a:bodyPr/>
          <a:lstStyle/>
          <a:p>
            <a:pPr eaLnBrk="1" hangingPunct="1"/>
            <a:r>
              <a:rPr lang="el-GR" altLang="el-GR" smtClean="0"/>
              <a:t>διασφάλιση ποιότητας</a:t>
            </a:r>
            <a:endParaRPr lang="en-US" altLang="el-GR" smtClean="0"/>
          </a:p>
        </p:txBody>
      </p:sp>
      <p:sp>
        <p:nvSpPr>
          <p:cNvPr id="30723" name="2 - Θέση περιεχομένου"/>
          <p:cNvSpPr>
            <a:spLocks noGrp="1"/>
          </p:cNvSpPr>
          <p:nvPr>
            <p:ph idx="1"/>
          </p:nvPr>
        </p:nvSpPr>
        <p:spPr>
          <a:xfrm>
            <a:off x="4356100" y="1052513"/>
            <a:ext cx="4330700" cy="5256212"/>
          </a:xfrm>
        </p:spPr>
        <p:txBody>
          <a:bodyPr/>
          <a:lstStyle/>
          <a:p>
            <a:pPr eaLnBrk="1" hangingPunct="1"/>
            <a:r>
              <a:rPr lang="el-GR" altLang="el-GR" sz="2000" smtClean="0"/>
              <a:t>Η επίτευξη υψηλής ποιότητας στο λογισμικό συνοδεύεται από μείωση του χρόνου ανάπτυξης. </a:t>
            </a:r>
          </a:p>
          <a:p>
            <a:pPr eaLnBrk="1" hangingPunct="1"/>
            <a:r>
              <a:rPr lang="el-GR" altLang="el-GR" sz="2000" smtClean="0"/>
              <a:t>Ο χρόνος ανάπτυξης αυξάνεται όταν επιτυγχάνεται εξαιρετική ποιότητα σε ειδικές κατηγορίες του λογισμικού.</a:t>
            </a:r>
          </a:p>
          <a:p>
            <a:pPr eaLnBrk="1" hangingPunct="1"/>
            <a:endParaRPr lang="en-US" altLang="el-GR" smtClean="0"/>
          </a:p>
        </p:txBody>
      </p:sp>
      <p:pic>
        <p:nvPicPr>
          <p:cNvPr id="30724" name="Picture 12" descr="ΠοιότηταΧρονοςΚόστο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5288" y="1773238"/>
            <a:ext cx="3754437" cy="3024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1 - Τίτλος"/>
          <p:cNvSpPr>
            <a:spLocks noGrp="1"/>
          </p:cNvSpPr>
          <p:nvPr>
            <p:ph type="title"/>
          </p:nvPr>
        </p:nvSpPr>
        <p:spPr/>
        <p:txBody>
          <a:bodyPr/>
          <a:lstStyle/>
          <a:p>
            <a:pPr eaLnBrk="1" hangingPunct="1"/>
            <a:r>
              <a:rPr lang="el-GR" altLang="el-GR" smtClean="0"/>
              <a:t>διαχείριση διάταξης</a:t>
            </a:r>
            <a:endParaRPr lang="en-US" altLang="el-GR" smtClean="0"/>
          </a:p>
        </p:txBody>
      </p:sp>
      <p:sp>
        <p:nvSpPr>
          <p:cNvPr id="31747" name="2 - Θέση περιεχομένου"/>
          <p:cNvSpPr>
            <a:spLocks noGrp="1"/>
          </p:cNvSpPr>
          <p:nvPr>
            <p:ph idx="1"/>
          </p:nvPr>
        </p:nvSpPr>
        <p:spPr/>
        <p:txBody>
          <a:bodyPr/>
          <a:lstStyle/>
          <a:p>
            <a:pPr eaLnBrk="1" hangingPunct="1">
              <a:buFont typeface="Arial" panose="020B0604020202020204" pitchFamily="34" charset="0"/>
              <a:buNone/>
            </a:pPr>
            <a:r>
              <a:rPr lang="el-GR" altLang="el-GR" smtClean="0"/>
              <a:t>Η διαχείριση διάταξης (configuration management) αφορά όλες τις δραστηριότητες που έχουν ως αποτέλεσμα, την αξιοποίηση όλων των ενδιάμεσων προϊόντων της διαδικασίας ανάπτυξης με σκοπό την παραγωγή εκδόσεων (version) του λογισμικού που ανταποκρίνονται στις απαιτήσεις κάποιας ομάδας χρηστών,  τη διαχείριση διαφορετικών εκδόσεων του λογισμικού και την υποστήριξη της πολιτικής εκδόσεων. Η δραστηριότητα της διαχείρισης διάταξης αφορά τόσο την ομάδα Διοίκησης έργου όσο και την ομάδα ανάπτυξης</a:t>
            </a:r>
          </a:p>
          <a:p>
            <a:pPr eaLnBrk="1" hangingPunct="1">
              <a:buFont typeface="Arial" panose="020B0604020202020204" pitchFamily="34" charset="0"/>
              <a:buNone/>
            </a:pPr>
            <a:endParaRPr lang="en-US" altLang="el-GR" smtClean="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1 - Τίτλος"/>
          <p:cNvSpPr>
            <a:spLocks noGrp="1"/>
          </p:cNvSpPr>
          <p:nvPr>
            <p:ph type="title"/>
          </p:nvPr>
        </p:nvSpPr>
        <p:spPr/>
        <p:txBody>
          <a:bodyPr/>
          <a:lstStyle/>
          <a:p>
            <a:pPr eaLnBrk="1" hangingPunct="1"/>
            <a:r>
              <a:rPr lang="el-GR" altLang="el-GR" smtClean="0"/>
              <a:t>περιεχόμενα παρουσίασης</a:t>
            </a:r>
            <a:endParaRPr lang="en-US" altLang="el-GR" smtClean="0"/>
          </a:p>
        </p:txBody>
      </p:sp>
      <p:sp>
        <p:nvSpPr>
          <p:cNvPr id="14339" name="2 - Θέση περιεχομένου"/>
          <p:cNvSpPr>
            <a:spLocks noGrp="1"/>
          </p:cNvSpPr>
          <p:nvPr>
            <p:ph idx="1"/>
          </p:nvPr>
        </p:nvSpPr>
        <p:spPr/>
        <p:txBody>
          <a:bodyPr/>
          <a:lstStyle/>
          <a:p>
            <a:pPr eaLnBrk="1" hangingPunct="1"/>
            <a:r>
              <a:rPr lang="el-GR" altLang="el-GR" smtClean="0"/>
              <a:t>Αντικείμενο της Τεχνολογίας Λογισμικού</a:t>
            </a:r>
          </a:p>
          <a:p>
            <a:pPr eaLnBrk="1" hangingPunct="1"/>
            <a:r>
              <a:rPr lang="el-GR" altLang="el-GR" smtClean="0"/>
              <a:t>Η ανάπτυξη λογισμικού</a:t>
            </a:r>
          </a:p>
          <a:p>
            <a:pPr eaLnBrk="1" hangingPunct="1"/>
            <a:r>
              <a:rPr lang="el-GR" altLang="el-GR" smtClean="0"/>
              <a:t>Μοντέλα διαδικασίας λογισμικού</a:t>
            </a:r>
          </a:p>
          <a:p>
            <a:pPr eaLnBrk="1" hangingPunct="1"/>
            <a:endParaRPr lang="en-US" altLang="el-GR"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1 - Τίτλος"/>
          <p:cNvSpPr>
            <a:spLocks noGrp="1"/>
          </p:cNvSpPr>
          <p:nvPr>
            <p:ph type="title"/>
          </p:nvPr>
        </p:nvSpPr>
        <p:spPr/>
        <p:txBody>
          <a:bodyPr/>
          <a:lstStyle/>
          <a:p>
            <a:pPr eaLnBrk="1" hangingPunct="1"/>
            <a:r>
              <a:rPr lang="el-GR" altLang="el-GR" smtClean="0"/>
              <a:t>μοντέλα διαδικασίας λογισμικού</a:t>
            </a:r>
            <a:endParaRPr lang="en-US" altLang="el-GR" smtClean="0"/>
          </a:p>
        </p:txBody>
      </p:sp>
      <p:sp>
        <p:nvSpPr>
          <p:cNvPr id="32771" name="2 - Θέση περιεχομένου"/>
          <p:cNvSpPr>
            <a:spLocks noGrp="1"/>
          </p:cNvSpPr>
          <p:nvPr>
            <p:ph idx="1"/>
          </p:nvPr>
        </p:nvSpPr>
        <p:spPr/>
        <p:txBody>
          <a:bodyPr/>
          <a:lstStyle/>
          <a:p>
            <a:pPr eaLnBrk="1" hangingPunct="1"/>
            <a:r>
              <a:rPr lang="el-GR" altLang="el-GR" smtClean="0"/>
              <a:t>Κύκλος ζωής: ο χρόνος από την σύλληψη της ιδέας ανάπτυξης ενός προϊόντος μέχρι την απόσυρσή του </a:t>
            </a:r>
          </a:p>
          <a:p>
            <a:pPr eaLnBrk="1" hangingPunct="1"/>
            <a:r>
              <a:rPr lang="el-GR" altLang="el-GR" smtClean="0"/>
              <a:t>Για να μπορέσουμε να επέμβουμε με σωστό τρόπο στις μεθοδολογίες και στις τεχνικές ανάπτυξης του λογισμικού πρέπει να έχουμε γνώση του τρόπου ανάπτυξης, λειτουργίας και απόσυρσης του λογισμικού, των χρονικών φάσεων  που συνθέτουν τη ζωή του λογισμικού σ' ολόκληρο τον κύκλο ζωής του. </a:t>
            </a:r>
          </a:p>
          <a:p>
            <a:pPr eaLnBrk="1" hangingPunct="1"/>
            <a:r>
              <a:rPr lang="el-GR" altLang="el-GR" smtClean="0"/>
              <a:t>Τα μοντέλα διαδικασίας λογισμικού μας παρέχουν μία γενική προσέγγιση για τον τρόπο ανάπτυξης του λογισμικού.</a:t>
            </a:r>
          </a:p>
          <a:p>
            <a:pPr eaLnBrk="1" hangingPunct="1"/>
            <a:endParaRPr lang="el-GR" altLang="el-GR" smtClean="0"/>
          </a:p>
          <a:p>
            <a:pPr eaLnBrk="1" hangingPunct="1"/>
            <a:endParaRPr lang="en-US" altLang="el-GR" smtClean="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1 - Τίτλος"/>
          <p:cNvSpPr>
            <a:spLocks noGrp="1"/>
          </p:cNvSpPr>
          <p:nvPr>
            <p:ph type="title"/>
          </p:nvPr>
        </p:nvSpPr>
        <p:spPr/>
        <p:txBody>
          <a:bodyPr/>
          <a:lstStyle/>
          <a:p>
            <a:pPr eaLnBrk="1" hangingPunct="1"/>
            <a:r>
              <a:rPr lang="el-GR" altLang="el-GR" smtClean="0"/>
              <a:t>μοντέλο διαδικασίας λογισμικού</a:t>
            </a:r>
            <a:endParaRPr lang="en-US" altLang="el-GR" smtClean="0"/>
          </a:p>
        </p:txBody>
      </p:sp>
      <p:sp>
        <p:nvSpPr>
          <p:cNvPr id="33795" name="2 - Θέση περιεχομένου"/>
          <p:cNvSpPr>
            <a:spLocks noGrp="1"/>
          </p:cNvSpPr>
          <p:nvPr>
            <p:ph idx="1"/>
          </p:nvPr>
        </p:nvSpPr>
        <p:spPr/>
        <p:txBody>
          <a:bodyPr/>
          <a:lstStyle/>
          <a:p>
            <a:pPr eaLnBrk="1" hangingPunct="1"/>
            <a:r>
              <a:rPr lang="el-GR" altLang="el-GR" smtClean="0"/>
              <a:t>Μοντέλο διαδικασίας λογισμικού: μια απλοποιημένη περιγραφή μιας διαδικασίας ανάπτυξης λογισμικού που παρουσιάζεται από ορισμένη οπτική γωνία. Το μοντέλο διαδικασίας λογισμικού περιγράφει τον τρόπο οργάνωσης των δραστηριοτήτων ανάπτυξης (απαιτήσεις, σχεδίαση, κωδικοποίηση, έλεγχος) του λογισμικού.</a:t>
            </a:r>
          </a:p>
          <a:p>
            <a:pPr eaLnBrk="1" hangingPunct="1"/>
            <a:r>
              <a:rPr lang="el-GR" altLang="el-GR" smtClean="0"/>
              <a:t>Διαδικασία ανάπτυξης (software process) : υιοθετεί ένα μοντέλο διαδικασίας λογισμικού και το εξειδικεύει περιγράφοντας μια ακολουθία βημάτων που έχουν ως αποτέλεσμα την ανάπτυξη λογισμικού υψηλής ποιότητας  στο προβλεπόμενο χρόνο και στο προϋπολογισμένο κόστος. </a:t>
            </a:r>
          </a:p>
          <a:p>
            <a:pPr eaLnBrk="1" hangingPunct="1"/>
            <a:endParaRPr lang="en-US" altLang="el-GR" smtClean="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1 - Τίτλος"/>
          <p:cNvSpPr>
            <a:spLocks noGrp="1"/>
          </p:cNvSpPr>
          <p:nvPr>
            <p:ph type="title"/>
          </p:nvPr>
        </p:nvSpPr>
        <p:spPr/>
        <p:txBody>
          <a:bodyPr/>
          <a:lstStyle/>
          <a:p>
            <a:pPr eaLnBrk="1" hangingPunct="1"/>
            <a:r>
              <a:rPr lang="el-GR" altLang="el-GR" smtClean="0"/>
              <a:t>το μοντέλο του καταρράκτη</a:t>
            </a:r>
            <a:endParaRPr lang="en-US" altLang="el-GR" smtClean="0"/>
          </a:p>
        </p:txBody>
      </p:sp>
      <p:pic>
        <p:nvPicPr>
          <p:cNvPr id="34819" name="Picture 4" descr="ΣχήμαΚαταρράκτη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835150" y="1052513"/>
            <a:ext cx="5257800" cy="497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1 - Τίτλος"/>
          <p:cNvSpPr>
            <a:spLocks noGrp="1"/>
          </p:cNvSpPr>
          <p:nvPr>
            <p:ph type="title"/>
          </p:nvPr>
        </p:nvSpPr>
        <p:spPr/>
        <p:txBody>
          <a:bodyPr/>
          <a:lstStyle/>
          <a:p>
            <a:pPr eaLnBrk="1" hangingPunct="1"/>
            <a:r>
              <a:rPr lang="el-GR" altLang="el-GR" smtClean="0"/>
              <a:t>το μοντέλο του καταρράκτη</a:t>
            </a:r>
          </a:p>
        </p:txBody>
      </p:sp>
      <p:sp>
        <p:nvSpPr>
          <p:cNvPr id="35843" name="2 - Θέση περιεχομένου"/>
          <p:cNvSpPr>
            <a:spLocks noGrp="1"/>
          </p:cNvSpPr>
          <p:nvPr>
            <p:ph idx="1"/>
          </p:nvPr>
        </p:nvSpPr>
        <p:spPr>
          <a:xfrm>
            <a:off x="323850" y="1052513"/>
            <a:ext cx="8229600" cy="5256212"/>
          </a:xfrm>
        </p:spPr>
        <p:txBody>
          <a:bodyPr/>
          <a:lstStyle/>
          <a:p>
            <a:pPr eaLnBrk="1" hangingPunct="1"/>
            <a:r>
              <a:rPr lang="el-GR" altLang="el-GR" smtClean="0"/>
              <a:t>Ακολουθιακή οργάνωση των δραστηριοτήτων ανάπτυξης.</a:t>
            </a:r>
          </a:p>
          <a:p>
            <a:pPr eaLnBrk="1" hangingPunct="1"/>
            <a:r>
              <a:rPr lang="el-GR" altLang="el-GR" smtClean="0"/>
              <a:t>Αξιολόγηση</a:t>
            </a:r>
          </a:p>
          <a:p>
            <a:pPr lvl="1" eaLnBrk="1" hangingPunct="1">
              <a:buFont typeface="Arial" panose="020B0604020202020204" pitchFamily="34" charset="0"/>
              <a:buNone/>
            </a:pPr>
            <a:r>
              <a:rPr lang="el-GR" altLang="el-GR" smtClean="0"/>
              <a:t>+ «Εύκολος» χρονικός προγραμματισμός και «απλή» διοίκηση έργου.</a:t>
            </a:r>
          </a:p>
          <a:p>
            <a:pPr lvl="1" eaLnBrk="1" hangingPunct="1">
              <a:buFont typeface="Arial" panose="020B0604020202020204" pitchFamily="34" charset="0"/>
              <a:buNone/>
            </a:pPr>
            <a:r>
              <a:rPr lang="el-GR" altLang="el-GR" smtClean="0"/>
              <a:t>- Προϋποθέτει σταθερότητα στις απαιτήσεις και την αρχιτεκτονική.</a:t>
            </a:r>
          </a:p>
          <a:p>
            <a:pPr lvl="1" eaLnBrk="1" hangingPunct="1">
              <a:buFont typeface="Arial" panose="020B0604020202020204" pitchFamily="34" charset="0"/>
              <a:buNone/>
            </a:pPr>
            <a:r>
              <a:rPr lang="el-GR" altLang="el-GR" smtClean="0"/>
              <a:t>- Μικρή συμμετοχή τελικών χρηστών.</a:t>
            </a:r>
          </a:p>
          <a:p>
            <a:pPr lvl="1" eaLnBrk="1" hangingPunct="1">
              <a:buFont typeface="Arial" panose="020B0604020202020204" pitchFamily="34" charset="0"/>
              <a:buNone/>
            </a:pPr>
            <a:r>
              <a:rPr lang="el-GR" altLang="el-GR" smtClean="0"/>
              <a:t>- Παραπλανητική εικόνα της πορείας του έργου.</a:t>
            </a:r>
          </a:p>
          <a:p>
            <a:pPr lvl="1" eaLnBrk="1" hangingPunct="1">
              <a:buFont typeface="Arial" panose="020B0604020202020204" pitchFamily="34" charset="0"/>
              <a:buNone/>
            </a:pPr>
            <a:r>
              <a:rPr lang="el-GR" altLang="el-GR" smtClean="0"/>
              <a:t>- Δεν ευνοεί την ενεργητική διαχείριση κινδύνων.</a:t>
            </a:r>
            <a:endParaRPr lang="en-US" altLang="el-GR"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1 - Τίτλος"/>
          <p:cNvSpPr>
            <a:spLocks noGrp="1"/>
          </p:cNvSpPr>
          <p:nvPr>
            <p:ph type="title"/>
          </p:nvPr>
        </p:nvSpPr>
        <p:spPr/>
        <p:txBody>
          <a:bodyPr/>
          <a:lstStyle/>
          <a:p>
            <a:pPr eaLnBrk="1" hangingPunct="1"/>
            <a:r>
              <a:rPr lang="el-GR" altLang="el-GR" smtClean="0"/>
              <a:t>το επαυξητικό μοντέλο</a:t>
            </a:r>
            <a:endParaRPr lang="en-US" altLang="el-GR" smtClean="0"/>
          </a:p>
        </p:txBody>
      </p:sp>
      <p:pic>
        <p:nvPicPr>
          <p:cNvPr id="36867" name="Picture 4" descr="ΣχήμαΣταδιακήΠαράδοσ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5" y="1052513"/>
            <a:ext cx="3529013" cy="5278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1 - Τίτλος"/>
          <p:cNvSpPr>
            <a:spLocks noGrp="1"/>
          </p:cNvSpPr>
          <p:nvPr>
            <p:ph type="title"/>
          </p:nvPr>
        </p:nvSpPr>
        <p:spPr/>
        <p:txBody>
          <a:bodyPr/>
          <a:lstStyle/>
          <a:p>
            <a:pPr eaLnBrk="1" hangingPunct="1"/>
            <a:r>
              <a:rPr lang="el-GR" altLang="el-GR" smtClean="0"/>
              <a:t>το επαυξητικό μοντέλο</a:t>
            </a:r>
            <a:endParaRPr lang="en-US" altLang="el-GR" smtClean="0"/>
          </a:p>
        </p:txBody>
      </p:sp>
      <p:sp>
        <p:nvSpPr>
          <p:cNvPr id="37891" name="2 - Θέση περιεχομένου"/>
          <p:cNvSpPr>
            <a:spLocks noGrp="1"/>
          </p:cNvSpPr>
          <p:nvPr>
            <p:ph idx="1"/>
          </p:nvPr>
        </p:nvSpPr>
        <p:spPr/>
        <p:txBody>
          <a:bodyPr/>
          <a:lstStyle/>
          <a:p>
            <a:pPr eaLnBrk="1" hangingPunct="1"/>
            <a:r>
              <a:rPr lang="el-GR" altLang="el-GR" smtClean="0"/>
              <a:t>Η λεπτομερής σχεδίαση και η κωδικοποίηση γίνεται σταδιακά με παραγωγή νέων εκδόσεων του λογισμικού</a:t>
            </a:r>
          </a:p>
          <a:p>
            <a:pPr eaLnBrk="1" hangingPunct="1"/>
            <a:r>
              <a:rPr lang="el-GR" altLang="el-GR" smtClean="0"/>
              <a:t>Αξιολόγηση</a:t>
            </a:r>
          </a:p>
          <a:p>
            <a:pPr lvl="1" eaLnBrk="1" hangingPunct="1">
              <a:buFont typeface="Arial" panose="020B0604020202020204" pitchFamily="34" charset="0"/>
              <a:buNone/>
            </a:pPr>
            <a:r>
              <a:rPr lang="el-GR" altLang="el-GR" smtClean="0"/>
              <a:t>+ Μεγαλύτερη ευελιξία σε σχέση με το μοντέλο του καταρράκτη</a:t>
            </a:r>
          </a:p>
          <a:p>
            <a:pPr lvl="1" eaLnBrk="1" hangingPunct="1">
              <a:buFont typeface="Arial" panose="020B0604020202020204" pitchFamily="34" charset="0"/>
              <a:buNone/>
            </a:pPr>
            <a:r>
              <a:rPr lang="el-GR" altLang="el-GR" smtClean="0"/>
              <a:t>+ Βελτιωμένη διαχείριση κινδύνων και καλύτερη αξιολόγηση της πορείας του έργου</a:t>
            </a:r>
          </a:p>
          <a:p>
            <a:pPr lvl="1" eaLnBrk="1" hangingPunct="1">
              <a:buFont typeface="Arial" panose="020B0604020202020204" pitchFamily="34" charset="0"/>
              <a:buNone/>
            </a:pPr>
            <a:r>
              <a:rPr lang="el-GR" altLang="el-GR" smtClean="0"/>
              <a:t>- Προϋποθέτει σταθερότητα των απαιτήσεων και της αρχιτεκτονικής του λογισμικού</a:t>
            </a:r>
          </a:p>
          <a:p>
            <a:pPr lvl="1" eaLnBrk="1" hangingPunct="1">
              <a:buFont typeface="Arial" panose="020B0604020202020204" pitchFamily="34" charset="0"/>
              <a:buNone/>
            </a:pPr>
            <a:endParaRPr lang="en-US" altLang="el-GR" smtClean="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1 - Τίτλος"/>
          <p:cNvSpPr>
            <a:spLocks noGrp="1"/>
          </p:cNvSpPr>
          <p:nvPr>
            <p:ph type="title"/>
          </p:nvPr>
        </p:nvSpPr>
        <p:spPr/>
        <p:txBody>
          <a:bodyPr/>
          <a:lstStyle/>
          <a:p>
            <a:pPr eaLnBrk="1" hangingPunct="1"/>
            <a:r>
              <a:rPr lang="el-GR" altLang="el-GR" smtClean="0"/>
              <a:t>το σπειροειδές Μοντέλο</a:t>
            </a:r>
            <a:endParaRPr lang="en-US" altLang="el-GR" smtClean="0"/>
          </a:p>
        </p:txBody>
      </p:sp>
      <p:pic>
        <p:nvPicPr>
          <p:cNvPr id="38915" name="Picture 46" descr="Χωρίς τίτλ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052513"/>
            <a:ext cx="6553200" cy="5327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1 - Τίτλος"/>
          <p:cNvSpPr>
            <a:spLocks noGrp="1"/>
          </p:cNvSpPr>
          <p:nvPr>
            <p:ph type="title"/>
          </p:nvPr>
        </p:nvSpPr>
        <p:spPr/>
        <p:txBody>
          <a:bodyPr/>
          <a:lstStyle/>
          <a:p>
            <a:pPr eaLnBrk="1" hangingPunct="1"/>
            <a:r>
              <a:rPr lang="el-GR" altLang="el-GR" smtClean="0"/>
              <a:t>το σπειροειδές Μοντέλο</a:t>
            </a:r>
            <a:endParaRPr lang="en-US" altLang="el-GR" smtClean="0"/>
          </a:p>
        </p:txBody>
      </p:sp>
      <p:sp>
        <p:nvSpPr>
          <p:cNvPr id="39939" name="2 - Θέση περιεχομένου"/>
          <p:cNvSpPr>
            <a:spLocks noGrp="1"/>
          </p:cNvSpPr>
          <p:nvPr>
            <p:ph idx="1"/>
          </p:nvPr>
        </p:nvSpPr>
        <p:spPr/>
        <p:txBody>
          <a:bodyPr/>
          <a:lstStyle/>
          <a:p>
            <a:pPr eaLnBrk="1" hangingPunct="1"/>
            <a:r>
              <a:rPr lang="el-GR" altLang="el-GR" smtClean="0"/>
              <a:t>Ανάπτυξη σε κύκλους.</a:t>
            </a:r>
          </a:p>
          <a:p>
            <a:pPr eaLnBrk="1" hangingPunct="1"/>
            <a:r>
              <a:rPr lang="el-GR" altLang="el-GR" smtClean="0"/>
              <a:t>Σε κάθε κύκλο πραγματοποιούνται πολλές δραστηριότητες ανάπτυξης (απαιτήσεις, σχεδίαση, κωδικοποίηση).</a:t>
            </a:r>
          </a:p>
          <a:p>
            <a:pPr eaLnBrk="1" hangingPunct="1"/>
            <a:r>
              <a:rPr lang="el-GR" altLang="el-GR" smtClean="0"/>
              <a:t>Οι αποφάσεις για τον προγραμματισμό κάθε κύκλου καθορίζονται από τους κινδύνους του έργου.</a:t>
            </a:r>
          </a:p>
          <a:p>
            <a:pPr eaLnBrk="1" hangingPunct="1"/>
            <a:r>
              <a:rPr lang="el-GR" altLang="el-GR" smtClean="0"/>
              <a:t>Δημιουργία πρωτοτύπων (prototypes) ως μέσο μείωσης των κινδύνων του έργου.</a:t>
            </a:r>
          </a:p>
          <a:p>
            <a:pPr eaLnBrk="1" hangingPunct="1"/>
            <a:endParaRPr lang="en-US" altLang="el-GR"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1 - Τίτλος"/>
          <p:cNvSpPr>
            <a:spLocks noGrp="1"/>
          </p:cNvSpPr>
          <p:nvPr>
            <p:ph type="title"/>
          </p:nvPr>
        </p:nvSpPr>
        <p:spPr/>
        <p:txBody>
          <a:bodyPr/>
          <a:lstStyle/>
          <a:p>
            <a:pPr eaLnBrk="1" hangingPunct="1"/>
            <a:r>
              <a:rPr lang="el-GR" altLang="el-GR" smtClean="0"/>
              <a:t>το σπειροειδές Μοντέλο</a:t>
            </a:r>
            <a:endParaRPr lang="en-US" altLang="el-GR" smtClean="0"/>
          </a:p>
        </p:txBody>
      </p:sp>
      <p:sp>
        <p:nvSpPr>
          <p:cNvPr id="40963" name="2 - Θέση περιεχομένου"/>
          <p:cNvSpPr>
            <a:spLocks noGrp="1"/>
          </p:cNvSpPr>
          <p:nvPr>
            <p:ph idx="1"/>
          </p:nvPr>
        </p:nvSpPr>
        <p:spPr/>
        <p:txBody>
          <a:bodyPr/>
          <a:lstStyle/>
          <a:p>
            <a:pPr eaLnBrk="1" hangingPunct="1">
              <a:buFont typeface="Arial" panose="020B0604020202020204" pitchFamily="34" charset="0"/>
              <a:buNone/>
            </a:pPr>
            <a:r>
              <a:rPr lang="el-GR" altLang="el-GR" smtClean="0"/>
              <a:t>Αξιολόγηση</a:t>
            </a:r>
          </a:p>
          <a:p>
            <a:pPr eaLnBrk="1" hangingPunct="1">
              <a:buFont typeface="Arial" panose="020B0604020202020204" pitchFamily="34" charset="0"/>
              <a:buNone/>
            </a:pPr>
            <a:r>
              <a:rPr lang="el-GR" altLang="el-GR" smtClean="0"/>
              <a:t>+ Ενεργητική αντιμετώπιση κινδύνων.</a:t>
            </a:r>
          </a:p>
          <a:p>
            <a:pPr eaLnBrk="1" hangingPunct="1">
              <a:buFont typeface="Arial" panose="020B0604020202020204" pitchFamily="34" charset="0"/>
              <a:buNone/>
            </a:pPr>
            <a:r>
              <a:rPr lang="el-GR" altLang="el-GR" smtClean="0"/>
              <a:t>+ Προσαρμογή σε μεταβαλλόμενες απαιτήσεις.</a:t>
            </a:r>
          </a:p>
          <a:p>
            <a:pPr eaLnBrk="1" hangingPunct="1">
              <a:buFont typeface="Arial" panose="020B0604020202020204" pitchFamily="34" charset="0"/>
              <a:buNone/>
            </a:pPr>
            <a:r>
              <a:rPr lang="el-GR" altLang="el-GR" smtClean="0"/>
              <a:t>+ Καλύτερη συμμετοχή των χρηστών.</a:t>
            </a:r>
          </a:p>
          <a:p>
            <a:pPr eaLnBrk="1" hangingPunct="1">
              <a:buFont typeface="Arial" panose="020B0604020202020204" pitchFamily="34" charset="0"/>
              <a:buNone/>
            </a:pPr>
            <a:r>
              <a:rPr lang="el-GR" altLang="el-GR" smtClean="0"/>
              <a:t>+ Βελτιωμένη αξιολόγηση της πορείας του έργου.</a:t>
            </a:r>
          </a:p>
          <a:p>
            <a:pPr eaLnBrk="1" hangingPunct="1">
              <a:buFont typeface="Arial" panose="020B0604020202020204" pitchFamily="34" charset="0"/>
              <a:buNone/>
            </a:pPr>
            <a:r>
              <a:rPr lang="el-GR" altLang="el-GR" smtClean="0"/>
              <a:t>- Απαιτητική διοίκηση έργου.</a:t>
            </a:r>
          </a:p>
          <a:p>
            <a:pPr eaLnBrk="1" hangingPunct="1"/>
            <a:endParaRPr lang="en-US" altLang="el-GR"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1 - Τίτλος"/>
          <p:cNvSpPr>
            <a:spLocks noGrp="1"/>
          </p:cNvSpPr>
          <p:nvPr>
            <p:ph type="title"/>
          </p:nvPr>
        </p:nvSpPr>
        <p:spPr/>
        <p:txBody>
          <a:bodyPr/>
          <a:lstStyle/>
          <a:p>
            <a:pPr eaLnBrk="1" hangingPunct="1"/>
            <a:r>
              <a:rPr lang="el-GR" altLang="el-GR" smtClean="0"/>
              <a:t>το επαναληπτικό μοντέλο</a:t>
            </a:r>
            <a:endParaRPr lang="en-US" altLang="el-GR" smtClean="0"/>
          </a:p>
        </p:txBody>
      </p:sp>
      <p:pic>
        <p:nvPicPr>
          <p:cNvPr id="41987" name="Picture 4" descr="ΕπαναληπτικόΜοντέλο"/>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6013" y="1484313"/>
            <a:ext cx="6840537" cy="4308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1 - Τίτλος"/>
          <p:cNvSpPr>
            <a:spLocks noGrp="1"/>
          </p:cNvSpPr>
          <p:nvPr>
            <p:ph type="title"/>
          </p:nvPr>
        </p:nvSpPr>
        <p:spPr/>
        <p:txBody>
          <a:bodyPr/>
          <a:lstStyle/>
          <a:p>
            <a:pPr eaLnBrk="1" hangingPunct="1"/>
            <a:r>
              <a:rPr lang="el-GR" altLang="el-GR" smtClean="0"/>
              <a:t>τεχνολογία λογισμικού</a:t>
            </a:r>
            <a:endParaRPr lang="en-US" altLang="el-GR" smtClean="0"/>
          </a:p>
        </p:txBody>
      </p:sp>
      <p:sp>
        <p:nvSpPr>
          <p:cNvPr id="15363" name="2 - Θέση περιεχομένου"/>
          <p:cNvSpPr>
            <a:spLocks noGrp="1"/>
          </p:cNvSpPr>
          <p:nvPr>
            <p:ph idx="1"/>
          </p:nvPr>
        </p:nvSpPr>
        <p:spPr/>
        <p:txBody>
          <a:bodyPr/>
          <a:lstStyle/>
          <a:p>
            <a:pPr eaLnBrk="1" hangingPunct="1"/>
            <a:r>
              <a:rPr lang="el-GR" altLang="el-GR" sz="2000" smtClean="0"/>
              <a:t>Κλάδος της πληροφορικής που ασχολείται με τη μελέτη και την εφαρμογή συστηματικών, μεθοδικών και ποσοτικοποιημένων προσεγγίσεων για την ανάπτυξη, λειτουργία και συντήρηση του λογισμικού</a:t>
            </a:r>
            <a:r>
              <a:rPr lang="en-US" altLang="el-GR" sz="2000" smtClean="0"/>
              <a:t> [ISO 17]</a:t>
            </a:r>
            <a:endParaRPr lang="el-GR" altLang="el-GR" sz="2000" smtClean="0"/>
          </a:p>
          <a:p>
            <a:pPr eaLnBrk="1" hangingPunct="1"/>
            <a:r>
              <a:rPr lang="el-GR" altLang="el-GR" sz="2000" smtClean="0"/>
              <a:t>Στοχεύει στην ανάπτυξη αξιόπιστου λογισμικού με μεγάλο κύκλο ζωής που ικανοποιεί τις απαιτήσεις των χρηστών και των πελατών. </a:t>
            </a:r>
            <a:endParaRPr lang="en-US" altLang="el-GR" sz="2000" smtClean="0"/>
          </a:p>
          <a:p>
            <a:pPr eaLnBrk="1" hangingPunct="1"/>
            <a:r>
              <a:rPr lang="el-GR" altLang="el-GR" sz="2000" smtClean="0"/>
              <a:t>Εστιάζει τη προσοχή της στην ανάπτυξη και εφαρμογή συστηματικών μεθόδων, τεχνικών και εργαλείων που αφορούν ολόκληρο το κύκλο ζωής του Λογισμικού και υποστηρίζουν την επιτυχία των παραπάνω στόχων. </a:t>
            </a:r>
          </a:p>
          <a:p>
            <a:pPr eaLnBrk="1" hangingPunct="1"/>
            <a:endParaRPr lang="en-US" altLang="el-GR" smtClean="0"/>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1 - Τίτλος"/>
          <p:cNvSpPr>
            <a:spLocks noGrp="1"/>
          </p:cNvSpPr>
          <p:nvPr>
            <p:ph type="title"/>
          </p:nvPr>
        </p:nvSpPr>
        <p:spPr/>
        <p:txBody>
          <a:bodyPr/>
          <a:lstStyle/>
          <a:p>
            <a:pPr eaLnBrk="1" hangingPunct="1"/>
            <a:r>
              <a:rPr lang="el-GR" altLang="el-GR" smtClean="0"/>
              <a:t>το επαναληπτικό μοντέλο</a:t>
            </a:r>
            <a:endParaRPr lang="en-US" altLang="el-GR" smtClean="0"/>
          </a:p>
        </p:txBody>
      </p:sp>
      <p:sp>
        <p:nvSpPr>
          <p:cNvPr id="43011" name="2 - Θέση περιεχομένου"/>
          <p:cNvSpPr>
            <a:spLocks noGrp="1"/>
          </p:cNvSpPr>
          <p:nvPr>
            <p:ph idx="1"/>
          </p:nvPr>
        </p:nvSpPr>
        <p:spPr/>
        <p:txBody>
          <a:bodyPr/>
          <a:lstStyle/>
          <a:p>
            <a:pPr eaLnBrk="1" hangingPunct="1"/>
            <a:r>
              <a:rPr lang="el-GR" altLang="el-GR" smtClean="0"/>
              <a:t>Είναι εξορισμού και επαυξητικό (iterative and incremental). </a:t>
            </a:r>
          </a:p>
          <a:p>
            <a:pPr eaLnBrk="1" hangingPunct="1"/>
            <a:r>
              <a:rPr lang="el-GR" altLang="el-GR" smtClean="0"/>
              <a:t>Η ανάπτυξη του λογισμικού δεν οργανώνεται σε σειριακές φάσεις αλλά σε επαναλήψεις.</a:t>
            </a:r>
          </a:p>
          <a:p>
            <a:pPr eaLnBrk="1" hangingPunct="1"/>
            <a:r>
              <a:rPr lang="el-GR" altLang="el-GR" smtClean="0"/>
              <a:t>Σε κάθε επανάληψη πραγματοποιούνται όλες (ή σχεδόν όλες) οι δραστηριότητες ανάπτυξης, με διαφορετική όμως βαρύτητα στην πορεία του χρόνου.</a:t>
            </a:r>
          </a:p>
          <a:p>
            <a:pPr eaLnBrk="1" hangingPunct="1"/>
            <a:r>
              <a:rPr lang="el-GR" altLang="el-GR" smtClean="0"/>
              <a:t>Κάθε επανάληψη παράγει μία ημιτελή αλλά ελεγμένη έκδοση του λογισμικού.</a:t>
            </a:r>
          </a:p>
          <a:p>
            <a:pPr eaLnBrk="1" hangingPunct="1"/>
            <a:r>
              <a:rPr lang="el-GR" altLang="el-GR" smtClean="0"/>
              <a:t>Το επαναληπτικό μοντέλο αξιοποιεί και τη χρονική πλαισίωση (timeboxing) των επαναλήψεων. Δεν επιτρέπεται η μετάθεση της ημερομηνίας λήξης μίας επανάληψης.</a:t>
            </a:r>
          </a:p>
          <a:p>
            <a:pPr eaLnBrk="1" hangingPunct="1"/>
            <a:endParaRPr lang="en-US" altLang="el-GR" smtClean="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1 - Τίτλος"/>
          <p:cNvSpPr>
            <a:spLocks noGrp="1"/>
          </p:cNvSpPr>
          <p:nvPr>
            <p:ph type="title"/>
          </p:nvPr>
        </p:nvSpPr>
        <p:spPr/>
        <p:txBody>
          <a:bodyPr/>
          <a:lstStyle/>
          <a:p>
            <a:pPr eaLnBrk="1" hangingPunct="1"/>
            <a:r>
              <a:rPr lang="el-GR" altLang="el-GR" smtClean="0"/>
              <a:t>το επαναληπτικό μοντέλο</a:t>
            </a:r>
            <a:endParaRPr lang="en-US" altLang="el-GR" smtClean="0"/>
          </a:p>
        </p:txBody>
      </p:sp>
      <p:sp>
        <p:nvSpPr>
          <p:cNvPr id="44035" name="2 - Θέση περιεχομένου"/>
          <p:cNvSpPr>
            <a:spLocks noGrp="1"/>
          </p:cNvSpPr>
          <p:nvPr>
            <p:ph idx="1"/>
          </p:nvPr>
        </p:nvSpPr>
        <p:spPr/>
        <p:txBody>
          <a:bodyPr/>
          <a:lstStyle/>
          <a:p>
            <a:pPr eaLnBrk="1" hangingPunct="1"/>
            <a:r>
              <a:rPr lang="el-GR" altLang="el-GR" smtClean="0"/>
              <a:t>Αξιολόγηση</a:t>
            </a:r>
          </a:p>
          <a:p>
            <a:pPr lvl="1" eaLnBrk="1" hangingPunct="1">
              <a:buFont typeface="Arial" panose="020B0604020202020204" pitchFamily="34" charset="0"/>
              <a:buNone/>
            </a:pPr>
            <a:r>
              <a:rPr lang="el-GR" altLang="el-GR" smtClean="0"/>
              <a:t>+ Άριστη προσαρμογή σε μεταβαλλόμενες απαιτήσεις</a:t>
            </a:r>
          </a:p>
          <a:p>
            <a:pPr lvl="1" eaLnBrk="1" hangingPunct="1">
              <a:buFont typeface="Arial" panose="020B0604020202020204" pitchFamily="34" charset="0"/>
              <a:buNone/>
            </a:pPr>
            <a:r>
              <a:rPr lang="el-GR" altLang="el-GR" smtClean="0"/>
              <a:t>+ Δυνατότητες για ενεργητική αντιμετώπιση των κινδύνων του έργου</a:t>
            </a:r>
          </a:p>
          <a:p>
            <a:pPr lvl="1" eaLnBrk="1" hangingPunct="1">
              <a:buFont typeface="Arial" panose="020B0604020202020204" pitchFamily="34" charset="0"/>
              <a:buNone/>
            </a:pPr>
            <a:r>
              <a:rPr lang="el-GR" altLang="el-GR" smtClean="0"/>
              <a:t>+ Ενθάρρυνση της ενεργούς και διαρκούς συμμετοχής των χρηστών</a:t>
            </a:r>
          </a:p>
          <a:p>
            <a:pPr lvl="1" eaLnBrk="1" hangingPunct="1">
              <a:buFont typeface="Arial" panose="020B0604020202020204" pitchFamily="34" charset="0"/>
              <a:buNone/>
            </a:pPr>
            <a:r>
              <a:rPr lang="el-GR" altLang="el-GR" smtClean="0"/>
              <a:t>+ Άριστη παρακολούθηση της πορείας του έργου με τον καθορισμό βραχυχρόνιων στόχων</a:t>
            </a:r>
          </a:p>
          <a:p>
            <a:pPr lvl="1" eaLnBrk="1" hangingPunct="1">
              <a:buFont typeface="Arial" panose="020B0604020202020204" pitchFamily="34" charset="0"/>
              <a:buNone/>
            </a:pPr>
            <a:r>
              <a:rPr lang="el-GR" altLang="el-GR" smtClean="0"/>
              <a:t>- «Παρεξηγήσιμο» μοντέλο. Αυτοί που το ακολουθούν είναι λιγότεροι από αυτούς που το επικαλούνται</a:t>
            </a:r>
          </a:p>
          <a:p>
            <a:pPr eaLnBrk="1" hangingPunct="1"/>
            <a:r>
              <a:rPr lang="el-GR" altLang="el-GR" smtClean="0"/>
              <a:t>Το επαναληπτικό μοντέλο είναι πλέον το κυρίαρχο μοντέλο του κύκλου ζωής του λογισμικού.</a:t>
            </a:r>
          </a:p>
          <a:p>
            <a:pPr eaLnBrk="1" hangingPunct="1"/>
            <a:r>
              <a:rPr lang="el-GR" altLang="el-GR" smtClean="0"/>
              <a:t>Παρέχει μεγάλη ευελιξία στον τρόπο που παραδίδεται το λογισμικό</a:t>
            </a:r>
            <a:endParaRPr lang="en-US" altLang="el-GR" smtClean="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1 - Τίτλος"/>
          <p:cNvSpPr>
            <a:spLocks noGrp="1"/>
          </p:cNvSpPr>
          <p:nvPr>
            <p:ph type="title"/>
          </p:nvPr>
        </p:nvSpPr>
        <p:spPr/>
        <p:txBody>
          <a:bodyPr/>
          <a:lstStyle/>
          <a:p>
            <a:pPr eaLnBrk="1" hangingPunct="1"/>
            <a:r>
              <a:rPr lang="el-GR" altLang="el-GR" smtClean="0"/>
              <a:t>το επαναληπτικό μοντέλο και η πρωτοτυποποίηση</a:t>
            </a:r>
            <a:endParaRPr lang="en-US" altLang="el-GR" smtClean="0"/>
          </a:p>
        </p:txBody>
      </p:sp>
      <p:sp>
        <p:nvSpPr>
          <p:cNvPr id="45059" name="2 - Θέση περιεχομένου"/>
          <p:cNvSpPr>
            <a:spLocks noGrp="1"/>
          </p:cNvSpPr>
          <p:nvPr>
            <p:ph idx="1"/>
          </p:nvPr>
        </p:nvSpPr>
        <p:spPr>
          <a:xfrm>
            <a:off x="457200" y="3716338"/>
            <a:ext cx="8229600" cy="2592387"/>
          </a:xfrm>
        </p:spPr>
        <p:txBody>
          <a:bodyPr/>
          <a:lstStyle/>
          <a:p>
            <a:pPr eaLnBrk="1" hangingPunct="1"/>
            <a:r>
              <a:rPr lang="el-GR" altLang="el-GR" smtClean="0"/>
              <a:t>Εξελικτική πρωτοτυποποίηση (evolutionary prototyping). Με την ολοκλήρωση κάποιων επαναλήψεων παραδίδονται πρωτότυπα στον πελάτη για αξιολόγηση και ανατροφοδότηση</a:t>
            </a:r>
          </a:p>
          <a:p>
            <a:pPr eaLnBrk="1" hangingPunct="1"/>
            <a:r>
              <a:rPr lang="el-GR" altLang="el-GR" smtClean="0"/>
              <a:t>Εξελικτική παράδοση (evolutionary delivery). Με την ολοκλήρωση κάποιων επαναλήψεων παραδίδονται στον πελάτη εκδόσεις του λογισμικού προς χρήση.</a:t>
            </a:r>
          </a:p>
          <a:p>
            <a:pPr eaLnBrk="1" hangingPunct="1"/>
            <a:endParaRPr lang="en-US" altLang="el-GR" smtClean="0"/>
          </a:p>
        </p:txBody>
      </p:sp>
      <p:pic>
        <p:nvPicPr>
          <p:cNvPr id="45060" name="Picture 4" descr="ΕξελικτικήΠρωτοτυποποίησηκαιΠαράδοση"/>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11413" y="981075"/>
            <a:ext cx="4140200" cy="260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1 - Τίτλος"/>
          <p:cNvSpPr>
            <a:spLocks noGrp="1"/>
          </p:cNvSpPr>
          <p:nvPr>
            <p:ph type="title"/>
          </p:nvPr>
        </p:nvSpPr>
        <p:spPr/>
        <p:txBody>
          <a:bodyPr/>
          <a:lstStyle/>
          <a:p>
            <a:pPr eaLnBrk="1" hangingPunct="1"/>
            <a:r>
              <a:rPr lang="el-GR" altLang="el-GR" sz="3200" smtClean="0"/>
              <a:t>«κρίση λογισμικού»</a:t>
            </a:r>
            <a:r>
              <a:rPr lang="en-US" altLang="el-GR" sz="3200" smtClean="0"/>
              <a:t> </a:t>
            </a:r>
            <a:r>
              <a:rPr lang="el-GR" altLang="el-GR" sz="3200" smtClean="0"/>
              <a:t>1968</a:t>
            </a:r>
            <a:endParaRPr lang="en-US" altLang="el-GR" smtClean="0"/>
          </a:p>
        </p:txBody>
      </p:sp>
      <p:sp>
        <p:nvSpPr>
          <p:cNvPr id="16387" name="2 - Θέση περιεχομένου"/>
          <p:cNvSpPr>
            <a:spLocks noGrp="1"/>
          </p:cNvSpPr>
          <p:nvPr>
            <p:ph idx="1"/>
          </p:nvPr>
        </p:nvSpPr>
        <p:spPr/>
        <p:txBody>
          <a:bodyPr/>
          <a:lstStyle/>
          <a:p>
            <a:pPr eaLnBrk="1" hangingPunct="1"/>
            <a:r>
              <a:rPr lang="el-GR" altLang="el-GR" smtClean="0"/>
              <a:t>Αποκλίσεις του λογισμικού από τη λειτουργικότητα που επιθυμούσαν οι πελάτες που το παρήγγειλαν,</a:t>
            </a:r>
          </a:p>
          <a:p>
            <a:pPr eaLnBrk="1" hangingPunct="1"/>
            <a:r>
              <a:rPr lang="el-GR" altLang="el-GR" smtClean="0"/>
              <a:t>Αποκλίσεις από το χρονοδιάγραμμα ανάπτυξης,</a:t>
            </a:r>
          </a:p>
          <a:p>
            <a:pPr eaLnBrk="1" hangingPunct="1"/>
            <a:r>
              <a:rPr lang="el-GR" altLang="el-GR" smtClean="0"/>
              <a:t>Αποκλίσεις από τον οικονομικό προγραμματισμό ανάπτυξης του λογισμικού,</a:t>
            </a:r>
          </a:p>
          <a:p>
            <a:pPr eaLnBrk="1" hangingPunct="1"/>
            <a:r>
              <a:rPr lang="el-GR" altLang="el-GR" smtClean="0"/>
              <a:t>Αποκλίσεις από το προβλεπόμενο κόστος του περιβάλλοντος λειτουργίας του λογισμικού,</a:t>
            </a:r>
          </a:p>
          <a:p>
            <a:pPr eaLnBrk="1" hangingPunct="1"/>
            <a:r>
              <a:rPr lang="el-GR" altLang="el-GR" smtClean="0"/>
              <a:t>Αδυναμία εξέλιξης του λογισμικού με σκοπό τα προσαρμοσθεί στις νέες ανάγκες των πελατών</a:t>
            </a:r>
          </a:p>
          <a:p>
            <a:pPr eaLnBrk="1" hangingPunct="1"/>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1 - Τίτλος"/>
          <p:cNvSpPr>
            <a:spLocks noGrp="1"/>
          </p:cNvSpPr>
          <p:nvPr>
            <p:ph type="title"/>
          </p:nvPr>
        </p:nvSpPr>
        <p:spPr/>
        <p:txBody>
          <a:bodyPr/>
          <a:lstStyle/>
          <a:p>
            <a:pPr eaLnBrk="1" hangingPunct="1"/>
            <a:r>
              <a:rPr lang="en-US" altLang="el-GR" smtClean="0"/>
              <a:t>Standish</a:t>
            </a:r>
            <a:r>
              <a:rPr lang="el-GR" altLang="el-GR" smtClean="0"/>
              <a:t> 20</a:t>
            </a:r>
            <a:r>
              <a:rPr lang="en-US" altLang="el-GR" smtClean="0"/>
              <a:t>15</a:t>
            </a:r>
          </a:p>
        </p:txBody>
      </p:sp>
      <p:sp>
        <p:nvSpPr>
          <p:cNvPr id="17411" name="2 - Θέση περιεχομένου"/>
          <p:cNvSpPr>
            <a:spLocks noGrp="1"/>
          </p:cNvSpPr>
          <p:nvPr>
            <p:ph idx="1"/>
          </p:nvPr>
        </p:nvSpPr>
        <p:spPr/>
        <p:txBody>
          <a:bodyPr/>
          <a:lstStyle/>
          <a:p>
            <a:pPr eaLnBrk="1" hangingPunct="1"/>
            <a:r>
              <a:rPr lang="el-GR" altLang="el-GR" smtClean="0"/>
              <a:t>το 20</a:t>
            </a:r>
            <a:r>
              <a:rPr lang="en-US" altLang="el-GR" smtClean="0"/>
              <a:t>15</a:t>
            </a:r>
            <a:r>
              <a:rPr lang="el-GR" altLang="el-GR" smtClean="0"/>
              <a:t> το </a:t>
            </a:r>
            <a:r>
              <a:rPr lang="en-US" altLang="el-GR" smtClean="0"/>
              <a:t>19</a:t>
            </a:r>
            <a:r>
              <a:rPr lang="el-GR" altLang="el-GR" smtClean="0"/>
              <a:t>% των έργων ανάπτυξης λογισμικού απέτυχαν και ματαιώθηκε η ολοκλήρωση τους. </a:t>
            </a:r>
            <a:endParaRPr lang="en-US" altLang="el-GR" smtClean="0"/>
          </a:p>
          <a:p>
            <a:pPr eaLnBrk="1" hangingPunct="1"/>
            <a:r>
              <a:rPr lang="el-GR" altLang="el-GR" smtClean="0"/>
              <a:t>Τον ίδιο χρόνο 2</a:t>
            </a:r>
            <a:r>
              <a:rPr lang="en-US" altLang="el-GR" smtClean="0"/>
              <a:t>9</a:t>
            </a:r>
            <a:r>
              <a:rPr lang="el-GR" altLang="el-GR" smtClean="0"/>
              <a:t>% των έργων ολοκληρώθηκε σύμφωνα με τον χρονικό και οικονομικό τους προγραμματισμό,</a:t>
            </a:r>
            <a:endParaRPr lang="en-US" altLang="el-GR" smtClean="0"/>
          </a:p>
          <a:p>
            <a:pPr eaLnBrk="1" hangingPunct="1"/>
            <a:r>
              <a:rPr lang="el-GR" altLang="el-GR" smtClean="0"/>
              <a:t>ενώ </a:t>
            </a:r>
            <a:r>
              <a:rPr lang="en-US" altLang="el-GR" smtClean="0"/>
              <a:t>52</a:t>
            </a:r>
            <a:r>
              <a:rPr lang="el-GR" altLang="el-GR" smtClean="0"/>
              <a:t>% των έργων ολοκληρώθηκε με αποκλίσεις είτε στον προϋπολογισμό τους είτε στο χρονοπρογραμματισμό τους είτε στην λειτουργικότητα του προϊόντος λογισμικού</a:t>
            </a:r>
          </a:p>
          <a:p>
            <a:pPr eaLnBrk="1" hangingPunct="1"/>
            <a:endParaRPr lang="en-US" altLang="el-GR"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1 - Τίτλος"/>
          <p:cNvSpPr>
            <a:spLocks noGrp="1"/>
          </p:cNvSpPr>
          <p:nvPr>
            <p:ph type="title"/>
          </p:nvPr>
        </p:nvSpPr>
        <p:spPr/>
        <p:txBody>
          <a:bodyPr/>
          <a:lstStyle/>
          <a:p>
            <a:pPr eaLnBrk="1" hangingPunct="1"/>
            <a:r>
              <a:rPr lang="en-US" altLang="el-GR" smtClean="0"/>
              <a:t>Standish</a:t>
            </a:r>
            <a:r>
              <a:rPr lang="el-GR" altLang="el-GR" smtClean="0"/>
              <a:t> 201</a:t>
            </a:r>
            <a:r>
              <a:rPr lang="en-US" altLang="el-GR" smtClean="0"/>
              <a:t>5</a:t>
            </a:r>
          </a:p>
        </p:txBody>
      </p:sp>
      <p:sp>
        <p:nvSpPr>
          <p:cNvPr id="18435" name="2 - Θέση περιεχομένου"/>
          <p:cNvSpPr>
            <a:spLocks noGrp="1"/>
          </p:cNvSpPr>
          <p:nvPr>
            <p:ph idx="1"/>
          </p:nvPr>
        </p:nvSpPr>
        <p:spPr/>
        <p:txBody>
          <a:bodyPr/>
          <a:lstStyle/>
          <a:p>
            <a:pPr eaLnBrk="1" hangingPunct="1">
              <a:buFont typeface="Arial" panose="020B0604020202020204" pitchFamily="34" charset="0"/>
              <a:buNone/>
            </a:pPr>
            <a:r>
              <a:rPr lang="el-GR" altLang="el-GR" smtClean="0"/>
              <a:t>Παράγοντες επιτυχίας:</a:t>
            </a:r>
            <a:endParaRPr lang="en-US" altLang="el-GR" smtClean="0"/>
          </a:p>
          <a:p>
            <a:pPr eaLnBrk="1" hangingPunct="1"/>
            <a:r>
              <a:rPr lang="el-GR" altLang="el-GR" smtClean="0"/>
              <a:t>Επιχειρησιακή στήριξη</a:t>
            </a:r>
          </a:p>
          <a:p>
            <a:pPr eaLnBrk="1" hangingPunct="1"/>
            <a:r>
              <a:rPr lang="el-GR" altLang="el-GR" smtClean="0"/>
              <a:t>Συναισθηματική ωριμότητα</a:t>
            </a:r>
          </a:p>
          <a:p>
            <a:pPr eaLnBrk="1" hangingPunct="1"/>
            <a:r>
              <a:rPr lang="el-GR" altLang="el-GR" smtClean="0"/>
              <a:t>Εμπλοκή χρηστών</a:t>
            </a:r>
          </a:p>
          <a:p>
            <a:pPr eaLnBrk="1" hangingPunct="1"/>
            <a:r>
              <a:rPr lang="el-GR" altLang="el-GR" smtClean="0"/>
              <a:t>Ιεράρχηση</a:t>
            </a:r>
          </a:p>
          <a:p>
            <a:pPr eaLnBrk="1" hangingPunct="1"/>
            <a:r>
              <a:rPr lang="el-GR" altLang="el-GR" smtClean="0"/>
              <a:t>Στελέχωση με δεξιότητες</a:t>
            </a:r>
          </a:p>
          <a:p>
            <a:pPr eaLnBrk="1" hangingPunct="1"/>
            <a:r>
              <a:rPr lang="el-GR" altLang="el-GR" smtClean="0"/>
              <a:t>Πρότυπη αρχιτεκτονική προσέγγιση</a:t>
            </a:r>
          </a:p>
          <a:p>
            <a:pPr eaLnBrk="1" hangingPunct="1"/>
            <a:r>
              <a:rPr lang="el-GR" altLang="el-GR" smtClean="0"/>
              <a:t>Ευέλικτες διαδικασίες</a:t>
            </a:r>
          </a:p>
          <a:p>
            <a:pPr eaLnBrk="1" hangingPunct="1"/>
            <a:r>
              <a:rPr lang="el-GR" altLang="el-GR" smtClean="0"/>
              <a:t>Μετριοπαθής εκτέλεση</a:t>
            </a:r>
          </a:p>
          <a:p>
            <a:pPr eaLnBrk="1" hangingPunct="1"/>
            <a:r>
              <a:rPr lang="el-GR" altLang="el-GR" smtClean="0"/>
              <a:t>Ικανός διοικητής έργου</a:t>
            </a:r>
          </a:p>
          <a:p>
            <a:pPr eaLnBrk="1" hangingPunct="1"/>
            <a:r>
              <a:rPr lang="el-GR" altLang="el-GR" smtClean="0"/>
              <a:t>Σαφείς επιχειρησιακοί στόχοι</a:t>
            </a:r>
            <a:endParaRPr lang="en-US" altLang="el-GR"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1 - Τίτλος"/>
          <p:cNvSpPr>
            <a:spLocks noGrp="1"/>
          </p:cNvSpPr>
          <p:nvPr>
            <p:ph type="title"/>
          </p:nvPr>
        </p:nvSpPr>
        <p:spPr/>
        <p:txBody>
          <a:bodyPr/>
          <a:lstStyle/>
          <a:p>
            <a:pPr eaLnBrk="1" hangingPunct="1"/>
            <a:r>
              <a:rPr lang="el-GR" altLang="el-GR" smtClean="0"/>
              <a:t>μια χρήσιμη αναλογία</a:t>
            </a:r>
            <a:endParaRPr lang="en-US" altLang="el-GR" smtClean="0"/>
          </a:p>
        </p:txBody>
      </p:sp>
      <p:pic>
        <p:nvPicPr>
          <p:cNvPr id="19459" name="Picture 4" descr="ΠυραμίδαΒομηχανικήςΠαραγωγής"/>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8888" y="1700213"/>
            <a:ext cx="6791325" cy="3848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1 - Τίτλος"/>
          <p:cNvSpPr>
            <a:spLocks noGrp="1"/>
          </p:cNvSpPr>
          <p:nvPr>
            <p:ph type="title"/>
          </p:nvPr>
        </p:nvSpPr>
        <p:spPr/>
        <p:txBody>
          <a:bodyPr/>
          <a:lstStyle/>
          <a:p>
            <a:pPr eaLnBrk="1" hangingPunct="1"/>
            <a:r>
              <a:rPr lang="el-GR" altLang="el-GR" smtClean="0"/>
              <a:t>μια χρήσιμη αναλογία</a:t>
            </a:r>
            <a:endParaRPr lang="en-US" altLang="el-GR" smtClean="0"/>
          </a:p>
        </p:txBody>
      </p:sp>
      <p:sp>
        <p:nvSpPr>
          <p:cNvPr id="20483" name="2 - Θέση περιεχομένου"/>
          <p:cNvSpPr>
            <a:spLocks noGrp="1"/>
          </p:cNvSpPr>
          <p:nvPr>
            <p:ph idx="1"/>
          </p:nvPr>
        </p:nvSpPr>
        <p:spPr/>
        <p:txBody>
          <a:bodyPr/>
          <a:lstStyle/>
          <a:p>
            <a:pPr eaLnBrk="1" hangingPunct="1">
              <a:lnSpc>
                <a:spcPct val="90000"/>
              </a:lnSpc>
            </a:pPr>
            <a:r>
              <a:rPr lang="el-GR" altLang="el-GR" b="1" smtClean="0"/>
              <a:t>Εργαλείο</a:t>
            </a:r>
            <a:r>
              <a:rPr lang="el-GR" altLang="el-GR" smtClean="0"/>
              <a:t>: όργανο ή αυτόματο σύστημα για πραγματοποίηση μιας εργασίας με «καλύτερο τρόπο»</a:t>
            </a:r>
            <a:endParaRPr lang="en-US" altLang="el-GR" smtClean="0"/>
          </a:p>
          <a:p>
            <a:pPr eaLnBrk="1" hangingPunct="1">
              <a:lnSpc>
                <a:spcPct val="90000"/>
              </a:lnSpc>
            </a:pPr>
            <a:r>
              <a:rPr lang="el-GR" altLang="el-GR" b="1" smtClean="0"/>
              <a:t>Μέθοδος – τεχνική</a:t>
            </a:r>
            <a:r>
              <a:rPr lang="el-GR" altLang="el-GR" smtClean="0"/>
              <a:t> : μια τυπική βηματική περιγραφή δραστηριοτήτων για την παραγωγή ενός αποτελέσματος</a:t>
            </a:r>
            <a:endParaRPr lang="en-US" altLang="el-GR" smtClean="0"/>
          </a:p>
          <a:p>
            <a:pPr eaLnBrk="1" hangingPunct="1">
              <a:lnSpc>
                <a:spcPct val="90000"/>
              </a:lnSpc>
            </a:pPr>
            <a:r>
              <a:rPr lang="el-GR" altLang="el-GR" b="1" smtClean="0"/>
              <a:t>Διαδικασία</a:t>
            </a:r>
            <a:r>
              <a:rPr lang="el-GR" altLang="el-GR" smtClean="0"/>
              <a:t> : μέθοδος – τεχνική σε συνδυασμό με εργαλεία που παράγει συγκεκριμένο προϊόν</a:t>
            </a:r>
          </a:p>
          <a:p>
            <a:pPr eaLnBrk="1" hangingPunct="1"/>
            <a:r>
              <a:rPr lang="el-GR" altLang="el-GR" smtClean="0"/>
              <a:t>Εκτός από τα εργαλεία, τις τεχνικές και την αρχιτεκτονική προσέγγιση υπάρχει και ο άνθρωπος (παραγωγικότητα 1 έως 10)</a:t>
            </a:r>
          </a:p>
          <a:p>
            <a:pPr eaLnBrk="1" hangingPunct="1"/>
            <a:endParaRPr lang="en-US"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1 - Τίτλος"/>
          <p:cNvSpPr>
            <a:spLocks noGrp="1"/>
          </p:cNvSpPr>
          <p:nvPr>
            <p:ph type="title"/>
          </p:nvPr>
        </p:nvSpPr>
        <p:spPr/>
        <p:txBody>
          <a:bodyPr/>
          <a:lstStyle/>
          <a:p>
            <a:pPr eaLnBrk="1" hangingPunct="1"/>
            <a:r>
              <a:rPr lang="el-GR" altLang="el-GR" smtClean="0"/>
              <a:t>ιδιαιτερότητα λογισμικού</a:t>
            </a:r>
            <a:endParaRPr lang="en-US" altLang="el-GR" smtClean="0"/>
          </a:p>
        </p:txBody>
      </p:sp>
      <p:sp>
        <p:nvSpPr>
          <p:cNvPr id="21507" name="2 - Θέση περιεχομένου"/>
          <p:cNvSpPr>
            <a:spLocks noGrp="1"/>
          </p:cNvSpPr>
          <p:nvPr>
            <p:ph idx="1"/>
          </p:nvPr>
        </p:nvSpPr>
        <p:spPr/>
        <p:txBody>
          <a:bodyPr/>
          <a:lstStyle/>
          <a:p>
            <a:pPr eaLnBrk="1" hangingPunct="1"/>
            <a:r>
              <a:rPr lang="el-GR" altLang="el-GR" smtClean="0"/>
              <a:t>Είναι πολύπλοκο</a:t>
            </a:r>
            <a:endParaRPr lang="en-US" altLang="el-GR" smtClean="0"/>
          </a:p>
          <a:p>
            <a:pPr eaLnBrk="1" hangingPunct="1"/>
            <a:r>
              <a:rPr lang="el-GR" altLang="el-GR" smtClean="0"/>
              <a:t>Απαιτεί προσαρμοστικότητα</a:t>
            </a:r>
            <a:endParaRPr lang="en-US" altLang="el-GR" smtClean="0"/>
          </a:p>
          <a:p>
            <a:pPr eaLnBrk="1" hangingPunct="1"/>
            <a:r>
              <a:rPr lang="el-GR" altLang="el-GR" smtClean="0"/>
              <a:t>Είναι άϋλο</a:t>
            </a:r>
            <a:endParaRPr lang="en-US" altLang="el-GR" smtClean="0"/>
          </a:p>
          <a:p>
            <a:pPr eaLnBrk="1" hangingPunct="1"/>
            <a:r>
              <a:rPr lang="el-GR" altLang="el-GR" smtClean="0"/>
              <a:t>Αλλάζει διαρκώς</a:t>
            </a:r>
          </a:p>
          <a:p>
            <a:pPr eaLnBrk="1" hangingPunct="1"/>
            <a:endParaRPr lang="en-US" altLang="el-GR" smtClean="0"/>
          </a:p>
        </p:txBody>
      </p:sp>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100</TotalTime>
  <Words>1220</Words>
  <Application>Microsoft Office PowerPoint</Application>
  <PresentationFormat>Προβολή στην οθόνη (4:3)</PresentationFormat>
  <Paragraphs>168</Paragraphs>
  <Slides>32</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32</vt:i4>
      </vt:variant>
    </vt:vector>
  </HeadingPairs>
  <TitlesOfParts>
    <vt:vector size="38" baseType="lpstr">
      <vt:lpstr>Arial</vt:lpstr>
      <vt:lpstr>Calibri</vt:lpstr>
      <vt:lpstr>Arial Unicode MS</vt:lpstr>
      <vt:lpstr>Tahoma</vt:lpstr>
      <vt:lpstr>Times New Roman</vt:lpstr>
      <vt:lpstr>Θέμα του Office</vt:lpstr>
      <vt:lpstr>Εισαγωγή στην Τεχνολογία Λογισμικού</vt:lpstr>
      <vt:lpstr>περιεχόμενα παρουσίασης</vt:lpstr>
      <vt:lpstr>τεχνολογία λογισμικού</vt:lpstr>
      <vt:lpstr>«κρίση λογισμικού» 1968</vt:lpstr>
      <vt:lpstr>Standish 2015</vt:lpstr>
      <vt:lpstr>Standish 2015</vt:lpstr>
      <vt:lpstr>μια χρήσιμη αναλογία</vt:lpstr>
      <vt:lpstr>μια χρήσιμη αναλογία</vt:lpstr>
      <vt:lpstr>ιδιαιτερότητα λογισμικού</vt:lpstr>
      <vt:lpstr>ποιοτικό λογισμικό [ISO 2011]</vt:lpstr>
      <vt:lpstr>ανάπτυξη λογισμικού</vt:lpstr>
      <vt:lpstr>εργασίες και αρμοδιότητες</vt:lpstr>
      <vt:lpstr>δραστηριότητες ανάπτυξης</vt:lpstr>
      <vt:lpstr>σχετικό κόστος διόρθωσης σφαλμάτων</vt:lpstr>
      <vt:lpstr>διοίκηση έργου</vt:lpstr>
      <vt:lpstr>διοικητής έργου</vt:lpstr>
      <vt:lpstr>διασφάλιση ποιότητας</vt:lpstr>
      <vt:lpstr>διασφάλιση ποιότητας</vt:lpstr>
      <vt:lpstr>διαχείριση διάταξης</vt:lpstr>
      <vt:lpstr>μοντέλα διαδικασίας λογισμικού</vt:lpstr>
      <vt:lpstr>μοντέλο διαδικασίας λογισμικού</vt:lpstr>
      <vt:lpstr>το μοντέλο του καταρράκτη</vt:lpstr>
      <vt:lpstr>το μοντέλο του καταρράκτη</vt:lpstr>
      <vt:lpstr>το επαυξητικό μοντέλο</vt:lpstr>
      <vt:lpstr>το επαυξητικό μοντέλο</vt:lpstr>
      <vt:lpstr>το σπειροειδές Μοντέλο</vt:lpstr>
      <vt:lpstr>το σπειροειδές Μοντέλο</vt:lpstr>
      <vt:lpstr>το σπειροειδές Μοντέλο</vt:lpstr>
      <vt:lpstr>το επαναληπτικό μοντέλο</vt:lpstr>
      <vt:lpstr>το επαναληπτικό μοντέλο</vt:lpstr>
      <vt:lpstr>το επαναληπτικό μοντέλο</vt:lpstr>
      <vt:lpstr>το επαναληπτικό μοντέλο και η πρωτοτυποποίηση</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Admin</dc:creator>
  <cp:lastModifiedBy>ndia</cp:lastModifiedBy>
  <cp:revision>28</cp:revision>
  <dcterms:created xsi:type="dcterms:W3CDTF">2012-08-02T15:55:49Z</dcterms:created>
  <dcterms:modified xsi:type="dcterms:W3CDTF">2021-10-17T14:06:34Z</dcterms:modified>
</cp:coreProperties>
</file>